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36"/>
  </p:notesMasterIdLst>
  <p:sldIdLst>
    <p:sldId id="263" r:id="rId2"/>
    <p:sldId id="277" r:id="rId3"/>
    <p:sldId id="257" r:id="rId4"/>
    <p:sldId id="278" r:id="rId5"/>
    <p:sldId id="293" r:id="rId6"/>
    <p:sldId id="264" r:id="rId7"/>
    <p:sldId id="303" r:id="rId8"/>
    <p:sldId id="302" r:id="rId9"/>
    <p:sldId id="261" r:id="rId10"/>
    <p:sldId id="294" r:id="rId11"/>
    <p:sldId id="295" r:id="rId12"/>
    <p:sldId id="280" r:id="rId13"/>
    <p:sldId id="296" r:id="rId14"/>
    <p:sldId id="299" r:id="rId15"/>
    <p:sldId id="275" r:id="rId16"/>
    <p:sldId id="281" r:id="rId17"/>
    <p:sldId id="298" r:id="rId18"/>
    <p:sldId id="291" r:id="rId19"/>
    <p:sldId id="270" r:id="rId20"/>
    <p:sldId id="271" r:id="rId21"/>
    <p:sldId id="272" r:id="rId22"/>
    <p:sldId id="273" r:id="rId23"/>
    <p:sldId id="274" r:id="rId24"/>
    <p:sldId id="282" r:id="rId25"/>
    <p:sldId id="301" r:id="rId26"/>
    <p:sldId id="300" r:id="rId27"/>
    <p:sldId id="279" r:id="rId28"/>
    <p:sldId id="284" r:id="rId29"/>
    <p:sldId id="286" r:id="rId30"/>
    <p:sldId id="285" r:id="rId31"/>
    <p:sldId id="287" r:id="rId32"/>
    <p:sldId id="288" r:id="rId33"/>
    <p:sldId id="290" r:id="rId34"/>
    <p:sldId id="289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mbria Math" panose="02040503050406030204" pitchFamily="18" charset="0"/>
      <p:regular r:id="rId41"/>
    </p:embeddedFont>
    <p:embeddedFont>
      <p:font typeface="Helvetica Neue Light" panose="02000403000000020004" pitchFamily="2" charset="0"/>
      <p:regular r:id="rId42"/>
      <p:bold r:id="rId43"/>
      <p:italic r:id="rId44"/>
      <p:boldItalic r:id="rId45"/>
    </p:embeddedFont>
    <p:embeddedFont>
      <p:font typeface="Open Sans" panose="020B0606030504020204" pitchFamily="34" charset="0"/>
      <p:regular r:id="rId46"/>
      <p:bold r:id="rId47"/>
      <p:italic r:id="rId48"/>
      <p:boldItalic r:id="rId49"/>
    </p:embeddedFont>
    <p:embeddedFont>
      <p:font typeface="Open Sans Light" panose="020F0302020204030204" pitchFamily="34" charset="0"/>
      <p:regular r:id="rId50"/>
      <p:bold r:id="rId51"/>
      <p:italic r:id="rId52"/>
      <p:boldItalic r:id="rId53"/>
    </p:embeddedFont>
    <p:embeddedFont>
      <p:font typeface="Times" panose="02020603050405020304" pitchFamily="18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04"/>
  </p:normalViewPr>
  <p:slideViewPr>
    <p:cSldViewPr snapToGrid="0">
      <p:cViewPr varScale="1">
        <p:scale>
          <a:sx n="152" d="100"/>
          <a:sy n="152" d="100"/>
        </p:scale>
        <p:origin x="7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font" Target="fonts/font2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729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779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9849b8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9849b8f0c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159849b8f0c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9849b8f0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9849b8f0c_0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59849b8f0c_0_4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9849b8f0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9849b8f0c_0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59849b8f0c_0_4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9188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www.cs.cmu.edu</a:t>
            </a:r>
            <a:r>
              <a:rPr lang="en-US" dirty="0"/>
              <a:t>/~10606-f21/assignments/written/hw2_blank.pdf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10895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7844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171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85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">
  <p:cSld name="4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6822628" y="4771791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2"/>
          <p:cNvCxnSpPr/>
          <p:nvPr/>
        </p:nvCxnSpPr>
        <p:spPr>
          <a:xfrm>
            <a:off x="934548" y="1165883"/>
            <a:ext cx="6883052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934548" y="532520"/>
            <a:ext cx="4412456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2700"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2"/>
          </p:nvPr>
        </p:nvSpPr>
        <p:spPr>
          <a:xfrm>
            <a:off x="934548" y="1724239"/>
            <a:ext cx="6883052" cy="225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3"/>
          </p:nvPr>
        </p:nvSpPr>
        <p:spPr>
          <a:xfrm>
            <a:off x="934548" y="1314664"/>
            <a:ext cx="6883052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81500"/>
            <a:ext cx="9144000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093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_Plaid-Digital_FINAL-NEW.png"/>
          <p:cNvPicPr preferRelativeResize="0"/>
          <p:nvPr/>
        </p:nvPicPr>
        <p:blipFill rotWithShape="1">
          <a:blip r:embed="rId11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_Plaid-Digital_FINAL-NEW.png"/>
          <p:cNvPicPr preferRelativeResize="0"/>
          <p:nvPr/>
        </p:nvPicPr>
        <p:blipFill rotWithShape="1">
          <a:blip r:embed="rId11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639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11226318" y="65528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1378718" y="67052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1531118" y="68576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1100" b="0" i="0" u="none" strike="noStrike" cap="non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0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0"/>
          <p:cNvSpPr txBox="1"/>
          <p:nvPr/>
        </p:nvSpPr>
        <p:spPr>
          <a:xfrm>
            <a:off x="2133600" y="2038350"/>
            <a:ext cx="6798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lvl="0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Mathematical Foundations for ML (10-606):</a:t>
            </a:r>
            <a:endParaRPr sz="24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9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Matrix calculus</a:t>
            </a:r>
            <a:endParaRPr sz="3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dirty="0"/>
          </a:p>
        </p:txBody>
      </p:sp>
      <p:sp>
        <p:nvSpPr>
          <p:cNvPr id="60" name="Google Shape;60;p10"/>
          <p:cNvSpPr txBox="1"/>
          <p:nvPr/>
        </p:nvSpPr>
        <p:spPr>
          <a:xfrm>
            <a:off x="2133600" y="4695325"/>
            <a:ext cx="690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by Professors M. Gormley, P. Virtue, &amp; G. Gordon, &amp; H. </a:t>
            </a:r>
            <a:r>
              <a:rPr lang="en-US" sz="11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Heidari</a:t>
            </a: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1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Jacobian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Google Shape;97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:endParaRPr lang="en-US" dirty="0"/>
              </a:p>
              <a:p>
                <a:pPr marL="139700" lvl="0" indent="0" algn="ctr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...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:endParaRPr lang="en-US" dirty="0"/>
              </a:p>
              <a:p>
                <a:pPr marL="139700" lvl="0" indent="0" algn="ctr">
                  <a:buClr>
                    <a:schemeClr val="dk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...</m:t>
                        </m:r>
                      </m:e>
                    </m:d>
                  </m:oMath>
                </a14:m>
                <a:r>
                  <a:rPr lang="en-US" dirty="0"/>
                  <a:t> i.e.,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:endParaRPr dirty="0"/>
              </a:p>
            </p:txBody>
          </p:sp>
        </mc:Choice>
        <mc:Fallback xmlns="">
          <p:sp>
            <p:nvSpPr>
              <p:cNvPr id="97" name="Google Shape;97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19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7A54-216E-4F77-0504-B9247C90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EDC099-4F4E-A141-D96C-2B3FB9C5BE7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EDC099-4F4E-A141-D96C-2B3FB9C5B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864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255C-CABF-6444-7916-E1C05775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00F5A-3903-22AB-02A7-FD6307C88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8040E-DA00-EEB5-77CC-D11932DBF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" y="971550"/>
            <a:ext cx="6918960" cy="21861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D92929-E3FC-175C-0BBE-BD1C3ADF7C5D}"/>
              </a:ext>
            </a:extLst>
          </p:cNvPr>
          <p:cNvSpPr/>
          <p:nvPr/>
        </p:nvSpPr>
        <p:spPr>
          <a:xfrm>
            <a:off x="2606040" y="3550920"/>
            <a:ext cx="2446020" cy="415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CD178D-6DA9-F030-B4CD-00126ABF7E01}"/>
              </a:ext>
            </a:extLst>
          </p:cNvPr>
          <p:cNvSpPr/>
          <p:nvPr/>
        </p:nvSpPr>
        <p:spPr>
          <a:xfrm>
            <a:off x="2206305" y="2718033"/>
            <a:ext cx="2558642" cy="486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52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505B-27AA-FB68-94DF-F618F6D2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37B7A23-41EF-D9AC-B6D8-34650A43790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of calculating derivatives element-by-element, we can often save a lot of time by using rules for derivatives at the level of vectors and matrices</a:t>
                </a:r>
              </a:p>
              <a:p>
                <a:endParaRPr lang="en-US" dirty="0"/>
              </a:p>
              <a:p>
                <a:r>
                  <a:rPr lang="en-US" dirty="0"/>
                  <a:t>For example, just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𝑦𝑥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scalars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for vectors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37B7A23-41EF-D9AC-B6D8-34650A4379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85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1766-D946-0610-E0F3-2B6BF222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2A71463-EBEB-67BF-FC49-9FD04092FC6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Very helpful to “shape check” computations at each step: do dimensions match? Are all gradients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etc</a:t>
                </a:r>
              </a:p>
              <a:p>
                <a:endParaRPr lang="en-US" dirty="0"/>
              </a:p>
              <a:p>
                <a:r>
                  <a:rPr lang="en-US" dirty="0"/>
                  <a:t>Be careful about row vs column vectors when consulting external references!</a:t>
                </a:r>
              </a:p>
              <a:p>
                <a:r>
                  <a:rPr lang="en-US" dirty="0"/>
                  <a:t>	Both layout conventions are common, but give results that are typically transposes of each other</a:t>
                </a:r>
              </a:p>
              <a:p>
                <a:r>
                  <a:rPr lang="en-US" dirty="0"/>
                  <a:t>	The Math for ML book listed as a reference is row layout! However, we will use column layout for everything throughout the course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2A71463-EBEB-67BF-FC49-9FD04092FC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895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0721-500D-EBBD-1683-5B014661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derivative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E265A2-0D7D-3BFE-6C22-D7B8FCB4645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For functions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Sum rule: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Product rule: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E265A2-0D7D-3BFE-6C22-D7B8FCB46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500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66C1-9D14-42D8-421B-7EA7A554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337E0-94B1-D3A9-12C9-CC04D8363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61097"/>
            <a:ext cx="6539006" cy="250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49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2BE0-F867-596B-1887-45118CF9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matrix calculus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7157140-D324-490B-753A-E6C67B07441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1600" dirty="0"/>
                  <a:t>(survival guide: The Matrix Cookbook)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7157140-D324-490B-753A-E6C67B0744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122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5D85-22D3-C531-EA2F-EEEAD958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5EBA3-F2E5-1160-3568-56645F8AB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A7B62-CECC-B41A-8695-C4089CC19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18178"/>
            <a:ext cx="6813755" cy="222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10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934548" y="532520"/>
            <a:ext cx="6856903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dirty="0"/>
              <a:t>Hessians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75" tIns="34275" rIns="34275" bIns="34275" anchor="t" anchorCtr="0">
                <a:noAutofit/>
              </a:bodyPr>
              <a:lstStyle/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Given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that takes a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as input and returns a scalar, the </a:t>
                </a:r>
                <a:r>
                  <a:rPr lang="en-US" i="1" dirty="0"/>
                  <a:t>Hessian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i="1" dirty="0"/>
                  <a:t>matrix</a:t>
                </a:r>
                <a:r>
                  <a:rPr lang="en-US" dirty="0"/>
                  <a:t> of second order partial derivatives:</a:t>
                </a:r>
              </a:p>
              <a:p>
                <a:pPr marL="171450" indent="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171450" indent="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blipFill>
                <a:blip r:embed="rId3"/>
                <a:stretch>
                  <a:fillRect t="-17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65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075B-49FB-099E-1079-2E420C54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76D6B-6CC0-FFD5-41F0-67A151540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far: introduced matrices, the linear regression problem, and its solution</a:t>
            </a:r>
          </a:p>
          <a:p>
            <a:endParaRPr lang="en-US" dirty="0"/>
          </a:p>
          <a:p>
            <a:r>
              <a:rPr lang="en-US" dirty="0"/>
              <a:t>Deriving the solution requires optimization, which in turn requires calculus</a:t>
            </a:r>
          </a:p>
          <a:p>
            <a:endParaRPr lang="en-US" dirty="0"/>
          </a:p>
          <a:p>
            <a:r>
              <a:rPr lang="en-US" dirty="0"/>
              <a:t>Today: introduction to matrix derivatives and related concepts</a:t>
            </a:r>
          </a:p>
        </p:txBody>
      </p:sp>
    </p:spTree>
    <p:extLst>
      <p:ext uri="{BB962C8B-B14F-4D97-AF65-F5344CB8AC3E}">
        <p14:creationId xmlns:p14="http://schemas.microsoft.com/office/powerpoint/2010/main" val="3976023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934548" y="532520"/>
            <a:ext cx="6856903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/>
              <a:t>Hessians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75" tIns="34275" rIns="34275" bIns="34275" anchor="t" anchorCtr="0">
                <a:noAutofit/>
              </a:bodyPr>
              <a:lstStyle/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Given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that takes a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as input and returns a scalar, the </a:t>
                </a:r>
                <a:r>
                  <a:rPr lang="en-US" i="1" dirty="0"/>
                  <a:t>Hessian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i="1" dirty="0"/>
                  <a:t>matrix</a:t>
                </a:r>
                <a:r>
                  <a:rPr lang="en-US" dirty="0"/>
                  <a:t> of second order partial derivatives</a:t>
                </a:r>
              </a:p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 Hessian is analogous to the second order derivative of a scalar function,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…</a:t>
                </a:r>
              </a:p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But it is not the gradient of the gradient!</a:t>
                </a:r>
              </a:p>
              <a:p>
                <a:pPr marL="771525" lvl="1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Recall that the gradient is only defined for real-valued functions i.e. functions that return a scalar</a:t>
                </a:r>
              </a:p>
            </p:txBody>
          </p:sp>
        </mc:Choice>
        <mc:Fallback xmlns="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blipFill>
                <a:blip r:embed="rId3"/>
                <a:stretch>
                  <a:fillRect t="-1704" r="-8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77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934548" y="532520"/>
            <a:ext cx="6856903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dirty="0"/>
              <a:t>Hessians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75" tIns="34275" rIns="34275" bIns="34275" anchor="t" anchorCtr="0">
                <a:noAutofit/>
              </a:bodyPr>
              <a:lstStyle/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Given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that takes a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as input and returns a scalar, the </a:t>
                </a:r>
                <a:r>
                  <a:rPr lang="en-US" i="1" dirty="0"/>
                  <a:t>Hessian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i="1" dirty="0"/>
                  <a:t>matrix</a:t>
                </a:r>
                <a:r>
                  <a:rPr lang="en-US" dirty="0"/>
                  <a:t> of second order partial derivatives</a:t>
                </a:r>
              </a:p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 Hessian is always symmetric because the order in which you take partial derivatives does not matter: </a:t>
                </a:r>
              </a:p>
              <a:p>
                <a:pPr marL="171450" indent="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blipFill>
                <a:blip r:embed="rId3"/>
                <a:stretch>
                  <a:fillRect t="-1704" r="-11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80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934548" y="532520"/>
            <a:ext cx="6856903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dirty="0"/>
              <a:t>Hessians - Example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75" tIns="34275" rIns="34275" bIns="34275" anchor="t" anchorCtr="0">
                <a:noAutofit/>
              </a:bodyPr>
              <a:lstStyle/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Example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What is the Hessian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171450" indent="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blipFill>
                <a:blip r:embed="rId3"/>
                <a:stretch>
                  <a:fillRect t="-14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CED7699B-5421-BD80-FDFA-1CC0DB5911D6}"/>
              </a:ext>
            </a:extLst>
          </p:cNvPr>
          <p:cNvSpPr/>
          <p:nvPr/>
        </p:nvSpPr>
        <p:spPr>
          <a:xfrm>
            <a:off x="2268812" y="2221471"/>
            <a:ext cx="4862477" cy="2001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931167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934548" y="532520"/>
            <a:ext cx="6856903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dirty="0"/>
              <a:t>Hessians - Example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75" tIns="34275" rIns="34275" bIns="34275" anchor="t" anchorCtr="0">
                <a:noAutofit/>
              </a:bodyPr>
              <a:lstStyle/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Recall the example function from the reading: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What is the Hessian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171450" indent="0">
                  <a:lnSpc>
                    <a:spcPct val="12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blipFill>
                <a:blip r:embed="rId3"/>
                <a:stretch>
                  <a:fillRect t="-14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101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BA07-DB0B-D1E0-2874-41CA6AB6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581D96-8506-5DCF-F337-4CDF9AF9D97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Consider functions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581D96-8506-5DCF-F337-4CDF9AF9D9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219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BA07-DB0B-D1E0-2874-41CA6AB6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581D96-8506-5DCF-F337-4CDF9AF9D97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Consider functions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What shape should the answer be?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581D96-8506-5DCF-F337-4CDF9AF9D9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021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BA07-DB0B-D1E0-2874-41CA6AB6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581D96-8506-5DCF-F337-4CDF9AF9D97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Consider functions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Answer: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Check that this is the right shape!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581D96-8506-5DCF-F337-4CDF9AF9D9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903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075B-49FB-099E-1079-2E420C54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Taylor expansion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76D6B-6CC0-FFD5-41F0-67A151540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 use of (matrix) derivatives</a:t>
            </a:r>
          </a:p>
          <a:p>
            <a:r>
              <a:rPr lang="en-US" dirty="0"/>
              <a:t>Approximate a function by a low-order polynomial (linear, quadratic)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75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0F5C-9284-1226-BFF6-60C6D6ED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scalar function Taylor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A7DF8AE-7295-3502-0F4F-C39A6215938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Taylor series expansion around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A7DF8AE-7295-3502-0F4F-C39A62159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aylor Series approximation, newton's method and optimization">
            <a:extLst>
              <a:ext uri="{FF2B5EF4-FFF2-40B4-BE49-F238E27FC236}">
                <a16:creationId xmlns:a16="http://schemas.microsoft.com/office/drawing/2014/main" id="{966DCD0C-FD7E-5474-4632-2D1CA418F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067" y="2228150"/>
            <a:ext cx="5639753" cy="255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549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0FFD-259E-C6DE-980C-F8E3FBEF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scalar function Taylor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D0C7103-013F-CAA8-DF66-35493A20618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7840980" cy="3429000"/>
              </a:xfrm>
            </p:spPr>
            <p:txBody>
              <a:bodyPr/>
              <a:lstStyle/>
              <a:p>
                <a:r>
                  <a:rPr lang="en-US" dirty="0"/>
                  <a:t>For well-behaved functions, Taylor series converges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Given the right smoothness properties, can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well-approximated locally by the Taylor series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D0C7103-013F-CAA8-DF66-35493A206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7840980" cy="3429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aylor Series approximation, newton's method and optimization">
            <a:extLst>
              <a:ext uri="{FF2B5EF4-FFF2-40B4-BE49-F238E27FC236}">
                <a16:creationId xmlns:a16="http://schemas.microsoft.com/office/drawing/2014/main" id="{EEFAB5FC-69C8-1B4E-2B8E-B9CCC79EC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967" y="2304350"/>
            <a:ext cx="5639753" cy="255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93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Calculus warmup</a:t>
            </a:r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 indent="0" algn="l" rtl="0">
              <a:spcBef>
                <a:spcPts val="600"/>
              </a:spcBef>
              <a:spcAft>
                <a:spcPts val="0"/>
              </a:spcAft>
              <a:buSzPts val="14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CEDEBF-85C0-EFC6-49A8-2EF5E7864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00150"/>
            <a:ext cx="3792855" cy="246397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1A1C-0FAD-3D8F-EEDB-C2B56EB5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Taylor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4C94912-3D6F-8B7B-82EE-14FB0C040CC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Taylor expansion to first order: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To second order: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Hessian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evaluated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4C94912-3D6F-8B7B-82EE-14FB0C040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70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2B24-DD24-E3C1-7AE4-F6F3B5E7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Multivariable Taylor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748A6A-FD04-F06B-597B-D2612BF98AB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748A6A-FD04-F06B-597B-D2612BF98A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524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09E6-BCBE-0123-19BB-B0765D78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application: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C0C356-E66B-6215-0B5E-825B4EF7471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Common problem: minimize a function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(e.g., minimizing the loss of a model)</a:t>
                </a:r>
              </a:p>
              <a:p>
                <a:endParaRPr lang="en-US" dirty="0"/>
              </a:p>
              <a:p>
                <a:r>
                  <a:rPr lang="en-US" dirty="0"/>
                  <a:t>One idea: iteratively minimize the Taylor expansion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, starting at initial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C0C356-E66B-6215-0B5E-825B4EF74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983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FA8A-1B75-F8DC-AB7F-12EFD6F3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Newton’s method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579453-0813-7ED8-6C16-A319BAABC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938957"/>
            <a:ext cx="6057900" cy="326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E5C2B6-924B-0FCE-EECA-F949A80261FA}"/>
              </a:ext>
            </a:extLst>
          </p:cNvPr>
          <p:cNvSpPr txBox="1"/>
          <p:nvPr/>
        </p:nvSpPr>
        <p:spPr>
          <a:xfrm>
            <a:off x="746760" y="4257883"/>
            <a:ext cx="72237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https://ardianumam.files.wordpress.com/2017/09/newtonmethodforoptim1.jpg</a:t>
            </a:r>
          </a:p>
        </p:txBody>
      </p:sp>
    </p:spTree>
    <p:extLst>
      <p:ext uri="{BB962C8B-B14F-4D97-AF65-F5344CB8AC3E}">
        <p14:creationId xmlns:p14="http://schemas.microsoft.com/office/powerpoint/2010/main" val="4253348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09E6-BCBE-0123-19BB-B0765D78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C0C356-E66B-6215-0B5E-825B4EF7471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One idea: iteratively minimize the Taylor expansion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, starting at initial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C0C356-E66B-6215-0B5E-825B4EF74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10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7DDB-1792-CFF0-EC78-CB15F24E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Calculus warmup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69B1AE6-C7AD-34DD-0D6A-EFB16C744D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is</a:t>
                </a:r>
              </a:p>
              <a:p>
                <a:endParaRPr lang="en-US" dirty="0"/>
              </a:p>
              <a:p>
                <a:r>
                  <a:rPr lang="en-US" dirty="0"/>
                  <a:t>a.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c.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69B1AE6-C7AD-34DD-0D6A-EFB16C744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81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7DDB-1792-CFF0-EC78-CB15F24E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69B1AE6-C7AD-34DD-0D6A-EFB16C744D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partial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</a:t>
                </a:r>
              </a:p>
              <a:p>
                <a:endParaRPr lang="en-US" dirty="0"/>
              </a:p>
              <a:p>
                <a:r>
                  <a:rPr lang="en-US" dirty="0"/>
                  <a:t>a.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c.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d.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69B1AE6-C7AD-34DD-0D6A-EFB16C744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90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934548" y="532520"/>
            <a:ext cx="6856903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dirty="0"/>
              <a:t>Gradients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75" tIns="34275" rIns="34275" bIns="34275" anchor="t" anchorCtr="0">
                <a:noAutofit/>
              </a:bodyPr>
              <a:lstStyle/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Given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that takes a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as input and returns a scalar (so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), recall that the gradient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vector the same size as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71450" indent="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blipFill>
                <a:blip r:embed="rId3"/>
                <a:stretch>
                  <a:fillRect t="-1704" r="-16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A0DADA-2F93-B816-40CB-3932CB03B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Derivative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8260E-90F5-8B0B-5524-16B26B4E410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“slope of the tangent line”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81C54-0ACB-5991-8059-6C0003AA0F9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E05FB8D7-F108-F21B-59F0-25242F9D8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00" y="2143568"/>
            <a:ext cx="3525200" cy="246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4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D9C49A-1183-363B-9ADB-DA46BF12B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396DDD0-C3E0-E28D-11D0-9FCC33AD8148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572000" y="1724239"/>
                <a:ext cx="3245600" cy="225336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gives the 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as you move in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plane shown is the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396DDD0-C3E0-E28D-11D0-9FCC33AD81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572000" y="1724239"/>
                <a:ext cx="3245600" cy="2253365"/>
              </a:xfrm>
              <a:blipFill>
                <a:blip r:embed="rId2"/>
                <a:stretch>
                  <a:fillRect t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B4D7B25-F11C-D82D-3B56-4FE75E117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01" y="1314664"/>
            <a:ext cx="3602671" cy="273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A51192-F7B0-7922-F467-15BF1379A1B0}"/>
              </a:ext>
            </a:extLst>
          </p:cNvPr>
          <p:cNvSpPr txBox="1"/>
          <p:nvPr/>
        </p:nvSpPr>
        <p:spPr>
          <a:xfrm>
            <a:off x="731058" y="4158371"/>
            <a:ext cx="593101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https://</a:t>
            </a:r>
            <a:r>
              <a:rPr lang="en-US" sz="700" dirty="0" err="1"/>
              <a:t>math.stackexchange.com</a:t>
            </a:r>
            <a:r>
              <a:rPr lang="en-US" sz="700" dirty="0"/>
              <a:t>/questions/2643798/why-is-any-arbitrary-directional-derivative-always-recoverable-from-the-gradient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0E5B2C-9F06-6BB6-274F-1A2A1FAD4CD9}"/>
              </a:ext>
            </a:extLst>
          </p:cNvPr>
          <p:cNvSpPr/>
          <p:nvPr/>
        </p:nvSpPr>
        <p:spPr>
          <a:xfrm>
            <a:off x="1921078" y="2147581"/>
            <a:ext cx="226503" cy="109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78BED52-1945-EA82-6A61-4CED7CF419C6}"/>
                  </a:ext>
                </a:extLst>
              </p:cNvPr>
              <p:cNvSpPr/>
              <p:nvPr/>
            </p:nvSpPr>
            <p:spPr>
              <a:xfrm>
                <a:off x="1174459" y="1249945"/>
                <a:ext cx="872455" cy="3000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78BED52-1945-EA82-6A61-4CED7CF41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459" y="1249945"/>
                <a:ext cx="872455" cy="300038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6920E63-0E30-E114-4C2E-670E6A57D260}"/>
                  </a:ext>
                </a:extLst>
              </p:cNvPr>
              <p:cNvSpPr/>
              <p:nvPr/>
            </p:nvSpPr>
            <p:spPr>
              <a:xfrm>
                <a:off x="2870435" y="1694314"/>
                <a:ext cx="241882" cy="1177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6920E63-0E30-E114-4C2E-670E6A57D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435" y="1694314"/>
                <a:ext cx="241882" cy="117708"/>
              </a:xfrm>
              <a:prstGeom prst="rect">
                <a:avLst/>
              </a:prstGeom>
              <a:blipFill>
                <a:blip r:embed="rId5"/>
                <a:stretch>
                  <a:fillRect b="-33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25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/>
              <a:t>f: R</a:t>
            </a:r>
            <a:r>
              <a:rPr lang="en-US" baseline="30000"/>
              <a:t>mxn </a:t>
            </a:r>
            <a:r>
              <a:rPr lang="en-US"/>
              <a:t>→ R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088" y="1863706"/>
            <a:ext cx="4353825" cy="14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6131</TotalTime>
  <Words>1266</Words>
  <Application>Microsoft Macintosh PowerPoint</Application>
  <PresentationFormat>On-screen Show (16:9)</PresentationFormat>
  <Paragraphs>169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Open Sans Light</vt:lpstr>
      <vt:lpstr>Noto Sans Symbols</vt:lpstr>
      <vt:lpstr>Cambria Math</vt:lpstr>
      <vt:lpstr>Calibri</vt:lpstr>
      <vt:lpstr>Open Sans</vt:lpstr>
      <vt:lpstr>Times</vt:lpstr>
      <vt:lpstr>Helvetica Neue Light</vt:lpstr>
      <vt:lpstr>CMU PPT Theme</vt:lpstr>
      <vt:lpstr>PowerPoint Presentation</vt:lpstr>
      <vt:lpstr>Calculus</vt:lpstr>
      <vt:lpstr>Calculus warmup</vt:lpstr>
      <vt:lpstr>Calculus warmup</vt:lpstr>
      <vt:lpstr>Partial derivatives</vt:lpstr>
      <vt:lpstr>PowerPoint Presentation</vt:lpstr>
      <vt:lpstr>PowerPoint Presentation</vt:lpstr>
      <vt:lpstr>PowerPoint Presentation</vt:lpstr>
      <vt:lpstr>Gradient</vt:lpstr>
      <vt:lpstr>Jacobian</vt:lpstr>
      <vt:lpstr>Gradient example</vt:lpstr>
      <vt:lpstr>Jacobian example</vt:lpstr>
      <vt:lpstr>Matrix calculus</vt:lpstr>
      <vt:lpstr>Matrix calculus</vt:lpstr>
      <vt:lpstr>Matrix derivative rules</vt:lpstr>
      <vt:lpstr>Chain rule</vt:lpstr>
      <vt:lpstr>Helpful matrix calculus identities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Taylor expansion</vt:lpstr>
      <vt:lpstr>Refresher: scalar function Taylor expansion</vt:lpstr>
      <vt:lpstr>Refresher: scalar function Taylor expansion</vt:lpstr>
      <vt:lpstr>Multivariate Taylor expansion</vt:lpstr>
      <vt:lpstr>Multivariable Taylor expansion</vt:lpstr>
      <vt:lpstr>Example application: Newton’s method</vt:lpstr>
      <vt:lpstr>Newton’s method</vt:lpstr>
      <vt:lpstr>Newton’s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Wilder, Bryan</dc:creator>
  <cp:lastModifiedBy>Bryan Wilder</cp:lastModifiedBy>
  <cp:revision>25</cp:revision>
  <dcterms:modified xsi:type="dcterms:W3CDTF">2023-09-23T19:45:06Z</dcterms:modified>
</cp:coreProperties>
</file>