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7"/>
  </p:notesMasterIdLst>
  <p:sldIdLst>
    <p:sldId id="256" r:id="rId2"/>
    <p:sldId id="257" r:id="rId3"/>
    <p:sldId id="301" r:id="rId4"/>
    <p:sldId id="284" r:id="rId5"/>
    <p:sldId id="258" r:id="rId6"/>
    <p:sldId id="299" r:id="rId7"/>
    <p:sldId id="262" r:id="rId8"/>
    <p:sldId id="264" r:id="rId9"/>
    <p:sldId id="265" r:id="rId10"/>
    <p:sldId id="285" r:id="rId11"/>
    <p:sldId id="288" r:id="rId12"/>
    <p:sldId id="260" r:id="rId13"/>
    <p:sldId id="261" r:id="rId14"/>
    <p:sldId id="291" r:id="rId15"/>
    <p:sldId id="292" r:id="rId16"/>
    <p:sldId id="290" r:id="rId17"/>
    <p:sldId id="286" r:id="rId18"/>
    <p:sldId id="289" r:id="rId19"/>
    <p:sldId id="287" r:id="rId20"/>
    <p:sldId id="297" r:id="rId21"/>
    <p:sldId id="298" r:id="rId22"/>
    <p:sldId id="295" r:id="rId23"/>
    <p:sldId id="296" r:id="rId24"/>
    <p:sldId id="302" r:id="rId25"/>
    <p:sldId id="276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Helvetica Neue Light" panose="02000403000000020004" pitchFamily="2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Open Sans Light" panose="020F0302020204030204" pitchFamily="34" charset="0"/>
      <p:regular r:id="rId41"/>
      <p:bold r:id="rId42"/>
      <p:italic r:id="rId43"/>
      <p:boldItalic r:id="rId44"/>
    </p:embeddedFont>
    <p:embeddedFont>
      <p:font typeface="Times" panose="02020603050405020304" pitchFamily="18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47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3e883f8fb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153e883f8f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3e883f8fb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153e883f8f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3e883f8fb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53e883f8f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3e883f8f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153e883f8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3e883f8f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3e883f8fb_0_1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153e883f8fb_0_14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3e883f8f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3e883f8fb_0_1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153e883f8fb_0_14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328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9102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675e5a86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675e5a86c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Example: functional -&gt; integral, operator -&gt; identity function</a:t>
            </a:r>
            <a:endParaRPr dirty="0"/>
          </a:p>
        </p:txBody>
      </p:sp>
      <p:sp>
        <p:nvSpPr>
          <p:cNvPr id="64" name="Google Shape;64;g15675e5a86c_0_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675e5a86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675e5a86c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Example: functional -&gt; integral, operator -&gt; identity function</a:t>
            </a:r>
            <a:endParaRPr dirty="0"/>
          </a:p>
        </p:txBody>
      </p:sp>
      <p:sp>
        <p:nvSpPr>
          <p:cNvPr id="64" name="Google Shape;64;g15675e5a86c_0_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3378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675e5a86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675e5a86c_0_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5675e5a86c_0_8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675e5a86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675e5a86c_0_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5675e5a86c_0_8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0824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675e5a86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675e5a86c_0_1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5675e5a86c_0_12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675e5a86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675e5a86c_0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15675e5a86c_0_4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3e883f8f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53e883f8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3e883f8fb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153e883f8f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6822628" y="4771791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- Two Columns">
  <p:cSld name="Content Slide-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body" idx="1"/>
          </p:nvPr>
        </p:nvSpPr>
        <p:spPr>
          <a:xfrm>
            <a:off x="768125" y="1710003"/>
            <a:ext cx="3467163" cy="231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3" name="Google Shape;33;p13"/>
          <p:cNvCxnSpPr/>
          <p:nvPr/>
        </p:nvCxnSpPr>
        <p:spPr>
          <a:xfrm>
            <a:off x="768125" y="1119669"/>
            <a:ext cx="732601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34;p13"/>
          <p:cNvSpPr txBox="1">
            <a:spLocks noGrp="1"/>
          </p:cNvSpPr>
          <p:nvPr>
            <p:ph type="body" idx="2"/>
          </p:nvPr>
        </p:nvSpPr>
        <p:spPr>
          <a:xfrm>
            <a:off x="2211877" y="529336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2700"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3"/>
          </p:nvPr>
        </p:nvSpPr>
        <p:spPr>
          <a:xfrm>
            <a:off x="768124" y="1344166"/>
            <a:ext cx="3466538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>
            <a:spLocks noGrp="1"/>
          </p:cNvSpPr>
          <p:nvPr>
            <p:ph type="pic" idx="4"/>
          </p:nvPr>
        </p:nvSpPr>
        <p:spPr>
          <a:xfrm>
            <a:off x="4608418" y="1344166"/>
            <a:ext cx="3466537" cy="2679665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7" name="Google Shape;37;p13"/>
          <p:cNvCxnSpPr/>
          <p:nvPr/>
        </p:nvCxnSpPr>
        <p:spPr>
          <a:xfrm>
            <a:off x="4418105" y="1344166"/>
            <a:ext cx="0" cy="2679658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8" name="Google Shape;3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81500"/>
            <a:ext cx="91440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064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11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11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0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0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Mathematical Foundations for ML (10-606):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Linear Operators &amp; Matrices</a:t>
            </a:r>
            <a:endParaRPr sz="3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</p:txBody>
      </p:sp>
      <p:sp>
        <p:nvSpPr>
          <p:cNvPr id="60" name="Google Shape;60;p10"/>
          <p:cNvSpPr txBox="1"/>
          <p:nvPr/>
        </p:nvSpPr>
        <p:spPr>
          <a:xfrm>
            <a:off x="2133600" y="4695325"/>
            <a:ext cx="690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M. Gormley, P. Virtue, &amp; G. Gordon, &amp; H. </a:t>
            </a:r>
            <a:r>
              <a:rPr lang="en-US" sz="11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019F-8CFB-EB30-1DA4-A1D063FE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8B31-3C26-287C-5924-E9008B571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we’ll discuss using matrices to represent and solve systems of 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403989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31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9" t="-244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Poll 1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31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9" t="-2449" b="-1495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Poll 1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31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9" t="-2449" b="-1495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231961" y="3191996"/>
            <a:ext cx="3136500" cy="1205100"/>
          </a:xfrm>
          <a:prstGeom prst="rect">
            <a:avLst/>
          </a:prstGeom>
          <a:solidFill>
            <a:schemeClr val="lt1">
              <a:alpha val="6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Poll 2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31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9" t="-2449" b="-1495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Poll 2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31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9" t="-2449" b="-1495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231961" y="4015649"/>
            <a:ext cx="3136500" cy="381600"/>
          </a:xfrm>
          <a:prstGeom prst="rect">
            <a:avLst/>
          </a:prstGeom>
          <a:solidFill>
            <a:schemeClr val="lt1">
              <a:alpha val="6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14074" y="2488717"/>
            <a:ext cx="3136500" cy="1092600"/>
          </a:xfrm>
          <a:prstGeom prst="rect">
            <a:avLst/>
          </a:prstGeom>
          <a:solidFill>
            <a:schemeClr val="lt1">
              <a:alpha val="6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Linear Algebra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8330100" cy="31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49" t="-2438" b="-3812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6729413" y="102224"/>
            <a:ext cx="2118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Notation alert!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F6EA-B434-905D-9C28-999C4066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rank of the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E8A7C-0A8D-8001-731C-5B81D7B50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Rank &gt; unknowns: no solution</a:t>
            </a:r>
          </a:p>
          <a:p>
            <a:r>
              <a:rPr lang="en-US" dirty="0"/>
              <a:t>Rank = unknowns: unique solution</a:t>
            </a:r>
          </a:p>
          <a:p>
            <a:r>
              <a:rPr lang="en-US" dirty="0"/>
              <a:t>Rank &lt; unknowns: infinite solutions or no solution</a:t>
            </a:r>
          </a:p>
        </p:txBody>
      </p:sp>
      <p:sp>
        <p:nvSpPr>
          <p:cNvPr id="4" name="Google Shape;80;p13">
            <a:extLst>
              <a:ext uri="{FF2B5EF4-FFF2-40B4-BE49-F238E27FC236}">
                <a16:creationId xmlns:a16="http://schemas.microsoft.com/office/drawing/2014/main" id="{F0CD8034-77A7-819B-82DD-BE2221187B58}"/>
              </a:ext>
            </a:extLst>
          </p:cNvPr>
          <p:cNvSpPr txBox="1">
            <a:spLocks/>
          </p:cNvSpPr>
          <p:nvPr/>
        </p:nvSpPr>
        <p:spPr>
          <a:xfrm>
            <a:off x="751353" y="666750"/>
            <a:ext cx="8330100" cy="257050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1149" t="-26761" b="-47185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43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ts val="2100"/>
              <a:buFont typeface="Noto Sans Symbols"/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0097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Gaussian Elimination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414075" y="834862"/>
            <a:ext cx="7886700" cy="3826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Numerical method to solve linear systems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US" dirty="0"/>
          </a:p>
          <a:p>
            <a:pPr lvl="0" indent="-457200" algn="l" rtl="0">
              <a:spcBef>
                <a:spcPts val="800"/>
              </a:spcBef>
              <a:spcAft>
                <a:spcPts val="0"/>
              </a:spcAft>
              <a:buAutoNum type="arabicParenBoth"/>
            </a:pPr>
            <a:r>
              <a:rPr lang="en-US" dirty="0"/>
              <a:t>Convert matrix to row-echelon form</a:t>
            </a:r>
          </a:p>
          <a:p>
            <a:pPr lvl="0" indent="-457200" algn="l" rtl="0">
              <a:spcBef>
                <a:spcPts val="800"/>
              </a:spcBef>
              <a:spcAft>
                <a:spcPts val="0"/>
              </a:spcAft>
              <a:buAutoNum type="arabicParenBoth"/>
            </a:pPr>
            <a:r>
              <a:rPr lang="en-US" dirty="0" err="1"/>
              <a:t>Backsubstitute</a:t>
            </a:r>
            <a:r>
              <a:rPr lang="en-US" dirty="0"/>
              <a:t> to solve the system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SzPts val="2100"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822628" y="4771791"/>
            <a:ext cx="2057400" cy="284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C2FF-A5C8-E1BF-A69E-2E08D0D1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Row-echelon 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C8D2A-FC4C-BC87-50A3-5E595C69E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A9E5F-C409-D2BE-1DDC-CCEE686D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1629"/>
            <a:ext cx="6362700" cy="97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F58469-DE97-4DB1-C3C4-8CB2A2127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943" y="2461779"/>
            <a:ext cx="2293949" cy="1718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BADDBF-68E0-B0A1-EEFA-3362C7F0C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97" y="2447057"/>
            <a:ext cx="35623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5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Announcements</a:t>
            </a:r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Quiz 1 back today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Solutions: recitation on Friday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Also office hours, etc. For regrades: Nandini and Meghana 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B4A0-2F7D-DEF4-8336-C675CF19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292D870-AA2E-1013-C961-CEBF15F6338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To solve system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, perform Gaussian elimination on </a:t>
                </a:r>
                <a:r>
                  <a:rPr lang="en-US" sz="2000" i="1" dirty="0"/>
                  <a:t>augmented</a:t>
                </a:r>
                <a:r>
                  <a:rPr lang="en-US" sz="2000" dirty="0"/>
                  <a:t>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292D870-AA2E-1013-C961-CEBF15F63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9E7B3E7-8787-ECF9-368D-16D40A60F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80" y="2651035"/>
            <a:ext cx="2991283" cy="783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E8E21B-4970-4635-4FDD-8CD7E5CC0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186" y="2615816"/>
            <a:ext cx="2632796" cy="8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50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B3E4-331D-EC6B-DBE8-60CD7016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substitution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E5698F2-A449-5366-D0DA-1D27C84A5EB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augmented matrix were already in row-echelon form. Then, solving the linear system is easy by working backwards through the variables. E.g.,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Represents the system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so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E5698F2-A449-5366-D0DA-1D27C84A5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267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Gaussian Elimination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414075" y="834862"/>
            <a:ext cx="7886700" cy="3826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Form the row-echelon form using elementary transformations:</a:t>
            </a:r>
            <a:endParaRPr dirty="0"/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-US" dirty="0"/>
              <a:t>Exchange of two equations 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dirty="0"/>
              <a:t>Multiplication of an equation with a constant λ ∈ R\{0} 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dirty="0"/>
              <a:t>Addition of two equations 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SzPts val="2100"/>
            </a:pPr>
            <a:r>
              <a:rPr lang="en-US" dirty="0"/>
              <a:t>Intuition: these are operations that preserve equalities</a:t>
            </a:r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SzPts val="2100"/>
            </a:pPr>
            <a:endParaRPr lang="en-US" dirty="0"/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SzPts val="2100"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822628" y="4771791"/>
            <a:ext cx="2057400" cy="284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1109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4682-1431-B994-AA92-359BFDD5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11170-B226-44CA-4150-ABADE47CA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BDC5-8C5E-31B6-B5FC-D4F2967D00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9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4682-1431-B994-AA92-359BFDD5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ranks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11170-B226-44CA-4150-ABADE47CA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74" y="834883"/>
            <a:ext cx="7886700" cy="2075294"/>
          </a:xfrm>
        </p:spPr>
        <p:txBody>
          <a:bodyPr/>
          <a:lstStyle/>
          <a:p>
            <a:r>
              <a:rPr lang="en-US" dirty="0"/>
              <a:t>REF also gives an easy way to compute the rank of a matrix: convert to REF and count the number of rows that are not all zeros</a:t>
            </a:r>
          </a:p>
          <a:p>
            <a:endParaRPr lang="en-US" dirty="0"/>
          </a:p>
          <a:p>
            <a:r>
              <a:rPr lang="en-US" dirty="0"/>
              <a:t>Works because REF operations preserve rank, and rank of REF matrices is just number of non-zero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BDC5-8C5E-31B6-B5FC-D4F2967D00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02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768125" y="1710003"/>
            <a:ext cx="3467163" cy="231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514350" indent="-342900">
              <a:buFont typeface="+mj-lt"/>
              <a:buAutoNum type="arabicPeriod"/>
            </a:pPr>
            <a:r>
              <a:rPr lang="en-US" dirty="0"/>
              <a:t>the rank and nullity 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of a linear function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are equal to the rank and nullity of its adjoint</a:t>
            </a:r>
          </a:p>
          <a:p>
            <a:pPr marL="514350" indent="-342900">
              <a:buFont typeface="+mj-lt"/>
              <a:buAutoNum type="arabicPeriod"/>
            </a:pPr>
            <a:r>
              <a:rPr lang="en-US" dirty="0"/>
              <a:t>the range 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of a linear function 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and the </a:t>
            </a:r>
            <a:r>
              <a:rPr lang="en-US" dirty="0" err="1"/>
              <a:t>nullspace</a:t>
            </a:r>
            <a:r>
              <a:rPr lang="en-US" dirty="0"/>
              <a:t> of its 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adjoint</a:t>
            </a:r>
            <a:r>
              <a:rPr lang="en-US" dirty="0"/>
              <a:t> are always orthogonal</a:t>
            </a:r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2"/>
          </p:nvPr>
        </p:nvSpPr>
        <p:spPr>
          <a:xfrm>
            <a:off x="768125" y="529336"/>
            <a:ext cx="7355340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Fundamental Theorem of Linear Algebra</a:t>
            </a:r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3"/>
          </p:nvPr>
        </p:nvSpPr>
        <p:spPr>
          <a:xfrm>
            <a:off x="768124" y="1344166"/>
            <a:ext cx="3466538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Linear Functions</a:t>
            </a:r>
            <a:endParaRPr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44D3E50C-E797-AE60-58F8-F53FFC747571}"/>
              </a:ext>
            </a:extLst>
          </p:cNvPr>
          <p:cNvSpPr txBox="1">
            <a:spLocks/>
          </p:cNvSpPr>
          <p:nvPr/>
        </p:nvSpPr>
        <p:spPr>
          <a:xfrm>
            <a:off x="4572000" y="1710003"/>
            <a:ext cx="3467163" cy="231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pPr marL="514350" indent="-342900">
              <a:buFont typeface="+mj-lt"/>
              <a:buAutoNum type="arabicPeriod"/>
            </a:pPr>
            <a:r>
              <a:rPr lang="en-US" sz="1500" dirty="0"/>
              <a:t>the rank and nullity </a:t>
            </a:r>
            <a:br>
              <a:rPr lang="en-US" sz="1500" dirty="0"/>
            </a:b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of a matrix </a:t>
            </a:r>
            <a:br>
              <a:rPr lang="en-US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500" dirty="0"/>
              <a:t>are equal to the rank and nullity of its transpose</a:t>
            </a:r>
          </a:p>
          <a:p>
            <a:pPr marL="514350" indent="-342900">
              <a:buFont typeface="+mj-lt"/>
              <a:buAutoNum type="arabicPeriod"/>
            </a:pPr>
            <a:r>
              <a:rPr lang="en-US" sz="1500" dirty="0"/>
              <a:t>the rank </a:t>
            </a:r>
            <a:br>
              <a:rPr lang="en-US" sz="1500" dirty="0"/>
            </a:b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of a matrix </a:t>
            </a:r>
            <a:br>
              <a:rPr lang="en-US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500" dirty="0"/>
              <a:t>and the </a:t>
            </a:r>
            <a:r>
              <a:rPr lang="en-US" sz="1500" dirty="0" err="1"/>
              <a:t>nullspace</a:t>
            </a:r>
            <a:r>
              <a:rPr lang="en-US" sz="1500" dirty="0"/>
              <a:t> of its </a:t>
            </a: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transpose</a:t>
            </a:r>
            <a:r>
              <a:rPr lang="en-US" sz="1500" dirty="0"/>
              <a:t> are always orthogonal</a:t>
            </a:r>
          </a:p>
        </p:txBody>
      </p:sp>
      <p:sp>
        <p:nvSpPr>
          <p:cNvPr id="3" name="Google Shape;79;p4">
            <a:extLst>
              <a:ext uri="{FF2B5EF4-FFF2-40B4-BE49-F238E27FC236}">
                <a16:creationId xmlns:a16="http://schemas.microsoft.com/office/drawing/2014/main" id="{930715A8-F859-98BB-C9C2-F23910E425A2}"/>
              </a:ext>
            </a:extLst>
          </p:cNvPr>
          <p:cNvSpPr txBox="1">
            <a:spLocks/>
          </p:cNvSpPr>
          <p:nvPr/>
        </p:nvSpPr>
        <p:spPr>
          <a:xfrm>
            <a:off x="4572000" y="1344166"/>
            <a:ext cx="3466538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pPr marL="0" indent="0"/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Matrices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ABD7A-1C55-76E5-FABC-F2F2CE25ABCB}"/>
              </a:ext>
            </a:extLst>
          </p:cNvPr>
          <p:cNvSpPr txBox="1"/>
          <p:nvPr/>
        </p:nvSpPr>
        <p:spPr>
          <a:xfrm>
            <a:off x="1274309" y="3655699"/>
            <a:ext cx="2652713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(i.e. any vector in the range is orthogonal to any vector in the </a:t>
            </a:r>
            <a:r>
              <a:rPr lang="en-US" sz="105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nullspace</a:t>
            </a: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the adjoint)</a:t>
            </a:r>
          </a:p>
        </p:txBody>
      </p:sp>
    </p:spTree>
    <p:extLst>
      <p:ext uri="{BB962C8B-B14F-4D97-AF65-F5344CB8AC3E}">
        <p14:creationId xmlns:p14="http://schemas.microsoft.com/office/powerpoint/2010/main" val="65103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Functions on Vector Spaces</a:t>
            </a:r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f: V → W where V and W are (potentially abstract) vector spaces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Functionals: 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f: V → R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Operators: 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f: V → V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Linear functions: f(a</a:t>
            </a:r>
            <a:r>
              <a:rPr lang="en-US" b="1" dirty="0"/>
              <a:t>x</a:t>
            </a:r>
            <a:r>
              <a:rPr lang="en-US" dirty="0"/>
              <a:t> + b</a:t>
            </a:r>
            <a:r>
              <a:rPr lang="en-US" b="1" dirty="0"/>
              <a:t>y</a:t>
            </a:r>
            <a:r>
              <a:rPr lang="en-US" dirty="0"/>
              <a:t>) = a f(</a:t>
            </a:r>
            <a:r>
              <a:rPr lang="en-US" b="1" dirty="0"/>
              <a:t>x</a:t>
            </a:r>
            <a:r>
              <a:rPr lang="en-US" dirty="0"/>
              <a:t>) + b f(</a:t>
            </a:r>
            <a:r>
              <a:rPr lang="en-US" b="1" dirty="0"/>
              <a:t>y</a:t>
            </a:r>
            <a:r>
              <a:rPr lang="en-US" dirty="0"/>
              <a:t>)</a:t>
            </a:r>
            <a:endParaRPr dirty="0"/>
          </a:p>
          <a:p>
            <a:pPr marL="914400" lvl="1" indent="-354330" algn="l" rtl="0"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en-US" dirty="0"/>
              <a:t>affine=linear + constant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615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BF2B-BF31-8476-3030-5E4D1422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Whiteboard: examples of linear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7921-0A3A-830B-0C0C-DE86AF414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+matrix multiplication</a:t>
            </a:r>
          </a:p>
          <a:p>
            <a:r>
              <a:rPr lang="en-US" dirty="0"/>
              <a:t>+derivative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4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Reminder: Coordinate Systems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Google Shape;74;p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lvl="0" indent="-317500" algn="l" rtl="0">
                  <a:spcBef>
                    <a:spcPts val="60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u="sng" dirty="0"/>
                  <a:t>Abstract</a:t>
                </a:r>
                <a:r>
                  <a:rPr lang="en-US" dirty="0"/>
                  <a:t> (coordinate-free) vs. </a:t>
                </a:r>
                <a:r>
                  <a:rPr lang="en-US" u="sng" dirty="0"/>
                  <a:t>concrete</a:t>
                </a:r>
                <a:r>
                  <a:rPr lang="en-US" dirty="0"/>
                  <a:t> (indexed coordinates) vector spaces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457200" lvl="0" indent="-317500" algn="l" rtl="0">
                  <a:spcBef>
                    <a:spcPts val="60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A </a:t>
                </a:r>
                <a:r>
                  <a:rPr lang="en-US" b="1" dirty="0"/>
                  <a:t>coordinate system</a:t>
                </a:r>
                <a:r>
                  <a:rPr lang="en-US" dirty="0"/>
                  <a:t> is a mapping from an abstract to a concrete vector spaces</a:t>
                </a:r>
              </a:p>
              <a:p>
                <a:pPr marL="457200" lvl="0" indent="-317500" algn="l" rtl="0">
                  <a:spcBef>
                    <a:spcPts val="600"/>
                  </a:spcBef>
                  <a:spcAft>
                    <a:spcPts val="0"/>
                  </a:spcAft>
                  <a:buSzPts val="1400"/>
                  <a:buChar char="●"/>
                </a:pPr>
                <a:endParaRPr lang="en-US" dirty="0"/>
              </a:p>
              <a:p>
                <a:pPr marL="457200" lvl="0" indent="-317500" algn="l" rtl="0">
                  <a:spcBef>
                    <a:spcPts val="60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Typically induced by the coefficients on the elements of a basis</a:t>
                </a:r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endParaRPr lang="en-US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Google Shape;74;p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Reminder: Coordinate Systems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Google Shape;74;p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endParaRPr lang="en-US" dirty="0"/>
              </a:p>
              <a:p>
                <a:pPr marL="139700" lv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139700" lv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139700" lvl="0" indent="0"/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139700" lv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Google Shape;74;p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18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Coordinate Representation of Linear Functions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/>
              <a:t>Consider linear function ℓ: X→Y (s.t., ℓ(a</a:t>
            </a:r>
            <a:r>
              <a:rPr lang="en-US" b="1"/>
              <a:t>x</a:t>
            </a:r>
            <a:r>
              <a:rPr lang="en-US" baseline="-25000"/>
              <a:t>1</a:t>
            </a:r>
            <a:r>
              <a:rPr lang="en-US"/>
              <a:t>+ b</a:t>
            </a:r>
            <a:r>
              <a:rPr lang="en-US" b="1"/>
              <a:t>x</a:t>
            </a:r>
            <a:r>
              <a:rPr lang="en-US" baseline="-25000"/>
              <a:t>2</a:t>
            </a:r>
            <a:r>
              <a:rPr lang="en-US"/>
              <a:t>) = a ℓ(</a:t>
            </a:r>
            <a:r>
              <a:rPr lang="en-US" b="1"/>
              <a:t>x</a:t>
            </a:r>
            <a:r>
              <a:rPr lang="en-US" baseline="-25000"/>
              <a:t>1</a:t>
            </a:r>
            <a:r>
              <a:rPr lang="en-US"/>
              <a:t>) + b ℓ(</a:t>
            </a:r>
            <a:r>
              <a:rPr lang="en-US" b="1"/>
              <a:t>x</a:t>
            </a:r>
            <a:r>
              <a:rPr lang="en-US" baseline="-25000"/>
              <a:t>2</a:t>
            </a:r>
            <a:r>
              <a:rPr lang="en-US"/>
              <a:t>))</a:t>
            </a:r>
            <a:endParaRPr/>
          </a:p>
          <a:p>
            <a:pPr marL="914400" lvl="1" indent="-354330" algn="l" rtl="0"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en-US"/>
              <a:t>X with bases {b</a:t>
            </a:r>
            <a:r>
              <a:rPr lang="en-US" baseline="-25000"/>
              <a:t>1</a:t>
            </a:r>
            <a:r>
              <a:rPr lang="en-US"/>
              <a:t>, …, b</a:t>
            </a:r>
            <a:r>
              <a:rPr lang="en-US" baseline="-25000"/>
              <a:t>n</a:t>
            </a:r>
            <a:r>
              <a:rPr lang="en-US"/>
              <a:t>} and Y with basis {c</a:t>
            </a:r>
            <a:r>
              <a:rPr lang="en-US" baseline="-25000"/>
              <a:t>1</a:t>
            </a:r>
            <a:r>
              <a:rPr lang="en-US"/>
              <a:t>, …, c</a:t>
            </a:r>
            <a:r>
              <a:rPr lang="en-US" baseline="-25000"/>
              <a:t>m</a:t>
            </a: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/>
              <a:t>Goal:</a:t>
            </a:r>
            <a:r>
              <a:rPr lang="en-US"/>
              <a:t> find a linear representation of ℓ, denoted by matrix L∈R</a:t>
            </a:r>
            <a:r>
              <a:rPr lang="en-US" baseline="30000"/>
              <a:t>m×n</a:t>
            </a:r>
            <a:r>
              <a:rPr lang="en-US"/>
              <a:t>, s.t. </a:t>
            </a:r>
            <a:endParaRPr/>
          </a:p>
          <a:p>
            <a:pPr marL="45720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ℓ(</a:t>
            </a:r>
            <a:r>
              <a:rPr lang="en-US" b="1"/>
              <a:t>x</a:t>
            </a:r>
            <a:r>
              <a:rPr lang="en-US"/>
              <a:t>) = </a:t>
            </a:r>
            <a:r>
              <a:rPr lang="en-US" b="1"/>
              <a:t>y</a:t>
            </a:r>
            <a:r>
              <a:rPr lang="en-US"/>
              <a:t> ⇔  L </a:t>
            </a:r>
            <a:r>
              <a:rPr lang="en-US" b="1"/>
              <a:t>u</a:t>
            </a:r>
            <a:r>
              <a:rPr lang="en-US"/>
              <a:t> = </a:t>
            </a:r>
            <a:r>
              <a:rPr lang="en-US" b="1"/>
              <a:t>v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Rank and Null-space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Recall: for any f: X→ Y, range(f) = {f(</a:t>
            </a:r>
            <a:r>
              <a:rPr lang="en-US" b="1" dirty="0"/>
              <a:t>x</a:t>
            </a:r>
            <a:r>
              <a:rPr lang="en-US" dirty="0"/>
              <a:t>)| </a:t>
            </a:r>
            <a:r>
              <a:rPr lang="en-US" b="1" dirty="0"/>
              <a:t>x</a:t>
            </a:r>
            <a:r>
              <a:rPr lang="en-US" dirty="0"/>
              <a:t> ∈ X}.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Suppose </a:t>
            </a:r>
            <a:r>
              <a:rPr lang="en-US" dirty="0"/>
              <a:t>ℓ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: X→ Y is a linear transformation represented by </a:t>
            </a:r>
            <a:r>
              <a:rPr lang="en-US" dirty="0"/>
              <a:t>matrix L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</a:t>
            </a:r>
            <a:endParaRPr b="1" dirty="0"/>
          </a:p>
          <a:p>
            <a:pPr marL="914400" lvl="1" indent="-354330" algn="l" rtl="0"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en-US" dirty="0"/>
              <a:t>rank(ℓ) = dim(range(ℓ))</a:t>
            </a:r>
            <a:endParaRPr dirty="0"/>
          </a:p>
          <a:p>
            <a:pPr marL="914400" lvl="1" indent="-354330" algn="l" rtl="0"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en-US" dirty="0"/>
              <a:t>rank(ℓ) = rank(L) = the dimension of the vector space generated by columns of L.</a:t>
            </a:r>
          </a:p>
          <a:p>
            <a:pPr lvl="1">
              <a:spcBef>
                <a:spcPts val="0"/>
              </a:spcBef>
              <a:buFont typeface="Arial"/>
              <a:buChar char="○"/>
            </a:pPr>
            <a:r>
              <a:rPr lang="en-US" dirty="0"/>
              <a:t>= the dimension of the vector space generated by </a:t>
            </a:r>
            <a:r>
              <a:rPr lang="en-US" i="1" dirty="0"/>
              <a:t>rows</a:t>
            </a:r>
            <a:r>
              <a:rPr lang="en-US" dirty="0"/>
              <a:t> of L.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Suppose ℓ is a linear operator (i.e., X=Y)</a:t>
            </a:r>
            <a:endParaRPr dirty="0"/>
          </a:p>
          <a:p>
            <a:pPr marL="914400" lvl="1" indent="-354330" algn="l" rtl="0"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en-US" dirty="0"/>
              <a:t>nullity(ℓ) = dim({</a:t>
            </a:r>
            <a:r>
              <a:rPr lang="en-US" b="1" dirty="0"/>
              <a:t>x</a:t>
            </a:r>
            <a:r>
              <a:rPr lang="en-US" dirty="0"/>
              <a:t> | ℓ(</a:t>
            </a:r>
            <a:r>
              <a:rPr lang="en-US" b="1" dirty="0"/>
              <a:t>x</a:t>
            </a:r>
            <a:r>
              <a:rPr lang="en-US" dirty="0"/>
              <a:t>) = </a:t>
            </a:r>
            <a:r>
              <a:rPr lang="en-US" b="1" dirty="0"/>
              <a:t>0</a:t>
            </a:r>
            <a:r>
              <a:rPr lang="en-US" dirty="0"/>
              <a:t>})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C264-6BDA-AE3A-B6E5-A1883C9B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Whiteboard: examples of rank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1B62C-C111-B881-48ED-42C021170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22841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822</Words>
  <Application>Microsoft Macintosh PowerPoint</Application>
  <PresentationFormat>On-screen Show (16:9)</PresentationFormat>
  <Paragraphs>136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Open Sans Light</vt:lpstr>
      <vt:lpstr>Noto Sans Symbols</vt:lpstr>
      <vt:lpstr>Cambria Math</vt:lpstr>
      <vt:lpstr>Calibri</vt:lpstr>
      <vt:lpstr>Open Sans</vt:lpstr>
      <vt:lpstr>Times</vt:lpstr>
      <vt:lpstr>Helvetica Neue Light</vt:lpstr>
      <vt:lpstr>CMU PPT Theme</vt:lpstr>
      <vt:lpstr>PowerPoint Presentation</vt:lpstr>
      <vt:lpstr>Announcements</vt:lpstr>
      <vt:lpstr>Functions on Vector Spaces</vt:lpstr>
      <vt:lpstr>Whiteboard: examples of linear functions</vt:lpstr>
      <vt:lpstr>Reminder: Coordinate Systems</vt:lpstr>
      <vt:lpstr>Reminder: Coordinate Systems</vt:lpstr>
      <vt:lpstr>Coordinate Representation of Linear Functions</vt:lpstr>
      <vt:lpstr>Rank and Null-space</vt:lpstr>
      <vt:lpstr>Whiteboard: examples of rank</vt:lpstr>
      <vt:lpstr>Systems of equations</vt:lpstr>
      <vt:lpstr>Exercise</vt:lpstr>
      <vt:lpstr>Poll 1</vt:lpstr>
      <vt:lpstr>Poll 1</vt:lpstr>
      <vt:lpstr>Poll 2</vt:lpstr>
      <vt:lpstr>Poll 2</vt:lpstr>
      <vt:lpstr>Linear Algebra</vt:lpstr>
      <vt:lpstr>Connection to rank of the matrix</vt:lpstr>
      <vt:lpstr>Gaussian Elimination</vt:lpstr>
      <vt:lpstr>Row-echelon form</vt:lpstr>
      <vt:lpstr>Gaussian elimination</vt:lpstr>
      <vt:lpstr>Back substitution</vt:lpstr>
      <vt:lpstr>Gaussian Elimination</vt:lpstr>
      <vt:lpstr>Whiteboard</vt:lpstr>
      <vt:lpstr>Computing ranks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Wilder, Bryan</dc:creator>
  <cp:lastModifiedBy>Bryan Wilder</cp:lastModifiedBy>
  <cp:revision>14</cp:revision>
  <dcterms:modified xsi:type="dcterms:W3CDTF">2023-09-13T20:00:03Z</dcterms:modified>
</cp:coreProperties>
</file>