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43"/>
  </p:notesMasterIdLst>
  <p:sldIdLst>
    <p:sldId id="256" r:id="rId4"/>
    <p:sldId id="257" r:id="rId5"/>
    <p:sldId id="258" r:id="rId6"/>
    <p:sldId id="261" r:id="rId7"/>
    <p:sldId id="262" r:id="rId8"/>
    <p:sldId id="263" r:id="rId9"/>
    <p:sldId id="272" r:id="rId10"/>
    <p:sldId id="322" r:id="rId11"/>
    <p:sldId id="287" r:id="rId12"/>
    <p:sldId id="288" r:id="rId13"/>
    <p:sldId id="273" r:id="rId14"/>
    <p:sldId id="282" r:id="rId15"/>
    <p:sldId id="340" r:id="rId16"/>
    <p:sldId id="283" r:id="rId17"/>
    <p:sldId id="293" r:id="rId18"/>
    <p:sldId id="325" r:id="rId19"/>
    <p:sldId id="298" r:id="rId20"/>
    <p:sldId id="328" r:id="rId21"/>
    <p:sldId id="330" r:id="rId22"/>
    <p:sldId id="332" r:id="rId23"/>
    <p:sldId id="331" r:id="rId24"/>
    <p:sldId id="299" r:id="rId25"/>
    <p:sldId id="300" r:id="rId26"/>
    <p:sldId id="301" r:id="rId27"/>
    <p:sldId id="302" r:id="rId28"/>
    <p:sldId id="326" r:id="rId29"/>
    <p:sldId id="303" r:id="rId30"/>
    <p:sldId id="304" r:id="rId31"/>
    <p:sldId id="324" r:id="rId32"/>
    <p:sldId id="305" r:id="rId33"/>
    <p:sldId id="306" r:id="rId34"/>
    <p:sldId id="315" r:id="rId35"/>
    <p:sldId id="319" r:id="rId36"/>
    <p:sldId id="312" r:id="rId37"/>
    <p:sldId id="335" r:id="rId38"/>
    <p:sldId id="334" r:id="rId39"/>
    <p:sldId id="337" r:id="rId40"/>
    <p:sldId id="339" r:id="rId41"/>
    <p:sldId id="338" r:id="rId4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4"/>
    </p:embeddedFont>
    <p:embeddedFont>
      <p:font typeface="Candara" panose="020E0502030303020204" pitchFamily="34" charset="0"/>
      <p:regular r:id="rId45"/>
      <p:bold r:id="rId46"/>
      <p:italic r:id="rId47"/>
      <p:boldItalic r:id="rId48"/>
    </p:embeddedFont>
    <p:embeddedFont>
      <p:font typeface="Helvetica Neue Light" panose="02000403000000020004" pitchFamily="2" charset="0"/>
      <p:regular r:id="rId49"/>
      <p:bold r:id="rId50"/>
      <p:italic r:id="rId51"/>
      <p:boldItalic r:id="rId52"/>
    </p:embeddedFont>
    <p:embeddedFont>
      <p:font typeface="Open Sans" panose="020B0606030504020204" pitchFamily="34" charset="0"/>
      <p:regular r:id="rId53"/>
      <p:bold r:id="rId54"/>
      <p:italic r:id="rId55"/>
      <p:boldItalic r:id="rId56"/>
    </p:embeddedFont>
    <p:embeddedFont>
      <p:font typeface="Open Sans Light" panose="020B0306030504020204" pitchFamily="34" charset="0"/>
      <p:regular r:id="rId57"/>
      <p:bold r:id="rId58"/>
      <p:italic r:id="rId59"/>
      <p:boldItalic r:id="rId60"/>
    </p:embeddedFont>
    <p:embeddedFont>
      <p:font typeface="Times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3E226A-7040-422A-962D-1742C1141A5B}">
  <a:tblStyle styleId="{5B3E226A-7040-422A-962D-1742C1141A5B}" styleName="Table_0">
    <a:wholeTbl>
      <a:tcTxStyle b="off" i="off">
        <a:font>
          <a:latin typeface="Candara"/>
          <a:ea typeface="Candara"/>
          <a:cs typeface="Candar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tcBdr/>
        <a:fill>
          <a:solidFill>
            <a:srgbClr val="CCDB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B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ndara"/>
          <a:ea typeface="Candara"/>
          <a:cs typeface="Candar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ndara"/>
          <a:ea typeface="Candara"/>
          <a:cs typeface="Candar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6F420A-A994-49BA-9DA6-4938499269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26"/>
  </p:normalViewPr>
  <p:slideViewPr>
    <p:cSldViewPr snapToGrid="0">
      <p:cViewPr varScale="1">
        <p:scale>
          <a:sx n="154" d="100"/>
          <a:sy n="154" d="100"/>
        </p:scale>
        <p:origin x="5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font" Target="fonts/font20.fntdata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font" Target="fonts/font18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8" Type="http://schemas.openxmlformats.org/officeDocument/2006/relationships/slide" Target="slides/slide5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72d686a9b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172d686a9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72d686a9b0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172d686a9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732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72d8052877_5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172d8052877_5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4890fe8d4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4890fe8d41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g14890fe8d41_0_10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72d8052877_1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172d8052877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72d8052877_1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172d8052877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673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72d8052877_1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172d8052877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53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72d8052877_1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172d8052877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303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72d8052877_1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g172d8052877_1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938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72d686a9b0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72d686a9b0_0_2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g172d686a9b0_0_21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0cedf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0cedf37f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150cedf37f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72d805287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46213" y="893763"/>
            <a:ext cx="7951788" cy="4473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g172d8052877_1_417:notes"/>
          <p:cNvSpPr txBox="1">
            <a:spLocks noGrp="1"/>
          </p:cNvSpPr>
          <p:nvPr>
            <p:ph type="body" idx="1"/>
          </p:nvPr>
        </p:nvSpPr>
        <p:spPr>
          <a:xfrm>
            <a:off x="505918" y="5665304"/>
            <a:ext cx="4047344" cy="536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65" name="Google Shape;665;g172d8052877_1_417:notes"/>
          <p:cNvSpPr txBox="1">
            <a:spLocks noGrp="1"/>
          </p:cNvSpPr>
          <p:nvPr>
            <p:ph type="sldNum" idx="12"/>
          </p:nvPr>
        </p:nvSpPr>
        <p:spPr>
          <a:xfrm>
            <a:off x="2865697" y="11328537"/>
            <a:ext cx="2192311" cy="5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72d8052877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46213" y="893763"/>
            <a:ext cx="7951788" cy="4473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1" name="Google Shape;671;g172d8052877_1_430:notes"/>
          <p:cNvSpPr txBox="1">
            <a:spLocks noGrp="1"/>
          </p:cNvSpPr>
          <p:nvPr>
            <p:ph type="body" idx="1"/>
          </p:nvPr>
        </p:nvSpPr>
        <p:spPr>
          <a:xfrm>
            <a:off x="505918" y="5665304"/>
            <a:ext cx="4047344" cy="536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72" name="Google Shape;672;g172d8052877_1_430:notes"/>
          <p:cNvSpPr txBox="1">
            <a:spLocks noGrp="1"/>
          </p:cNvSpPr>
          <p:nvPr>
            <p:ph type="sldNum" idx="12"/>
          </p:nvPr>
        </p:nvSpPr>
        <p:spPr>
          <a:xfrm>
            <a:off x="2865697" y="11328537"/>
            <a:ext cx="2192311" cy="5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72d8052877_1_4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g172d8052877_1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72d8052877_1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46213" y="893763"/>
            <a:ext cx="7951788" cy="4473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5" name="Google Shape;685;g172d8052877_1_442:notes"/>
          <p:cNvSpPr txBox="1">
            <a:spLocks noGrp="1"/>
          </p:cNvSpPr>
          <p:nvPr>
            <p:ph type="body" idx="1"/>
          </p:nvPr>
        </p:nvSpPr>
        <p:spPr>
          <a:xfrm>
            <a:off x="505918" y="5665304"/>
            <a:ext cx="4047344" cy="536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6" name="Google Shape;686;g172d8052877_1_442:notes"/>
          <p:cNvSpPr txBox="1">
            <a:spLocks noGrp="1"/>
          </p:cNvSpPr>
          <p:nvPr>
            <p:ph type="sldNum" idx="12"/>
          </p:nvPr>
        </p:nvSpPr>
        <p:spPr>
          <a:xfrm>
            <a:off x="2865697" y="11328537"/>
            <a:ext cx="2192311" cy="5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72d8052877_1_4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g172d8052877_1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72d686a9b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72d686a9b0_0_1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g172d686a9b0_0_18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72d686a9b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72d686a9b0_0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g172d686a9b0_0_19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r or not r with excluded middle. Then, proof by cases. R: go r -&gt; u, then u to not w. not R: conclude (r or not r) -&gt; not w, so T -&gt; not w and conclude not w by 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585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0cedf37f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0cedf37f0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http://www-formal.stanford.edu/jmc/whatisai/whatisai.html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150cedf37f0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8aea2a4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8aea2a41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48aea2a413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48aea2a4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48aea2a413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48aea2a413_0_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0cedf37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0cedf37f0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50cedf37f0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50cedf37f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50cedf37f0_0_1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50cedf37f0_0_12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0cedf37f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0cedf37f0_0_1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50cedf37f0_0_12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50cedf37f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50cedf37f0_0_1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g150cedf37f0_0_14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Calibri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18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57200" y="908070"/>
            <a:ext cx="8229600" cy="378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457200" y="908070"/>
            <a:ext cx="8229600" cy="378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2"/>
          </p:nvPr>
        </p:nvSpPr>
        <p:spPr>
          <a:xfrm>
            <a:off x="457200" y="107156"/>
            <a:ext cx="2667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457200" y="107156"/>
            <a:ext cx="2667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ndara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457200" y="892496"/>
            <a:ext cx="4038600" cy="37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648200" y="892496"/>
            <a:ext cx="4038600" cy="37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457200" y="911424"/>
            <a:ext cx="4040188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2"/>
          </p:nvPr>
        </p:nvSpPr>
        <p:spPr>
          <a:xfrm>
            <a:off x="457200" y="1391245"/>
            <a:ext cx="4040188" cy="320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3"/>
          </p:nvPr>
        </p:nvSpPr>
        <p:spPr>
          <a:xfrm>
            <a:off x="4645026" y="911424"/>
            <a:ext cx="4041775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4"/>
          </p:nvPr>
        </p:nvSpPr>
        <p:spPr>
          <a:xfrm>
            <a:off x="4645026" y="1391245"/>
            <a:ext cx="4041775" cy="320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 rot="5400000">
            <a:off x="2680189" y="-1314919"/>
            <a:ext cx="378362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over Text" type="twoObjOverTx">
  <p:cSld name="TWO_OBJECTS_OVER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228600" y="11430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159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159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3"/>
          </p:nvPr>
        </p:nvSpPr>
        <p:spPr>
          <a:xfrm>
            <a:off x="457200" y="2911079"/>
            <a:ext cx="8229600" cy="15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lvl="1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lvl="2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lvl="3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lvl="4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lvl="5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lvl="6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lvl="7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lvl="8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228600" y="11430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59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2"/>
          </p:nvPr>
        </p:nvSpPr>
        <p:spPr>
          <a:xfrm>
            <a:off x="457200" y="2911079"/>
            <a:ext cx="8229600" cy="15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lvl="1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lvl="2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lvl="3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lvl="4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lvl="5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lvl="6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lvl="7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lvl="8" indent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3"/>
          </p:nvPr>
        </p:nvSpPr>
        <p:spPr>
          <a:xfrm>
            <a:off x="457200" y="107156"/>
            <a:ext cx="26670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ndara"/>
              <a:buNone/>
              <a:defRPr sz="33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57200" y="908070"/>
            <a:ext cx="8229600" cy="378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8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 &amp; Propositional Logic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232" name="Google Shape;232;p38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8BEB-8AB8-984E-7081-A9CF67D0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DCD6F-B479-C9EC-6088-F5107CED3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Monday/Wednesday: lecture with instructor</a:t>
            </a:r>
          </a:p>
          <a:p>
            <a:endParaRPr lang="en-US" dirty="0"/>
          </a:p>
          <a:p>
            <a:r>
              <a:rPr lang="en-US" dirty="0"/>
              <a:t>Friday: recitation with TA (starting this week)</a:t>
            </a:r>
          </a:p>
          <a:p>
            <a:endParaRPr lang="en-US" dirty="0"/>
          </a:p>
          <a:p>
            <a:r>
              <a:rPr lang="en-US" dirty="0"/>
              <a:t>Sunday EOD: homework due</a:t>
            </a:r>
          </a:p>
        </p:txBody>
      </p:sp>
    </p:spTree>
    <p:extLst>
      <p:ext uri="{BB962C8B-B14F-4D97-AF65-F5344CB8AC3E}">
        <p14:creationId xmlns:p14="http://schemas.microsoft.com/office/powerpoint/2010/main" val="93568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Background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We’re assuming mathematical maturity: you should be familiar with the idea of derivations and proofs, and of building formal representations for objects given their English­ description.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We’ll assume that you can take scalar derivatives.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We’ll assume that you’ve seen real vector spaces and matrices (linear operators) and know how to reason about things like matrix multiplication and solving systems of linear equations.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We’ll assume that you’ve seen sets and data types.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We’ll assume that you’ve worked with probabilities (e.g., conditioning, Bayes rule).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55555"/>
                </a:solidFill>
                <a:effectLst/>
                <a:latin typeface="Helvetica Neue" panose="02000503000000020004" pitchFamily="2" charset="0"/>
              </a:rPr>
              <a:t>We will also assume familiarity with coding. The assignments and in-class activities will include some Python.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Why Computer Science for ML?</a:t>
            </a:r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body" idx="1"/>
          </p:nvPr>
        </p:nvSpPr>
        <p:spPr>
          <a:xfrm>
            <a:off x="457200" y="908070"/>
            <a:ext cx="8229600" cy="3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To best understand     A     we need     B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1" name="Google Shape;491;p64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ndara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rPr>
              <a:t>12</a:t>
            </a:fld>
            <a:endParaRPr sz="900" b="0" i="0" u="none" strike="noStrike" cap="none"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492" name="Google Shape;492;p64"/>
          <p:cNvGraphicFramePr/>
          <p:nvPr/>
        </p:nvGraphicFramePr>
        <p:xfrm>
          <a:off x="1485900" y="1460114"/>
          <a:ext cx="6172175" cy="2852085"/>
        </p:xfrm>
        <a:graphic>
          <a:graphicData uri="http://schemas.openxmlformats.org/drawingml/2006/table">
            <a:tbl>
              <a:tblPr firstRow="1" bandRow="1">
                <a:noFill/>
                <a:tableStyleId>{5B3E226A-7040-422A-962D-1742C1141A5B}</a:tableStyleId>
              </a:tblPr>
              <a:tblGrid>
                <a:gridCol w="176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Analysis of Exact Inference in Graphical Models</a:t>
                      </a:r>
                      <a:endParaRPr sz="1400" b="0" i="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Computation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Computational Complexity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Recursion; Dynamic Programming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Data Structures for ML Algorithms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Implementation Design of a Deep Learning Library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Programming &amp; Efficiency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Debugging for Machine Learning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Efficient Implementation / Profiling ML Algorithms</a:t>
                      </a:r>
                      <a:endParaRPr sz="1400" i="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Optimization for Support Vector Machines (SVMs)</a:t>
                      </a:r>
                      <a:endParaRPr sz="1400" b="0" i="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Optimization</a:t>
                      </a:r>
                      <a:endParaRPr sz="14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Unconstrained Optimization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Preconditioning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Constrained Optimization</a:t>
                      </a:r>
                      <a:endParaRPr sz="1400" i="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64"/>
          <p:cNvSpPr txBox="1"/>
          <p:nvPr/>
        </p:nvSpPr>
        <p:spPr>
          <a:xfrm rot="1995631">
            <a:off x="7027988" y="277326"/>
            <a:ext cx="2530419" cy="3990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dara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10-607</a:t>
            </a:r>
            <a:endParaRPr sz="1100"/>
          </a:p>
        </p:txBody>
      </p:sp>
      <p:cxnSp>
        <p:nvCxnSpPr>
          <p:cNvPr id="494" name="Google Shape;494;p64"/>
          <p:cNvCxnSpPr/>
          <p:nvPr/>
        </p:nvCxnSpPr>
        <p:spPr>
          <a:xfrm>
            <a:off x="3080996" y="1275117"/>
            <a:ext cx="673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5" name="Google Shape;495;p64"/>
          <p:cNvCxnSpPr/>
          <p:nvPr/>
        </p:nvCxnSpPr>
        <p:spPr>
          <a:xfrm>
            <a:off x="5062957" y="1269737"/>
            <a:ext cx="673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96" name="Google Shape;496;p64"/>
          <p:cNvSpPr txBox="1"/>
          <p:nvPr/>
        </p:nvSpPr>
        <p:spPr>
          <a:xfrm rot="-5400000">
            <a:off x="7476643" y="3056138"/>
            <a:ext cx="283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Matt Gormley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Why Computer Science for ML?</a:t>
            </a:r>
            <a:endParaRPr/>
          </a:p>
        </p:txBody>
      </p:sp>
      <p:sp>
        <p:nvSpPr>
          <p:cNvPr id="490" name="Google Shape;490;p64"/>
          <p:cNvSpPr txBox="1">
            <a:spLocks noGrp="1"/>
          </p:cNvSpPr>
          <p:nvPr>
            <p:ph type="body" idx="1"/>
          </p:nvPr>
        </p:nvSpPr>
        <p:spPr>
          <a:xfrm>
            <a:off x="457200" y="908070"/>
            <a:ext cx="8229600" cy="3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To best understand     A     we need     B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1" name="Google Shape;491;p64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ndara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rPr>
              <a:t>13</a:t>
            </a:fld>
            <a:endParaRPr sz="900" b="0" i="0" u="none" strike="noStrike" cap="none"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492" name="Google Shape;492;p64"/>
          <p:cNvGraphicFramePr/>
          <p:nvPr/>
        </p:nvGraphicFramePr>
        <p:xfrm>
          <a:off x="1485900" y="1460114"/>
          <a:ext cx="6172175" cy="2852085"/>
        </p:xfrm>
        <a:graphic>
          <a:graphicData uri="http://schemas.openxmlformats.org/drawingml/2006/table">
            <a:tbl>
              <a:tblPr firstRow="1" bandRow="1">
                <a:noFill/>
                <a:tableStyleId>{5B3E226A-7040-422A-962D-1742C1141A5B}</a:tableStyleId>
              </a:tblPr>
              <a:tblGrid>
                <a:gridCol w="176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Analysis of Exact Inference in Graphical Models</a:t>
                      </a:r>
                      <a:endParaRPr sz="1400" b="0" i="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Computation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Computational Complexity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Recursion; Dynamic Programming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Data Structures for ML Algorithms</a:t>
                      </a: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chemeClr val="dk1"/>
                          </a:solidFill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Implementation Design of a Deep Learning Library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Programming &amp; Efficiency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Debugging for Machine Learning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Efficient Implementation / Profiling ML Algorithms</a:t>
                      </a:r>
                      <a:endParaRPr sz="1400" i="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Optimization for Support Vector Machines (SVMs)</a:t>
                      </a:r>
                      <a:endParaRPr sz="1400" b="0" i="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Optimization</a:t>
                      </a:r>
                      <a:endParaRPr sz="14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Unconstrained Optimization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Preconditioning</a:t>
                      </a:r>
                      <a:endParaRPr sz="1100"/>
                    </a:p>
                    <a:p>
                      <a:pPr marL="215900" marR="0" lvl="0" indent="-215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/>
                        <a:t>Constrained Optimization</a:t>
                      </a:r>
                      <a:endParaRPr sz="1400" i="0">
                        <a:solidFill>
                          <a:schemeClr val="dk1"/>
                        </a:solidFill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64"/>
          <p:cNvSpPr txBox="1"/>
          <p:nvPr/>
        </p:nvSpPr>
        <p:spPr>
          <a:xfrm rot="1995631">
            <a:off x="7027988" y="277326"/>
            <a:ext cx="2530419" cy="3990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ndara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10-607</a:t>
            </a:r>
            <a:endParaRPr sz="1100"/>
          </a:p>
        </p:txBody>
      </p:sp>
      <p:cxnSp>
        <p:nvCxnSpPr>
          <p:cNvPr id="494" name="Google Shape;494;p64"/>
          <p:cNvCxnSpPr/>
          <p:nvPr/>
        </p:nvCxnSpPr>
        <p:spPr>
          <a:xfrm>
            <a:off x="3080996" y="1275117"/>
            <a:ext cx="673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495" name="Google Shape;495;p64"/>
          <p:cNvCxnSpPr/>
          <p:nvPr/>
        </p:nvCxnSpPr>
        <p:spPr>
          <a:xfrm>
            <a:off x="5062957" y="1269737"/>
            <a:ext cx="673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96" name="Google Shape;496;p64"/>
          <p:cNvSpPr txBox="1"/>
          <p:nvPr/>
        </p:nvSpPr>
        <p:spPr>
          <a:xfrm rot="-5400000">
            <a:off x="7476643" y="3056138"/>
            <a:ext cx="283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Matt Gormley</a:t>
            </a:r>
            <a:endParaRPr sz="1100"/>
          </a:p>
        </p:txBody>
      </p:sp>
      <p:sp>
        <p:nvSpPr>
          <p:cNvPr id="497" name="Google Shape;497;p64"/>
          <p:cNvSpPr/>
          <p:nvPr/>
        </p:nvSpPr>
        <p:spPr>
          <a:xfrm>
            <a:off x="1368200" y="2639875"/>
            <a:ext cx="6375300" cy="789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21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Backpropagation</a:t>
            </a:r>
            <a:endParaRPr/>
          </a:p>
        </p:txBody>
      </p:sp>
      <p:sp>
        <p:nvSpPr>
          <p:cNvPr id="503" name="Google Shape;503;p65"/>
          <p:cNvSpPr txBox="1">
            <a:spLocks noGrp="1"/>
          </p:cNvSpPr>
          <p:nvPr>
            <p:ph type="sldNum" idx="12"/>
          </p:nvPr>
        </p:nvSpPr>
        <p:spPr>
          <a:xfrm>
            <a:off x="8112686" y="4767263"/>
            <a:ext cx="86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ndara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rPr>
              <a:t>14</a:t>
            </a:fld>
            <a:endParaRPr sz="900" b="0" i="0" u="none" strike="noStrike" cap="none">
              <a:solidFill>
                <a:srgbClr val="88888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4" name="Google Shape;504;p65"/>
          <p:cNvSpPr txBox="1">
            <a:spLocks noGrp="1"/>
          </p:cNvSpPr>
          <p:nvPr>
            <p:ph type="body" idx="1"/>
          </p:nvPr>
        </p:nvSpPr>
        <p:spPr>
          <a:xfrm>
            <a:off x="457200" y="107156"/>
            <a:ext cx="2667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Training</a:t>
            </a:r>
            <a:endParaRPr/>
          </a:p>
        </p:txBody>
      </p:sp>
      <p:sp>
        <p:nvSpPr>
          <p:cNvPr id="505" name="Google Shape;505;p65"/>
          <p:cNvSpPr txBox="1"/>
          <p:nvPr/>
        </p:nvSpPr>
        <p:spPr>
          <a:xfrm>
            <a:off x="1270360" y="1123124"/>
            <a:ext cx="6098700" cy="348000"/>
          </a:xfrm>
          <a:prstGeom prst="rect">
            <a:avLst/>
          </a:prstGeom>
          <a:solidFill>
            <a:srgbClr val="FFD46A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Automatic Differentiation – Reverse Mode (aka. Backpropagation)</a:t>
            </a:r>
            <a:endParaRPr sz="1100"/>
          </a:p>
        </p:txBody>
      </p:sp>
      <p:sp>
        <p:nvSpPr>
          <p:cNvPr id="506" name="Google Shape;506;p65"/>
          <p:cNvSpPr txBox="1"/>
          <p:nvPr/>
        </p:nvSpPr>
        <p:spPr>
          <a:xfrm>
            <a:off x="1485900" y="1513352"/>
            <a:ext cx="5883000" cy="3180000"/>
          </a:xfrm>
          <a:prstGeom prst="rect">
            <a:avLst/>
          </a:prstGeom>
          <a:solidFill>
            <a:srgbClr val="FA862D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None/>
            </a:pPr>
            <a:r>
              <a:rPr lang="en-US" sz="1700" b="0" i="0" u="sng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Forward Computation</a:t>
            </a:r>
            <a:endParaRPr sz="1100"/>
          </a:p>
          <a:p>
            <a:pPr marL="342900" marR="0" lvl="0" indent="-3249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AutoNum type="arabicPeriod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Write an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algorithm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for evaluating the function y = f(</a:t>
            </a:r>
            <a:r>
              <a:rPr lang="en-US" sz="17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x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). The algorithm defines a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directed acyclic graph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, where each variable is a node (i.e. the “</a:t>
            </a:r>
            <a:r>
              <a:rPr lang="en-US" sz="17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computation graph”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100"/>
          </a:p>
          <a:p>
            <a:pPr marL="342900" marR="0" lvl="0" indent="-3249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AutoNum type="arabicPeriod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Visit each node in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topological order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. </a:t>
            </a:r>
            <a:b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For variable u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with inputs v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,…, v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</a:t>
            </a:r>
            <a:endParaRPr sz="17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685800" marR="0" lvl="1" indent="-3249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AutoNum type="alphaLcPeriod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Compute u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= g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(v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,…, v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100"/>
          </a:p>
          <a:p>
            <a:pPr marL="685800" marR="0" lvl="1" indent="-3249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AutoNum type="alphaLcPeriod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Store the result at the node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17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None/>
            </a:pPr>
            <a:r>
              <a:rPr lang="en-US" sz="1700" b="0" i="0" u="sng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Backward Computation</a:t>
            </a:r>
            <a:endParaRPr sz="1100"/>
          </a:p>
          <a:p>
            <a:pPr marL="342900" marR="0" lvl="0" indent="-3249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AutoNum type="arabicPeriod"/>
            </a:pPr>
            <a:r>
              <a:rPr lang="en-US" sz="17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Initialize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all partial derivatives dy/du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j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to 0 and dy/dy = 1.</a:t>
            </a:r>
            <a:endParaRPr sz="1100"/>
          </a:p>
          <a:p>
            <a:pPr marL="342900" marR="0" lvl="0" indent="-3249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AutoNum type="arabicPeriod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Visit each node in </a:t>
            </a:r>
            <a:r>
              <a:rPr lang="en-US" sz="17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reverse topological order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. </a:t>
            </a:r>
            <a:b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For variable u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= g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(v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,…, v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100"/>
          </a:p>
          <a:p>
            <a:pPr marL="685800" marR="0" lvl="1" indent="-3249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AutoNum type="alphaLcPeriod" startAt="2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We already know dy/du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100"/>
          </a:p>
          <a:p>
            <a:pPr marL="685800" marR="0" lvl="1" indent="-3249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ndara"/>
              <a:buAutoNum type="alphaLcPeriod" startAt="2"/>
            </a:pP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Increment dy/dv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j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 by (dy/du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)(du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/dv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j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b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</a:br>
            <a:r>
              <a:rPr lang="en-US" sz="1700" b="0" i="0" u="none" strike="noStrike" cap="none">
                <a:solidFill>
                  <a:srgbClr val="4F271C"/>
                </a:solidFill>
                <a:latin typeface="Candara"/>
                <a:ea typeface="Candara"/>
                <a:cs typeface="Candara"/>
                <a:sym typeface="Candara"/>
              </a:rPr>
              <a:t>(Choice of algorithm ensures computing (du</a:t>
            </a:r>
            <a:r>
              <a:rPr lang="en-US" sz="1700" b="0" i="0" u="none" strike="noStrike" cap="none" baseline="-25000">
                <a:solidFill>
                  <a:srgbClr val="4F271C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1700" b="0" i="0" u="none" strike="noStrike" cap="none">
                <a:solidFill>
                  <a:srgbClr val="4F271C"/>
                </a:solidFill>
                <a:latin typeface="Candara"/>
                <a:ea typeface="Candara"/>
                <a:cs typeface="Candara"/>
                <a:sym typeface="Candara"/>
              </a:rPr>
              <a:t>/dv</a:t>
            </a:r>
            <a:r>
              <a:rPr lang="en-US" sz="1700" b="0" i="0" u="none" strike="noStrike" cap="none" baseline="-25000">
                <a:solidFill>
                  <a:srgbClr val="4F271C"/>
                </a:solidFill>
                <a:latin typeface="Candara"/>
                <a:ea typeface="Candara"/>
                <a:cs typeface="Candara"/>
                <a:sym typeface="Candara"/>
              </a:rPr>
              <a:t>j</a:t>
            </a:r>
            <a:r>
              <a:rPr lang="en-US" sz="1700" b="0" i="0" u="none" strike="noStrike" cap="none">
                <a:solidFill>
                  <a:srgbClr val="4F271C"/>
                </a:solidFill>
                <a:latin typeface="Candara"/>
                <a:ea typeface="Candara"/>
                <a:cs typeface="Candara"/>
                <a:sym typeface="Candara"/>
              </a:rPr>
              <a:t>) is easy)</a:t>
            </a:r>
            <a:endParaRPr sz="1100"/>
          </a:p>
          <a:p>
            <a:pPr marL="6858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17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17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7" name="Google Shape;507;p65"/>
          <p:cNvSpPr txBox="1"/>
          <p:nvPr/>
        </p:nvSpPr>
        <p:spPr>
          <a:xfrm>
            <a:off x="1270360" y="4730250"/>
            <a:ext cx="6098700" cy="348000"/>
          </a:xfrm>
          <a:prstGeom prst="rect">
            <a:avLst/>
          </a:prstGeom>
          <a:solidFill>
            <a:srgbClr val="E1797A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ndara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Return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partial derivatives dy/du</a:t>
            </a:r>
            <a:r>
              <a:rPr lang="en-US" sz="1700" b="0" i="0" u="none" strike="noStrike" cap="none" baseline="-250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i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for all variables</a:t>
            </a:r>
            <a:endParaRPr sz="1700" b="1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508" name="Google Shape;508;p65"/>
          <p:cNvSpPr txBox="1"/>
          <p:nvPr/>
        </p:nvSpPr>
        <p:spPr>
          <a:xfrm rot="-428820">
            <a:off x="5641982" y="4238559"/>
            <a:ext cx="2326879" cy="660336"/>
          </a:xfrm>
          <a:prstGeom prst="rect">
            <a:avLst/>
          </a:prstGeom>
          <a:solidFill>
            <a:srgbClr val="E1797A"/>
          </a:solidFill>
          <a:ln>
            <a:noFill/>
          </a:ln>
          <a:effectLst>
            <a:outerShdw blurRad="190500" dist="190500" dir="2700000" algn="tl" rotWithShape="0">
              <a:srgbClr val="000000">
                <a:alpha val="42750"/>
              </a:srgbClr>
            </a:outerShdw>
          </a:effectLst>
        </p:spPr>
        <p:txBody>
          <a:bodyPr spcFirstLastPara="1" wrap="square" lIns="68575" tIns="34275" rIns="68575" bIns="34275" anchor="ctr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100" b="0" i="0" u="none" strike="noStrike" cap="non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Note: This is just motivation – we’ll cover the math need to understand these topics later!</a:t>
            </a:r>
            <a:endParaRPr sz="1100"/>
          </a:p>
        </p:txBody>
      </p:sp>
      <p:sp>
        <p:nvSpPr>
          <p:cNvPr id="509" name="Google Shape;509;p65"/>
          <p:cNvSpPr txBox="1"/>
          <p:nvPr/>
        </p:nvSpPr>
        <p:spPr>
          <a:xfrm rot="-5400000">
            <a:off x="7476643" y="3056138"/>
            <a:ext cx="2837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Candara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ndara"/>
                <a:ea typeface="Candara"/>
                <a:cs typeface="Candara"/>
                <a:sym typeface="Candara"/>
              </a:rPr>
              <a:t>Slide credit: CMU MLD Matt Gormley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5"/>
          <p:cNvSpPr txBox="1">
            <a:spLocks noGrp="1"/>
          </p:cNvSpPr>
          <p:nvPr>
            <p:ph type="title"/>
          </p:nvPr>
        </p:nvSpPr>
        <p:spPr>
          <a:xfrm>
            <a:off x="565475" y="2266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Propositional Logic and Proofs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AFB4-E2A9-4821-D285-5DB1840B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the following are valid arguments?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48093-8EE8-8C65-1AA0-9041D7ACEB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E4AF6-5801-23E5-BF91-550610183391}"/>
              </a:ext>
            </a:extLst>
          </p:cNvPr>
          <p:cNvSpPr txBox="1"/>
          <p:nvPr/>
        </p:nvSpPr>
        <p:spPr>
          <a:xfrm>
            <a:off x="889462" y="1363287"/>
            <a:ext cx="48213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meal is a sandwich, it has bread</a:t>
            </a:r>
          </a:p>
          <a:p>
            <a:r>
              <a:rPr lang="en-US" dirty="0"/>
              <a:t>This meal is a sandwich</a:t>
            </a:r>
          </a:p>
          <a:p>
            <a:r>
              <a:rPr lang="en-US" dirty="0"/>
              <a:t>Therefore, it has bread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 bird is a swan, it has white feathers</a:t>
            </a:r>
          </a:p>
          <a:p>
            <a:r>
              <a:rPr lang="en-US" dirty="0"/>
              <a:t>This bird has white features</a:t>
            </a:r>
          </a:p>
          <a:p>
            <a:r>
              <a:rPr lang="en-US" dirty="0"/>
              <a:t>Therefore, it is a swan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dog is hungry, it will bark</a:t>
            </a:r>
          </a:p>
          <a:p>
            <a:r>
              <a:rPr lang="en-US" dirty="0"/>
              <a:t>The dog </a:t>
            </a:r>
            <a:r>
              <a:rPr lang="en-US"/>
              <a:t>has not </a:t>
            </a:r>
            <a:r>
              <a:rPr lang="en-US" dirty="0"/>
              <a:t>barked</a:t>
            </a:r>
          </a:p>
          <a:p>
            <a:r>
              <a:rPr lang="en-US" dirty="0"/>
              <a:t>Therefore, it is not hungry</a:t>
            </a:r>
          </a:p>
        </p:txBody>
      </p:sp>
    </p:spTree>
    <p:extLst>
      <p:ext uri="{BB962C8B-B14F-4D97-AF65-F5344CB8AC3E}">
        <p14:creationId xmlns:p14="http://schemas.microsoft.com/office/powerpoint/2010/main" val="15728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0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Propositional Logic</a:t>
            </a:r>
            <a:endParaRPr/>
          </a:p>
        </p:txBody>
      </p:sp>
      <p:sp>
        <p:nvSpPr>
          <p:cNvPr id="651" name="Google Shape;651;p80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 dirty="0"/>
              <a:t>Symbol: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</a:rPr>
              <a:t>Variable that can be true or false</a:t>
            </a:r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</a:rPr>
              <a:t>Denoted using letters (a, b, p, q, </a:t>
            </a:r>
            <a:r>
              <a:rPr lang="en-US" dirty="0" err="1">
                <a:solidFill>
                  <a:schemeClr val="dk1"/>
                </a:solidFill>
              </a:rPr>
              <a:t>etc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</a:rPr>
              <a:t>Often include True and False (T and F)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 dirty="0"/>
              <a:t>Operators/connectives: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dirty="0">
                <a:solidFill>
                  <a:srgbClr val="7030A0"/>
                </a:solidFill>
              </a:rPr>
              <a:t>¬ A</a:t>
            </a:r>
            <a:r>
              <a:rPr lang="en-US" dirty="0"/>
              <a:t>: not A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dirty="0">
                <a:solidFill>
                  <a:srgbClr val="7030A0"/>
                </a:solidFill>
              </a:rPr>
              <a:t>A ∧ B</a:t>
            </a:r>
            <a:r>
              <a:rPr lang="en-US" dirty="0"/>
              <a:t>: A and B (conjunction)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dirty="0">
                <a:solidFill>
                  <a:srgbClr val="7030A0"/>
                </a:solidFill>
              </a:rPr>
              <a:t>A ∨ B</a:t>
            </a:r>
            <a:r>
              <a:rPr lang="en-US" dirty="0"/>
              <a:t>: A or B (disjunction) Note: this is not an “exclusive or”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dirty="0">
                <a:solidFill>
                  <a:srgbClr val="7030A0"/>
                </a:solidFill>
              </a:rPr>
              <a:t>A ⇒ B</a:t>
            </a:r>
            <a:r>
              <a:rPr lang="en-US" dirty="0"/>
              <a:t>: A implies B (implication). If A then B </a:t>
            </a:r>
            <a:endParaRPr dirty="0"/>
          </a:p>
          <a:p>
            <a:pPr marL="34290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en-US" dirty="0">
                <a:solidFill>
                  <a:srgbClr val="7030A0"/>
                </a:solidFill>
              </a:rPr>
              <a:t>A ⇔ B</a:t>
            </a:r>
            <a:r>
              <a:rPr lang="en-US" dirty="0"/>
              <a:t>: A if and only if B (biconditional)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0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Propositional Logic</a:t>
            </a:r>
            <a:endParaRPr/>
          </a:p>
        </p:txBody>
      </p:sp>
      <p:sp>
        <p:nvSpPr>
          <p:cNvPr id="651" name="Google Shape;651;p80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 dirty="0"/>
              <a:t>Translate to propositional logic: </a:t>
            </a: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“You cannot ride the roller coaster if you are under 4 feet tall unless you are older than 16</a:t>
            </a:r>
            <a:r>
              <a:rPr lang="en-US" dirty="0">
                <a:latin typeface="Times" panose="02020603050405020304" pitchFamily="18" charset="0"/>
              </a:rPr>
              <a:t> </a:t>
            </a:r>
            <a:r>
              <a:rPr lang="en-US" i="1" dirty="0">
                <a:effectLst/>
                <a:latin typeface="Times" panose="02020603050405020304" pitchFamily="18" charset="0"/>
              </a:rPr>
              <a:t>years old.”</a:t>
            </a:r>
            <a:endParaRPr lang="en-US" dirty="0">
              <a:effectLst/>
              <a:latin typeface="Times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744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0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Propositional Logic</a:t>
            </a:r>
            <a:endParaRPr/>
          </a:p>
        </p:txBody>
      </p:sp>
      <p:sp>
        <p:nvSpPr>
          <p:cNvPr id="651" name="Google Shape;651;p80"/>
          <p:cNvSpPr txBox="1">
            <a:spLocks noGrp="1"/>
          </p:cNvSpPr>
          <p:nvPr>
            <p:ph type="body" idx="1"/>
          </p:nvPr>
        </p:nvSpPr>
        <p:spPr>
          <a:xfrm>
            <a:off x="414074" y="834882"/>
            <a:ext cx="7886700" cy="287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dirty="0">
                <a:effectLst/>
                <a:latin typeface="Times" panose="02020603050405020304" pitchFamily="18" charset="0"/>
              </a:rPr>
              <a:t>Determine whether these system specifications are consistent:</a:t>
            </a: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“The diagnostic message is stored in the buffer or it is retransmitted.”</a:t>
            </a:r>
            <a:endParaRPr lang="en-US" dirty="0">
              <a:effectLst/>
              <a:latin typeface="Times" panose="02020603050405020304" pitchFamily="18" charset="0"/>
            </a:endParaRP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“The diagnostic message is not stored in the buffer.”</a:t>
            </a:r>
            <a:endParaRPr lang="en-US" dirty="0">
              <a:effectLst/>
              <a:latin typeface="Times" panose="02020603050405020304" pitchFamily="18" charset="0"/>
            </a:endParaRP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“If the diagnostic message is stored in the buffer, then it is retransmitted.”</a:t>
            </a:r>
          </a:p>
          <a:p>
            <a:endParaRPr lang="en-US" dirty="0"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80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Overview</a:t>
            </a:r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Goals: 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formal presentation of computational background needed to understand ML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Motivated by (carefully chosen) real-world problems that arise in ML applications,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Audience: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students wishing to prepare for future coursework in Machine Learning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0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Propositional Logic</a:t>
            </a:r>
            <a:endParaRPr/>
          </a:p>
        </p:txBody>
      </p:sp>
      <p:sp>
        <p:nvSpPr>
          <p:cNvPr id="651" name="Google Shape;651;p80"/>
          <p:cNvSpPr txBox="1">
            <a:spLocks noGrp="1"/>
          </p:cNvSpPr>
          <p:nvPr>
            <p:ph type="body" idx="1"/>
          </p:nvPr>
        </p:nvSpPr>
        <p:spPr>
          <a:xfrm>
            <a:off x="414074" y="834882"/>
            <a:ext cx="7886700" cy="287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dirty="0">
                <a:effectLst/>
                <a:latin typeface="Times" panose="02020603050405020304" pitchFamily="18" charset="0"/>
              </a:rPr>
              <a:t>Determine whether these system specifications are consistent:</a:t>
            </a: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“The diagnostic message is stored in the buffer or it is retransmitted.”</a:t>
            </a:r>
            <a:endParaRPr lang="en-US" dirty="0">
              <a:effectLst/>
              <a:latin typeface="Times" panose="02020603050405020304" pitchFamily="18" charset="0"/>
            </a:endParaRP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“The diagnostic message is not stored in the buffer.”</a:t>
            </a:r>
            <a:endParaRPr lang="en-US" dirty="0">
              <a:effectLst/>
              <a:latin typeface="Times" panose="02020603050405020304" pitchFamily="18" charset="0"/>
            </a:endParaRP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“If the diagnostic message is stored in the buffer, then it is retransmitted.”</a:t>
            </a:r>
          </a:p>
          <a:p>
            <a:r>
              <a:rPr lang="en-US" dirty="0">
                <a:effectLst/>
                <a:latin typeface="Times" panose="02020603050405020304" pitchFamily="18" charset="0"/>
              </a:rPr>
              <a:t>Do the system specifications remain consistent if the specification “The diagnostic</a:t>
            </a:r>
            <a:r>
              <a:rPr lang="en-US" dirty="0">
                <a:latin typeface="Times" panose="02020603050405020304" pitchFamily="18" charset="0"/>
              </a:rPr>
              <a:t> </a:t>
            </a:r>
            <a:r>
              <a:rPr lang="en-US" dirty="0">
                <a:effectLst/>
                <a:latin typeface="Times" panose="02020603050405020304" pitchFamily="18" charset="0"/>
              </a:rPr>
              <a:t>message is not retransmitted” is added?</a:t>
            </a:r>
          </a:p>
          <a:p>
            <a:endParaRPr lang="en-US" dirty="0">
              <a:effectLst/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1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0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Propositional Logic</a:t>
            </a:r>
            <a:endParaRPr/>
          </a:p>
        </p:txBody>
      </p:sp>
      <p:sp>
        <p:nvSpPr>
          <p:cNvPr id="651" name="Google Shape;651;p80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205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r>
              <a:rPr lang="en-US" dirty="0">
                <a:effectLst/>
                <a:latin typeface="Times" panose="02020603050405020304" pitchFamily="18" charset="0"/>
              </a:rPr>
              <a:t>Determine whether these system specifications are consistent:</a:t>
            </a: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“The diagnostic message is stored in the buffer or it is retransmitted.”</a:t>
            </a:r>
            <a:endParaRPr lang="en-US" dirty="0">
              <a:effectLst/>
              <a:latin typeface="Times" panose="02020603050405020304" pitchFamily="18" charset="0"/>
            </a:endParaRP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“The diagnostic message is not stored in the buffer.”</a:t>
            </a:r>
            <a:endParaRPr lang="en-US" dirty="0">
              <a:effectLst/>
              <a:latin typeface="Times" panose="02020603050405020304" pitchFamily="18" charset="0"/>
            </a:endParaRPr>
          </a:p>
          <a:p>
            <a:r>
              <a:rPr lang="en-US" i="1" dirty="0">
                <a:effectLst/>
                <a:latin typeface="Times" panose="02020603050405020304" pitchFamily="18" charset="0"/>
              </a:rPr>
              <a:t>“If the diagnostic message is stored in the buffer, then it is retransmitted.”</a:t>
            </a:r>
            <a:endParaRPr lang="en-US" dirty="0">
              <a:effectLst/>
              <a:latin typeface="Times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FBB11-C332-66B4-77CB-6A141B21B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74" y="2889849"/>
            <a:ext cx="777240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9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1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Propositional Logic Semantics</a:t>
            </a:r>
            <a:endParaRPr/>
          </a:p>
        </p:txBody>
      </p:sp>
      <p:sp>
        <p:nvSpPr>
          <p:cNvPr id="658" name="Google Shape;658;p81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Truth Tables for ∧ and ∨</a:t>
            </a:r>
            <a:endParaRPr/>
          </a:p>
        </p:txBody>
      </p:sp>
      <p:sp>
        <p:nvSpPr>
          <p:cNvPr id="659" name="Google Shape;659;p81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aphicFrame>
        <p:nvGraphicFramePr>
          <p:cNvPr id="660" name="Google Shape;660;p81"/>
          <p:cNvGraphicFramePr/>
          <p:nvPr/>
        </p:nvGraphicFramePr>
        <p:xfrm>
          <a:off x="678902" y="1468164"/>
          <a:ext cx="3257550" cy="2148790"/>
        </p:xfrm>
        <a:graphic>
          <a:graphicData uri="http://schemas.openxmlformats.org/drawingml/2006/table">
            <a:tbl>
              <a:tblPr>
                <a:noFill/>
                <a:tableStyleId>{C66F420A-A994-49BA-9DA6-4938499269A7}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 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∧</a:t>
                      </a: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𝛃</a:t>
                      </a:r>
                      <a:endParaRPr sz="14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1" name="Google Shape;661;p81"/>
          <p:cNvGraphicFramePr/>
          <p:nvPr/>
        </p:nvGraphicFramePr>
        <p:xfrm>
          <a:off x="4728143" y="1457325"/>
          <a:ext cx="3457575" cy="2148790"/>
        </p:xfrm>
        <a:graphic>
          <a:graphicData uri="http://schemas.openxmlformats.org/drawingml/2006/table">
            <a:tbl>
              <a:tblPr>
                <a:noFill/>
                <a:tableStyleId>{C66F420A-A994-49BA-9DA6-4938499269A7}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/>
                        <a:t>𝛂 </a:t>
                      </a: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∨</a:t>
                      </a:r>
                      <a:r>
                        <a:rPr lang="en-US" sz="2400"/>
                        <a:t> 𝛃 </a:t>
                      </a:r>
                      <a:endParaRPr sz="14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2"/>
          <p:cNvSpPr txBox="1">
            <a:spLocks noGrp="1"/>
          </p:cNvSpPr>
          <p:nvPr>
            <p:ph type="body" idx="1"/>
          </p:nvPr>
        </p:nvSpPr>
        <p:spPr>
          <a:xfrm>
            <a:off x="536251" y="1028700"/>
            <a:ext cx="5904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sz="2400"/>
              <a:t>𝛂 ∨ 𝛃  is </a:t>
            </a:r>
            <a:r>
              <a:rPr lang="en-US" sz="2400" u="sng"/>
              <a:t>inclusive or</a:t>
            </a:r>
            <a:r>
              <a:rPr lang="en-US" sz="2400"/>
              <a:t>, not exclusive</a:t>
            </a:r>
            <a:br>
              <a:rPr lang="en-US" sz="2400"/>
            </a:br>
            <a:endParaRPr sz="2400"/>
          </a:p>
        </p:txBody>
      </p:sp>
      <p:sp>
        <p:nvSpPr>
          <p:cNvPr id="668" name="Google Shape;668;p82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Notes on Operators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3"/>
          <p:cNvSpPr txBox="1">
            <a:spLocks noGrp="1"/>
          </p:cNvSpPr>
          <p:nvPr>
            <p:ph type="body" idx="1"/>
          </p:nvPr>
        </p:nvSpPr>
        <p:spPr>
          <a:xfrm>
            <a:off x="536251" y="1028700"/>
            <a:ext cx="5904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sz="2400" dirty="0"/>
              <a:t>𝛂 ∨ 𝛃  is </a:t>
            </a:r>
            <a:r>
              <a:rPr lang="en-US" sz="2400" u="sng" dirty="0"/>
              <a:t>inclusive or</a:t>
            </a:r>
            <a:r>
              <a:rPr lang="en-US" sz="2400" dirty="0"/>
              <a:t>, not exclusive</a:t>
            </a:r>
            <a:br>
              <a:rPr lang="en-US" sz="2400" dirty="0"/>
            </a:b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sz="2400" dirty="0"/>
              <a:t>𝛂 ⇒ 𝛃  is equivalent to  ¬𝛂 ∨ 𝛃</a:t>
            </a:r>
            <a:endParaRPr dirty="0"/>
          </a:p>
          <a:p>
            <a:pPr marL="431800" lvl="0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</a:rPr>
              <a:t>Says who?</a:t>
            </a:r>
            <a:br>
              <a:rPr lang="en-US" sz="2700" dirty="0">
                <a:solidFill>
                  <a:schemeClr val="dk1"/>
                </a:solidFill>
              </a:rPr>
            </a:b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675" name="Google Shape;675;p83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Notes on Operators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4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Truth Tables</a:t>
            </a:r>
            <a:endParaRPr/>
          </a:p>
        </p:txBody>
      </p:sp>
      <p:sp>
        <p:nvSpPr>
          <p:cNvPr id="681" name="Google Shape;681;p84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/>
              <a:t>𝛂 ⇒ 𝛃  is equivalent to  ¬𝛂 ∨ 𝛃</a:t>
            </a:r>
            <a:endParaRPr/>
          </a:p>
        </p:txBody>
      </p:sp>
      <p:graphicFrame>
        <p:nvGraphicFramePr>
          <p:cNvPr id="682" name="Google Shape;682;p84"/>
          <p:cNvGraphicFramePr/>
          <p:nvPr/>
        </p:nvGraphicFramePr>
        <p:xfrm>
          <a:off x="1857375" y="1457325"/>
          <a:ext cx="5629275" cy="2148790"/>
        </p:xfrm>
        <a:graphic>
          <a:graphicData uri="http://schemas.openxmlformats.org/drawingml/2006/table">
            <a:tbl>
              <a:tblPr>
                <a:noFill/>
                <a:tableStyleId>{C66F420A-A994-49BA-9DA6-4938499269A7}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 ⇒ 𝛃</a:t>
                      </a:r>
                      <a:endParaRPr sz="14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¬𝛂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¬𝛂 ∨ 𝛃</a:t>
                      </a:r>
                      <a:endParaRPr sz="14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E84F-4572-9DB7-836E-80C99ACE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F31EF-C1E5-4F78-605B-840C2ED79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00C5C-B983-18E0-5844-D5ACAC4C7762}"/>
              </a:ext>
            </a:extLst>
          </p:cNvPr>
          <p:cNvSpPr txBox="1"/>
          <p:nvPr/>
        </p:nvSpPr>
        <p:spPr>
          <a:xfrm>
            <a:off x="689956" y="1072342"/>
            <a:ext cx="5577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One interesting consequence: </a:t>
            </a:r>
          </a:p>
          <a:p>
            <a:endParaRPr lang="en-US" sz="1800" dirty="0"/>
          </a:p>
          <a:p>
            <a:r>
              <a:rPr lang="en-US" sz="1800" dirty="0"/>
              <a:t>If a is always false, then a ⇒ b is true for any b!</a:t>
            </a:r>
          </a:p>
          <a:p>
            <a:r>
              <a:rPr lang="en-US" sz="1800" dirty="0"/>
              <a:t>(i.e., ¬a ∨ b is always true)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“If pigs can fly, then 1 + 2 = 5” is true!</a:t>
            </a:r>
          </a:p>
          <a:p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303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5"/>
          <p:cNvSpPr txBox="1">
            <a:spLocks noGrp="1"/>
          </p:cNvSpPr>
          <p:nvPr>
            <p:ph type="body" idx="1"/>
          </p:nvPr>
        </p:nvSpPr>
        <p:spPr>
          <a:xfrm>
            <a:off x="536251" y="1028700"/>
            <a:ext cx="59040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sz="2400"/>
              <a:t>𝛂 ∨ 𝛃  is </a:t>
            </a:r>
            <a:r>
              <a:rPr lang="en-US" sz="2400" u="sng"/>
              <a:t>inclusive or</a:t>
            </a:r>
            <a:r>
              <a:rPr lang="en-US" sz="2400"/>
              <a:t>, not exclusive</a:t>
            </a:r>
            <a:br>
              <a:rPr lang="en-US" sz="2400"/>
            </a:b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sz="2400"/>
              <a:t>𝛂 ⇒ 𝛃  is equivalent to  ¬𝛂 ∨ 𝛃</a:t>
            </a:r>
            <a:endParaRPr/>
          </a:p>
          <a:p>
            <a:pPr marL="431800" lvl="0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Says who?</a:t>
            </a:r>
            <a:br>
              <a:rPr lang="en-US" sz="27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sz="2400"/>
              <a:t>𝛂 ⇔ 𝛃 is equivalent to (𝛂 ⇒ 𝛃) ∧ (𝛃 ⇒ 𝛂)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</a:rPr>
              <a:t>Prove it!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89" name="Google Shape;689;p85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Notes on Operators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6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/>
              <a:t>Truth Tables</a:t>
            </a:r>
            <a:endParaRPr/>
          </a:p>
        </p:txBody>
      </p:sp>
      <p:sp>
        <p:nvSpPr>
          <p:cNvPr id="695" name="Google Shape;695;p86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</a:pPr>
            <a:r>
              <a:rPr lang="en-US" dirty="0"/>
              <a:t>𝛂 ⇔ 𝛃 is equivalent to (𝛂 ⇒ 𝛃) ∧ (𝛃 ⇒ 𝛂)</a:t>
            </a:r>
            <a:endParaRPr dirty="0"/>
          </a:p>
        </p:txBody>
      </p:sp>
      <p:graphicFrame>
        <p:nvGraphicFramePr>
          <p:cNvPr id="696" name="Google Shape;696;p86"/>
          <p:cNvGraphicFramePr/>
          <p:nvPr/>
        </p:nvGraphicFramePr>
        <p:xfrm>
          <a:off x="945884" y="1329395"/>
          <a:ext cx="7252175" cy="2578050"/>
        </p:xfrm>
        <a:graphic>
          <a:graphicData uri="http://schemas.openxmlformats.org/drawingml/2006/table">
            <a:tbl>
              <a:tblPr>
                <a:noFill/>
                <a:tableStyleId>{C66F420A-A994-49BA-9DA6-4938499269A7}</a:tableStyleId>
              </a:tblPr>
              <a:tblGrid>
                <a:gridCol w="5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 ⇔ 𝛃</a:t>
                      </a:r>
                      <a:endParaRPr sz="14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𝛂 ⇒ 𝛃</a:t>
                      </a:r>
                      <a:endParaRPr sz="14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𝛃 ⇒ 𝛂</a:t>
                      </a:r>
                      <a:endParaRPr sz="14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(𝛂⇒𝛃) ∧ (𝛃⇒𝛂)</a:t>
                      </a:r>
                      <a:endParaRPr sz="14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T</a:t>
                      </a:r>
                      <a:endParaRPr sz="1800"/>
                    </a:p>
                  </a:txBody>
                  <a:tcPr marL="68575" marR="68575" marT="68575" marB="68575">
                    <a:solidFill>
                      <a:srgbClr val="B3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7" name="Google Shape;697;p86"/>
          <p:cNvSpPr txBox="1"/>
          <p:nvPr/>
        </p:nvSpPr>
        <p:spPr>
          <a:xfrm>
            <a:off x="537963" y="3992174"/>
            <a:ext cx="7420602" cy="109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Equivalence: it’s true in all models. Expressed as a logical sentence:</a:t>
            </a:r>
            <a:endParaRPr sz="21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(𝛂 ⇔ 𝛃) </a:t>
            </a:r>
            <a:r>
              <a:rPr lang="en-US" sz="24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[(𝛂 ⇒ 𝛃) ∧ (𝛃 ⇒ 𝛂)]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D4D3-29FB-50B9-1556-81A46855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F5A63-A95E-5BDF-CE3F-5A35380AC0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AEC9F-73E3-C12C-C608-FF7D10DEB986}"/>
              </a:ext>
            </a:extLst>
          </p:cNvPr>
          <p:cNvSpPr txBox="1"/>
          <p:nvPr/>
        </p:nvSpPr>
        <p:spPr>
          <a:xfrm>
            <a:off x="628650" y="960239"/>
            <a:ext cx="6043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Exercise: use a truth table to prove that (p </a:t>
            </a:r>
            <a:r>
              <a:rPr lang="en-US" dirty="0">
                <a:sym typeface="Times New Roman"/>
              </a:rPr>
              <a:t>⇔ q) ⇔ (p </a:t>
            </a:r>
            <a:r>
              <a:rPr lang="en-US" dirty="0"/>
              <a:t>∧ q) ∨ (</a:t>
            </a:r>
            <a:r>
              <a:rPr lang="en-US" dirty="0">
                <a:solidFill>
                  <a:schemeClr val="tx1"/>
                </a:solidFill>
              </a:rPr>
              <a:t>¬</a:t>
            </a:r>
            <a:r>
              <a:rPr lang="en-US" dirty="0"/>
              <a:t>p ∧ </a:t>
            </a:r>
            <a:r>
              <a:rPr lang="en-US" dirty="0">
                <a:solidFill>
                  <a:schemeClr val="tx1"/>
                </a:solidFill>
              </a:rPr>
              <a:t>¬</a:t>
            </a:r>
            <a:r>
              <a:rPr lang="en-US" dirty="0"/>
              <a:t>q)</a:t>
            </a:r>
            <a:r>
              <a:rPr lang="en-US" dirty="0">
                <a:sym typeface="Times New Roman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8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Artificial Intelligence?</a:t>
            </a:r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basic goal of AI is to develop intelligent machines.</a:t>
            </a:r>
            <a:endParaRPr/>
          </a:p>
          <a:p>
            <a:pPr marL="914400" lvl="1" indent="-3543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Intelligence is the computational part of the ability to achieve goals in the world.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This consists of many sub-goals:</a:t>
            </a:r>
            <a:endParaRPr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Perception</a:t>
            </a:r>
            <a:endParaRPr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Reasoning</a:t>
            </a:r>
            <a:endParaRPr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Control/Motion/Manipulation</a:t>
            </a:r>
            <a:endParaRPr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Planning</a:t>
            </a:r>
            <a:endParaRPr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Communication</a:t>
            </a:r>
            <a:endParaRPr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Creativity</a:t>
            </a:r>
            <a:endParaRPr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Learning</a:t>
            </a:r>
            <a:endParaRPr/>
          </a:p>
          <a:p>
            <a:pPr marL="914400" lvl="1" indent="-3543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/>
              <a:t>…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t="13314"/>
          <a:stretch/>
        </p:blipFill>
        <p:spPr>
          <a:xfrm>
            <a:off x="6093475" y="1795700"/>
            <a:ext cx="2655624" cy="24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7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</a:t>
            </a:r>
            <a:endParaRPr/>
          </a:p>
        </p:txBody>
      </p:sp>
      <p:sp>
        <p:nvSpPr>
          <p:cNvPr id="704" name="Google Shape;704;p87"/>
          <p:cNvSpPr txBox="1">
            <a:spLocks noGrp="1"/>
          </p:cNvSpPr>
          <p:nvPr>
            <p:ph type="body" idx="1"/>
          </p:nvPr>
        </p:nvSpPr>
        <p:spPr>
          <a:xfrm>
            <a:off x="414075" y="834850"/>
            <a:ext cx="7625744" cy="385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If we know that 𝐴 ∨ 𝐵 and ¬𝐵 ∨ 𝐶 are true, what do we know about 𝐴 ∨ 𝐶?</a:t>
            </a:r>
            <a:endParaRPr dirty="0"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𝐴 ∨ 𝐶 is guaranteed to be true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𝐴 ∨ 𝐶 is guaranteed to be false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We don’t have enough information to say anything definitive about 𝐴 ∨ 𝐶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87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8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Exercise 2</a:t>
            </a:r>
            <a:endParaRPr/>
          </a:p>
        </p:txBody>
      </p:sp>
      <p:sp>
        <p:nvSpPr>
          <p:cNvPr id="712" name="Google Shape;712;p88"/>
          <p:cNvSpPr txBox="1">
            <a:spLocks noGrp="1"/>
          </p:cNvSpPr>
          <p:nvPr>
            <p:ph type="body" idx="1"/>
          </p:nvPr>
        </p:nvSpPr>
        <p:spPr>
          <a:xfrm>
            <a:off x="414075" y="834875"/>
            <a:ext cx="8222400" cy="3705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If we know that 𝐴 ∨ 𝐵 and ¬𝐵 ∨ 𝐶 are true, what do we know about 𝐴?</a:t>
            </a:r>
            <a:endParaRPr dirty="0"/>
          </a:p>
          <a:p>
            <a:pPr marL="457200" lvl="0" indent="-361950" algn="l" rtl="0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𝐴 is guaranteed to be true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𝐴 is guaranteed to be false</a:t>
            </a:r>
            <a:endParaRPr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dirty="0"/>
              <a:t>We don’t have enough information to say anything definitive about 𝐴</a:t>
            </a:r>
            <a:endParaRPr dirty="0"/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88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9EB6-DD9F-00CA-F2F7-F340C29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F02CA-FAAA-F059-548A-70D90EB897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BCA5E-DF74-6DBE-4F87-4116398D8309}"/>
                  </a:ext>
                </a:extLst>
              </p:cNvPr>
              <p:cNvSpPr txBox="1"/>
              <p:nvPr/>
            </p:nvSpPr>
            <p:spPr>
              <a:xfrm>
                <a:off x="723206" y="1180407"/>
                <a:ext cx="557784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Gives us a set of rules that can be applied to derive one logical statement from another one.</a:t>
                </a:r>
              </a:p>
              <a:p>
                <a:endParaRPr lang="en-US" dirty="0"/>
              </a:p>
              <a:p>
                <a:r>
                  <a:rPr lang="en-US" dirty="0"/>
                  <a:t>Example: modus ponens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m:t>∧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“If a implies b, and we know a, then we can conclude b.”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Goal: use these rules to write </a:t>
                </a:r>
                <a:r>
                  <a:rPr lang="en-US" i="1" dirty="0"/>
                  <a:t>proofs</a:t>
                </a:r>
                <a:r>
                  <a:rPr lang="en-US" dirty="0"/>
                  <a:t>, where we start from a set of assumptions and derive a desired conclusion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4BCA5E-DF74-6DBE-4F87-4116398D8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06" y="1180407"/>
                <a:ext cx="5577841" cy="2677656"/>
              </a:xfrm>
              <a:prstGeom prst="rect">
                <a:avLst/>
              </a:prstGeom>
              <a:blipFill>
                <a:blip r:embed="rId2"/>
                <a:stretch>
                  <a:fillRect l="-455" t="-474" b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88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A0A-DE77-FC2B-B27D-38E7B6BF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ABB2C-8466-C47E-D0E0-F92CB3F22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EBD3FF-0591-2B87-9DFB-92252048CD68}"/>
                  </a:ext>
                </a:extLst>
              </p:cNvPr>
              <p:cNvSpPr txBox="1"/>
              <p:nvPr/>
            </p:nvSpPr>
            <p:spPr>
              <a:xfrm>
                <a:off x="756458" y="1354975"/>
                <a:ext cx="472994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Double negation: ¬¬a is equivalent to a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De Morgan’s laws: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¬(a </a:t>
                </a:r>
                <a:r>
                  <a:rPr lang="en-US" sz="1600" dirty="0"/>
                  <a:t>∨ b) is equivalent to (</a:t>
                </a:r>
                <a:r>
                  <a:rPr lang="en-US" sz="1600" dirty="0">
                    <a:solidFill>
                      <a:schemeClr val="tx1"/>
                    </a:solidFill>
                  </a:rPr>
                  <a:t>¬a </a:t>
                </a:r>
                <a:r>
                  <a:rPr lang="en-US" sz="1600" dirty="0"/>
                  <a:t>∧</a:t>
                </a:r>
                <a:r>
                  <a:rPr lang="en-US" sz="1600" dirty="0">
                    <a:solidFill>
                      <a:schemeClr val="tx1"/>
                    </a:solidFill>
                  </a:rPr>
                  <a:t> ¬</a:t>
                </a:r>
                <a:r>
                  <a:rPr lang="en-US" sz="1600" dirty="0"/>
                  <a:t>b)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¬(a </a:t>
                </a:r>
                <a:r>
                  <a:rPr lang="en-US" sz="1600" dirty="0"/>
                  <a:t>∧ b) is equivalent to (</a:t>
                </a:r>
                <a:r>
                  <a:rPr lang="en-US" sz="1600" dirty="0">
                    <a:solidFill>
                      <a:schemeClr val="tx1"/>
                    </a:solidFill>
                  </a:rPr>
                  <a:t>¬a </a:t>
                </a:r>
                <a:r>
                  <a:rPr lang="en-US" sz="1600" dirty="0"/>
                  <a:t>∨</a:t>
                </a:r>
                <a:r>
                  <a:rPr lang="en-US" sz="1600" dirty="0">
                    <a:solidFill>
                      <a:schemeClr val="tx1"/>
                    </a:solidFill>
                  </a:rPr>
                  <a:t> ¬</a:t>
                </a:r>
                <a:r>
                  <a:rPr lang="en-US" sz="1600" dirty="0"/>
                  <a:t>b) 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Law of excluded middle: ¬a </a:t>
                </a:r>
                <a:r>
                  <a:rPr lang="en-US" sz="1600" dirty="0"/>
                  <a:t>∨ a is equivalent to T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Contradiction: ¬a </a:t>
                </a:r>
                <a:r>
                  <a:rPr lang="en-US" sz="1600" dirty="0"/>
                  <a:t>∧ a is equivalent to F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Proof by cases: ((a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b) </a:t>
                </a:r>
                <a:r>
                  <a:rPr lang="en-US" sz="1600" dirty="0"/>
                  <a:t>∧ (</a:t>
                </a:r>
                <a:r>
                  <a:rPr lang="en-US" sz="1600" dirty="0">
                    <a:solidFill>
                      <a:schemeClr val="tx1"/>
                    </a:solidFill>
                  </a:rPr>
                  <a:t>¬</a:t>
                </a:r>
                <a:r>
                  <a:rPr lang="en-US" sz="1600" dirty="0"/>
                  <a:t>a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b))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EBD3FF-0591-2B87-9DFB-92252048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8" y="1354975"/>
                <a:ext cx="4729942" cy="3046988"/>
              </a:xfrm>
              <a:prstGeom prst="rect">
                <a:avLst/>
              </a:prstGeom>
              <a:blipFill>
                <a:blip r:embed="rId2"/>
                <a:stretch>
                  <a:fillRect l="-535" t="-415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128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B459-8D65-7866-C6C4-42937F26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FEC4D-EDCA-51B6-902F-D96E926696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AB18C-E2E3-BCAE-97EF-96EBD71A6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43" r="18906"/>
          <a:stretch/>
        </p:blipFill>
        <p:spPr>
          <a:xfrm>
            <a:off x="3229033" y="119019"/>
            <a:ext cx="4962698" cy="117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171CFD-EEC7-3B30-84BF-BAF5BE5EA7F4}"/>
              </a:ext>
            </a:extLst>
          </p:cNvPr>
          <p:cNvSpPr txBox="1"/>
          <p:nvPr/>
        </p:nvSpPr>
        <p:spPr>
          <a:xfrm>
            <a:off x="107027" y="478440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http://</a:t>
            </a:r>
            <a:r>
              <a:rPr lang="en-US" sz="1050" dirty="0" err="1"/>
              <a:t>infolab.stanford.edu</a:t>
            </a:r>
            <a:r>
              <a:rPr lang="en-US" sz="1050" dirty="0"/>
              <a:t>/~</a:t>
            </a:r>
            <a:r>
              <a:rPr lang="en-US" sz="1050" dirty="0" err="1"/>
              <a:t>ullman</a:t>
            </a:r>
            <a:r>
              <a:rPr lang="en-US" sz="1050" dirty="0"/>
              <a:t>/</a:t>
            </a:r>
            <a:r>
              <a:rPr lang="en-US" sz="1050" dirty="0" err="1"/>
              <a:t>focs</a:t>
            </a:r>
            <a:r>
              <a:rPr lang="en-US" sz="1050" dirty="0"/>
              <a:t>/ch12.pdf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DE4C9-3EF0-AEE7-C21A-00B7BC1B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18" y="228293"/>
            <a:ext cx="2833715" cy="1019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93B95-CAD5-AB74-9F1D-E6B75D43A96F}"/>
              </a:ext>
            </a:extLst>
          </p:cNvPr>
          <p:cNvSpPr txBox="1"/>
          <p:nvPr/>
        </p:nvSpPr>
        <p:spPr>
          <a:xfrm>
            <a:off x="304454" y="1202948"/>
            <a:ext cx="485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Prove: </a:t>
            </a:r>
            <a:r>
              <a:rPr lang="en-US" dirty="0">
                <a:solidFill>
                  <a:srgbClr val="7030A0"/>
                </a:solidFill>
              </a:rPr>
              <a:t>¬w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28C5F-647B-7191-94F2-9074BC85ED1E}"/>
              </a:ext>
            </a:extLst>
          </p:cNvPr>
          <p:cNvSpPr txBox="1"/>
          <p:nvPr/>
        </p:nvSpPr>
        <p:spPr>
          <a:xfrm>
            <a:off x="3400541" y="52876"/>
            <a:ext cx="485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038E7-6A98-920A-4F21-534D7CB2BDBF}"/>
              </a:ext>
            </a:extLst>
          </p:cNvPr>
          <p:cNvSpPr txBox="1"/>
          <p:nvPr/>
        </p:nvSpPr>
        <p:spPr>
          <a:xfrm>
            <a:off x="7486650" y="361589"/>
            <a:ext cx="485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EF1F1-2E02-FB4F-5246-A7DB5E92F114}"/>
              </a:ext>
            </a:extLst>
          </p:cNvPr>
          <p:cNvSpPr txBox="1"/>
          <p:nvPr/>
        </p:nvSpPr>
        <p:spPr>
          <a:xfrm>
            <a:off x="7915217" y="581620"/>
            <a:ext cx="485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C8B98-AD18-3CAA-2252-92A32C241E61}"/>
              </a:ext>
            </a:extLst>
          </p:cNvPr>
          <p:cNvSpPr txBox="1"/>
          <p:nvPr/>
        </p:nvSpPr>
        <p:spPr>
          <a:xfrm>
            <a:off x="7555923" y="845993"/>
            <a:ext cx="485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(a3)</a:t>
            </a:r>
          </a:p>
        </p:txBody>
      </p:sp>
    </p:spTree>
    <p:extLst>
      <p:ext uri="{BB962C8B-B14F-4D97-AF65-F5344CB8AC3E}">
        <p14:creationId xmlns:p14="http://schemas.microsoft.com/office/powerpoint/2010/main" val="3697730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A0A-DE77-FC2B-B27D-38E7B6BF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ABB2C-8466-C47E-D0E0-F92CB3F22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BD3FF-0591-2B87-9DFB-92252048CD68}"/>
              </a:ext>
            </a:extLst>
          </p:cNvPr>
          <p:cNvSpPr txBox="1"/>
          <p:nvPr/>
        </p:nvSpPr>
        <p:spPr>
          <a:xfrm>
            <a:off x="756457" y="1354975"/>
            <a:ext cx="65846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Often, we want to make logical statements about any member of a set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Let P(x) denote a statement about a single x</a:t>
            </a:r>
          </a:p>
          <a:p>
            <a:r>
              <a:rPr lang="en-US" sz="1600" dirty="0">
                <a:solidFill>
                  <a:schemeClr val="tx1"/>
                </a:solidFill>
              </a:rPr>
              <a:t>E.g. P(x) = “x is even”</a:t>
            </a:r>
          </a:p>
          <a:p>
            <a:r>
              <a:rPr lang="en-US" sz="1600" dirty="0">
                <a:solidFill>
                  <a:schemeClr val="tx1"/>
                </a:solidFill>
              </a:rPr>
              <a:t>P(1): False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P(2): True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186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A0A-DE77-FC2B-B27D-38E7B6BF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ABB2C-8466-C47E-D0E0-F92CB3F22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EBD3FF-0591-2B87-9DFB-92252048CD68}"/>
                  </a:ext>
                </a:extLst>
              </p:cNvPr>
              <p:cNvSpPr txBox="1"/>
              <p:nvPr/>
            </p:nvSpPr>
            <p:spPr>
              <a:xfrm>
                <a:off x="756458" y="1354975"/>
                <a:ext cx="47299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Used to express when a predicate is true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For all: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P(x) is true for all x in a universe U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There exists: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For at least one x in the universe U, P(x) is true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EBD3FF-0591-2B87-9DFB-92252048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8" y="1354975"/>
                <a:ext cx="4729942" cy="1569660"/>
              </a:xfrm>
              <a:prstGeom prst="rect">
                <a:avLst/>
              </a:prstGeom>
              <a:blipFill>
                <a:blip r:embed="rId2"/>
                <a:stretch>
                  <a:fillRect l="-535" t="-8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149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A0A-DE77-FC2B-B27D-38E7B6BF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ABB2C-8466-C47E-D0E0-F92CB3F22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EBD3FF-0591-2B87-9DFB-92252048CD68}"/>
                  </a:ext>
                </a:extLst>
              </p:cNvPr>
              <p:cNvSpPr txBox="1"/>
              <p:nvPr/>
            </p:nvSpPr>
            <p:spPr>
              <a:xfrm>
                <a:off x="756458" y="1354975"/>
                <a:ext cx="472994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Let the universe be the set of real numbers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P(x) = “x is even”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: False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: True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P(x) = ”x + 1 &gt; x”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: True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: True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EBD3FF-0591-2B87-9DFB-92252048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8" y="1354975"/>
                <a:ext cx="4729942" cy="2308324"/>
              </a:xfrm>
              <a:prstGeom prst="rect">
                <a:avLst/>
              </a:prstGeom>
              <a:blipFill>
                <a:blip r:embed="rId2"/>
                <a:stretch>
                  <a:fillRect l="-535"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489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A0A-DE77-FC2B-B27D-38E7B6BF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ABB2C-8466-C47E-D0E0-F92CB3F22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82B8D-94A4-D2CB-27B2-31F8EB84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74" y="1226939"/>
            <a:ext cx="53467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A0A-DE77-FC2B-B27D-38E7B6BF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Negations of quantifiers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ABB2C-8466-C47E-D0E0-F92CB3F22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EBD3FF-0591-2B87-9DFB-92252048CD68}"/>
                  </a:ext>
                </a:extLst>
              </p:cNvPr>
              <p:cNvSpPr txBox="1"/>
              <p:nvPr/>
            </p:nvSpPr>
            <p:spPr>
              <a:xfrm>
                <a:off x="756458" y="1354975"/>
                <a:ext cx="5701492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Negation of a “for all”: find a counterexample</a:t>
                </a:r>
              </a:p>
              <a:p>
                <a:endParaRPr lang="en-US" sz="16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 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All swans are white: find a single black swan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Negation of “there exists”: show P is false for every x</a:t>
                </a: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¬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There is no black swan: have to check every swan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EBD3FF-0591-2B87-9DFB-92252048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58" y="1354975"/>
                <a:ext cx="5701492" cy="2800767"/>
              </a:xfrm>
              <a:prstGeom prst="rect">
                <a:avLst/>
              </a:prstGeom>
              <a:blipFill>
                <a:blip r:embed="rId2"/>
                <a:stretch>
                  <a:fillRect l="-444" t="-450" b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92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Machine Learning?</a:t>
            </a:r>
            <a:endParaRPr/>
          </a:p>
        </p:txBody>
      </p:sp>
      <p:sp>
        <p:nvSpPr>
          <p:cNvPr id="269" name="Google Shape;269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Machine learning aims to design algorithms that automatically extract valuable information from data by modeling the data-generating process.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Model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Learning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Machine Learning?</a:t>
            </a:r>
            <a:endParaRPr/>
          </a:p>
        </p:txBody>
      </p:sp>
      <p:sp>
        <p:nvSpPr>
          <p:cNvPr id="276" name="Google Shape;276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Machine learning aims to design algorithms that automatically extract valuable information from data by modeling the data-generating process.</a:t>
            </a:r>
            <a:endParaRPr i="1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 </a:t>
            </a:r>
            <a:r>
              <a:rPr lang="en-US">
                <a:solidFill>
                  <a:srgbClr val="CC0000"/>
                </a:solidFill>
              </a:rPr>
              <a:t>→ Vectors, Matrices, </a:t>
            </a:r>
            <a:r>
              <a:rPr lang="en-US" b="1">
                <a:solidFill>
                  <a:srgbClr val="CC0000"/>
                </a:solidFill>
              </a:rPr>
              <a:t>Data Structures</a:t>
            </a:r>
            <a:endParaRPr b="1">
              <a:solidFill>
                <a:srgbClr val="CC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Model </a:t>
            </a:r>
            <a:r>
              <a:rPr lang="en-US">
                <a:solidFill>
                  <a:srgbClr val="CC0000"/>
                </a:solidFill>
              </a:rPr>
              <a:t>→ Probability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Learning </a:t>
            </a:r>
            <a:r>
              <a:rPr lang="en-US">
                <a:solidFill>
                  <a:srgbClr val="CC0000"/>
                </a:solidFill>
              </a:rPr>
              <a:t>→ </a:t>
            </a:r>
            <a:r>
              <a:rPr lang="en-US" b="1">
                <a:solidFill>
                  <a:srgbClr val="CC0000"/>
                </a:solidFill>
              </a:rPr>
              <a:t>Optimization, Algorithm Design and Analysis</a:t>
            </a:r>
            <a:endParaRPr b="1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Machine Learning?</a:t>
            </a:r>
            <a:endParaRPr/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972" y="1118350"/>
            <a:ext cx="4596048" cy="35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/>
          <p:nvPr/>
        </p:nvSpPr>
        <p:spPr>
          <a:xfrm>
            <a:off x="3772250" y="1109800"/>
            <a:ext cx="15474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course</a:t>
            </a:r>
            <a:endParaRPr dirty="0"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Writing formal proofs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Propositional logic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Proof strategies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Computational complexity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Data structures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Algorithms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website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u="sng" dirty="0">
                <a:solidFill>
                  <a:schemeClr val="hlink"/>
                </a:solidFill>
              </a:rPr>
              <a:t>https://</a:t>
            </a:r>
            <a:r>
              <a:rPr lang="en-US" u="sng" dirty="0" err="1">
                <a:solidFill>
                  <a:schemeClr val="hlink"/>
                </a:solidFill>
              </a:rPr>
              <a:t>github.com</a:t>
            </a:r>
            <a:r>
              <a:rPr lang="en-US" u="sng" dirty="0">
                <a:solidFill>
                  <a:schemeClr val="hlink"/>
                </a:solidFill>
              </a:rPr>
              <a:t>/bwilder0/10607-f2025</a:t>
            </a:r>
            <a:r>
              <a:rPr lang="en-US" dirty="0">
                <a:solidFill>
                  <a:schemeClr val="tx1"/>
                </a:solidFill>
              </a:rPr>
              <a:t>(Link also in canvas)</a:t>
            </a:r>
            <a:endParaRPr lang="en-US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This is where we will maintain the class schedule, post lecture notes, etc. Also has the syllabus and policies.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Assignments: submitted via Gradescope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OH Schedule: Canvas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BA3E-CF07-F4BF-EF76-C91B3C6A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1FCC8-40D1-839F-B5D1-2F085D699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50%: </a:t>
            </a:r>
            <a:r>
              <a:rPr lang="en-US" dirty="0" err="1"/>
              <a:t>Homeworks</a:t>
            </a:r>
            <a:r>
              <a:rPr lang="en-US" dirty="0"/>
              <a:t> due each week (</a:t>
            </a:r>
            <a:r>
              <a:rPr lang="en-US" dirty="0" err="1"/>
              <a:t>gradescope</a:t>
            </a:r>
            <a:r>
              <a:rPr lang="en-US" dirty="0"/>
              <a:t>) </a:t>
            </a:r>
          </a:p>
          <a:p>
            <a:r>
              <a:rPr lang="en-US" dirty="0"/>
              <a:t>	</a:t>
            </a:r>
            <a:r>
              <a:rPr lang="en-US" b="1" dirty="0"/>
              <a:t>First one due Sunday!</a:t>
            </a:r>
          </a:p>
          <a:p>
            <a:r>
              <a:rPr lang="en-US" dirty="0"/>
              <a:t>50%: 3 in-person quizzes</a:t>
            </a:r>
          </a:p>
          <a:p>
            <a:endParaRPr lang="en-US" dirty="0"/>
          </a:p>
          <a:p>
            <a:r>
              <a:rPr lang="en-US" dirty="0"/>
              <a:t>All information is on the course website</a:t>
            </a:r>
          </a:p>
        </p:txBody>
      </p:sp>
    </p:spTree>
    <p:extLst>
      <p:ext uri="{BB962C8B-B14F-4D97-AF65-F5344CB8AC3E}">
        <p14:creationId xmlns:p14="http://schemas.microsoft.com/office/powerpoint/2010/main" val="3562916478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14992</TotalTime>
  <Words>2122</Words>
  <Application>Microsoft Macintosh PowerPoint</Application>
  <PresentationFormat>On-screen Show (16:9)</PresentationFormat>
  <Paragraphs>400</Paragraphs>
  <Slides>39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Helvetica Neue</vt:lpstr>
      <vt:lpstr>Open Sans Light</vt:lpstr>
      <vt:lpstr>Helvetica Neue Light</vt:lpstr>
      <vt:lpstr>Arial</vt:lpstr>
      <vt:lpstr>Noto Sans Symbols</vt:lpstr>
      <vt:lpstr>Times New Roman</vt:lpstr>
      <vt:lpstr>Open Sans</vt:lpstr>
      <vt:lpstr>Calibri</vt:lpstr>
      <vt:lpstr>Cambria Math</vt:lpstr>
      <vt:lpstr>Candara</vt:lpstr>
      <vt:lpstr>Times</vt:lpstr>
      <vt:lpstr>CMU PPT Theme</vt:lpstr>
      <vt:lpstr>Office Theme</vt:lpstr>
      <vt:lpstr>1_Office Theme</vt:lpstr>
      <vt:lpstr>PowerPoint Presentation</vt:lpstr>
      <vt:lpstr>Course Overview</vt:lpstr>
      <vt:lpstr>What is Artificial Intelligence?</vt:lpstr>
      <vt:lpstr>What is Machine Learning?</vt:lpstr>
      <vt:lpstr>What is Machine Learning?</vt:lpstr>
      <vt:lpstr>What is Machine Learning?</vt:lpstr>
      <vt:lpstr>This course</vt:lpstr>
      <vt:lpstr>Course website</vt:lpstr>
      <vt:lpstr>Grading and policies</vt:lpstr>
      <vt:lpstr>Course structure</vt:lpstr>
      <vt:lpstr>Expected Background</vt:lpstr>
      <vt:lpstr>Why Computer Science for ML?</vt:lpstr>
      <vt:lpstr>Why Computer Science for ML?</vt:lpstr>
      <vt:lpstr>Backpropagation</vt:lpstr>
      <vt:lpstr>Propositional Logic and Proofs</vt:lpstr>
      <vt:lpstr>Which of the following are valid arguments?</vt:lpstr>
      <vt:lpstr>Propositional Logic</vt:lpstr>
      <vt:lpstr>Propositional Logic</vt:lpstr>
      <vt:lpstr>Propositional Logic</vt:lpstr>
      <vt:lpstr>Propositional Logic</vt:lpstr>
      <vt:lpstr>Propositional Logic</vt:lpstr>
      <vt:lpstr>Propositional Logic Semantics</vt:lpstr>
      <vt:lpstr>Notes on Operators</vt:lpstr>
      <vt:lpstr>Notes on Operators</vt:lpstr>
      <vt:lpstr>Truth Tables</vt:lpstr>
      <vt:lpstr>PowerPoint Presentation</vt:lpstr>
      <vt:lpstr>Notes on Operators</vt:lpstr>
      <vt:lpstr>Truth Tables</vt:lpstr>
      <vt:lpstr>Truth tables</vt:lpstr>
      <vt:lpstr>Exercise 1</vt:lpstr>
      <vt:lpstr>Exercise 2</vt:lpstr>
      <vt:lpstr>Inference rules</vt:lpstr>
      <vt:lpstr>Inference rules</vt:lpstr>
      <vt:lpstr>PowerPoint Presentation</vt:lpstr>
      <vt:lpstr>Predicates</vt:lpstr>
      <vt:lpstr>Quantifiers</vt:lpstr>
      <vt:lpstr>Quantifiers</vt:lpstr>
      <vt:lpstr>Quantifiers</vt:lpstr>
      <vt:lpstr>Negations of quantifiers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31</cp:revision>
  <dcterms:modified xsi:type="dcterms:W3CDTF">2025-10-19T22:11:30Z</dcterms:modified>
</cp:coreProperties>
</file>