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0"/>
  </p:notesMasterIdLst>
  <p:sldIdLst>
    <p:sldId id="256" r:id="rId2"/>
    <p:sldId id="257" r:id="rId3"/>
    <p:sldId id="258" r:id="rId4"/>
    <p:sldId id="278" r:id="rId5"/>
    <p:sldId id="277" r:id="rId6"/>
    <p:sldId id="259" r:id="rId7"/>
    <p:sldId id="268" r:id="rId8"/>
    <p:sldId id="279" r:id="rId9"/>
    <p:sldId id="282" r:id="rId10"/>
    <p:sldId id="280" r:id="rId11"/>
    <p:sldId id="260" r:id="rId12"/>
    <p:sldId id="281" r:id="rId13"/>
    <p:sldId id="269" r:id="rId14"/>
    <p:sldId id="285" r:id="rId15"/>
    <p:sldId id="276" r:id="rId16"/>
    <p:sldId id="283" r:id="rId17"/>
    <p:sldId id="262" r:id="rId18"/>
    <p:sldId id="263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Helvetica Neue Light" panose="02000403000000020004" pitchFamily="2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Open Sans Light" panose="020B03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68639"/>
  </p:normalViewPr>
  <p:slideViewPr>
    <p:cSldViewPr snapToGrid="0">
      <p:cViewPr varScale="1">
        <p:scale>
          <a:sx n="108" d="100"/>
          <a:sy n="108" d="100"/>
        </p:scale>
        <p:origin x="190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runestone.academy</a:t>
            </a:r>
            <a:r>
              <a:rPr lang="en-US" dirty="0"/>
              <a:t>/ns/books/published/</a:t>
            </a:r>
            <a:r>
              <a:rPr lang="en-US" dirty="0" err="1"/>
              <a:t>DiscreteMathText</a:t>
            </a:r>
            <a:r>
              <a:rPr lang="en-US" dirty="0"/>
              <a:t>/cases4-4.html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8024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Proof by cases on q mod 3. q mod 3 = 0 ruled out by assumption. If q mod 3 = 1, then q^2 = (3k+1)^2 = 9k^2 + 6k + 1 = 3(3k^2 + 2k) + 1. If q mod 3 = 2, then q^2 = (3k+2)^2 = 9k^2 + 12k + 4 = 3(3k^2 + 4k + 1) + 1.</a:t>
            </a:r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9890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runestone.academy</a:t>
            </a:r>
            <a:r>
              <a:rPr lang="en-US" dirty="0"/>
              <a:t>/ns/books/published/</a:t>
            </a:r>
            <a:r>
              <a:rPr lang="en-US" dirty="0" err="1"/>
              <a:t>DiscreteMathText</a:t>
            </a:r>
            <a:r>
              <a:rPr lang="en-US" dirty="0"/>
              <a:t>/cases4-4.html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2674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7a829ec0e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7a829ec0e2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g17a829ec0e2_0_12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7a829ec0e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7a829ec0e2_0_4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17a829ec0e2_0_47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0cedf37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0cedf37f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150cedf37f0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a829ec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a829ec0e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direct proof</a:t>
            </a:r>
            <a:endParaRPr/>
          </a:p>
        </p:txBody>
      </p:sp>
      <p:sp>
        <p:nvSpPr>
          <p:cNvPr id="67" name="Google Shape;67;g17a829ec0e2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7a829ec0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7a829ec0e2_0_3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g17a829ec0e2_0_3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= k_1 a, c = k_2 b. c = k_2 k_1 a. Since k_2 k_1 \in N, a |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7047522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runestone.academy</a:t>
            </a:r>
            <a:r>
              <a:rPr lang="en-US" dirty="0"/>
              <a:t>/ns/books/published/</a:t>
            </a:r>
            <a:r>
              <a:rPr lang="en-US" dirty="0" err="1"/>
              <a:t>DiscreteMathText</a:t>
            </a:r>
            <a:r>
              <a:rPr lang="en-US" dirty="0"/>
              <a:t>/directproof4-1.html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04585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a829ec0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a829ec0e2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proof by exhaustion</a:t>
            </a:r>
            <a:endParaRPr/>
          </a:p>
        </p:txBody>
      </p:sp>
      <p:sp>
        <p:nvSpPr>
          <p:cNvPr id="82" name="Google Shape;82;g17a829ec0e2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7a829ec0e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7a829ec0e2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Also called proof by exhaustion</a:t>
            </a:r>
            <a:endParaRPr/>
          </a:p>
        </p:txBody>
      </p:sp>
      <p:sp>
        <p:nvSpPr>
          <p:cNvPr id="82" name="Google Shape;82;g17a829ec0e2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8024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7a829ec0e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7a829ec0e2_0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17a829ec0e2_0_4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501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</a:t>
            </a: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51F15-87AE-DFBE-E68C-AA9DDA33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EB82-2170-A3FC-560E-8D548F6EB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93272"/>
            <a:ext cx="8229600" cy="3429000"/>
          </a:xfrm>
        </p:spPr>
        <p:txBody>
          <a:bodyPr/>
          <a:lstStyle/>
          <a:p>
            <a:r>
              <a:rPr lang="en-US" sz="1800" dirty="0"/>
              <a:t>What is wrong with the following “proof”?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F588-BCF9-1BA2-408A-842270908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5756"/>
            <a:ext cx="7772400" cy="261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11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Sometimes, direct proof is difficult: no single line of reasoning works 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. Proof by cases breaks things up into: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sz="2000" dirty="0"/>
                  <a:t>A proof that the set of cases is exhaustive.</a:t>
                </a: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sz="2000" dirty="0"/>
                  <a:t>A proof of each of the cases.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85" name="Google Shape;8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Google Shape;85;p1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Part 1: Prove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nary>
                      <m:naryPr>
                        <m:chr m:val="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(every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satisfying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belongs to one of the cases)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r>
                  <a:rPr lang="en-US" sz="2000" dirty="0"/>
                  <a:t>Part 2: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sz="2000" dirty="0"/>
              </a:p>
              <a:p>
                <a:pPr marL="0" indent="0"/>
                <a:r>
                  <a:rPr lang="en-US" sz="2000" dirty="0"/>
                  <a:t>  Part 3: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/>
                <a:r>
                  <a:rPr lang="en-US" sz="2000" dirty="0"/>
                  <a:t>  …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2000" dirty="0"/>
              </a:p>
            </p:txBody>
          </p:sp>
        </mc:Choice>
        <mc:Fallback>
          <p:sp>
            <p:nvSpPr>
              <p:cNvPr id="85" name="Google Shape;85;p1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 b="-5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51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Exercise:</a:t>
            </a:r>
            <a:r>
              <a:rPr lang="en-US" sz="2000" dirty="0"/>
              <a:t> For any n ∈ Z, n and n</a:t>
            </a:r>
            <a:r>
              <a:rPr lang="en-US" sz="2000" baseline="30000" dirty="0"/>
              <a:t>2</a:t>
            </a:r>
            <a:r>
              <a:rPr lang="en-US" sz="2000" dirty="0"/>
              <a:t> have the same parity (both even or both odd).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 b="1" dirty="0"/>
              <a:t>Lemma 2</a:t>
            </a:r>
            <a:r>
              <a:rPr lang="en-US" sz="2000" dirty="0"/>
              <a:t>: every integer is either even or odd (but not both).</a:t>
            </a:r>
            <a:endParaRPr sz="20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810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1696A-E685-C345-FC78-30D8A151E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719690-3C1A-C7E8-C2CA-CB3D162A6F1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For any integers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are either both even or both odd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4719690-3C1A-C7E8-C2CA-CB3D162A6F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897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by Cases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Google Shape;92;p14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7713023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sz="2000" b="1" dirty="0"/>
                  <a:t>Exercise:</a:t>
                </a:r>
                <a:r>
                  <a:rPr lang="en-US" sz="2000" dirty="0"/>
                  <a:t> If q ∈ Z is not divisible by 3, then q</a:t>
                </a:r>
                <a:r>
                  <a:rPr lang="en-US" sz="2000" baseline="30000" dirty="0"/>
                  <a:t>2</a:t>
                </a:r>
                <a:r>
                  <a:rPr lang="en-US" sz="2000" dirty="0"/>
                  <a:t> mod 3 = 1.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lang="en-US" dirty="0"/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2000" b="1" dirty="0"/>
                  <a:t>Definition 5</a:t>
                </a:r>
                <a:r>
                  <a:rPr lang="en-US" sz="2000" dirty="0"/>
                  <a:t>: For integers a, b, 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/>
                  <a:t>, we say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a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mod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nor/>
                      </m:rPr>
                      <a:rPr lang="en-US" sz="2000" b="0" i="0" dirty="0" smtClean="0"/>
                      <m:t>b</m:t>
                    </m:r>
                    <m:r>
                      <m:rPr>
                        <m:nor/>
                      </m:rPr>
                      <a:rPr lang="en-US" sz="2000" b="0" i="0" dirty="0" smtClean="0"/>
                      <m:t> = </m:t>
                    </m:r>
                    <m:r>
                      <m:rPr>
                        <m:nor/>
                      </m:rPr>
                      <a:rPr lang="en-US" sz="2000" b="0" i="0" dirty="0" smtClean="0"/>
                      <m:t>c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</m:oMath>
                </a14:m>
                <a:r>
                  <a:rPr lang="en-US" sz="2000" dirty="0"/>
                  <a:t> if c is the remainder after dividing a by b, that is, there exists some integer k such that a = kb + c.</a:t>
                </a:r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endParaRPr lang="en-US" sz="2000" dirty="0"/>
              </a:p>
              <a:p>
                <a:pPr marL="0" lvl="0" indent="0">
                  <a:buClr>
                    <a:schemeClr val="dk1"/>
                  </a:buClr>
                  <a:buSzPts val="1100"/>
                </a:pPr>
                <a:r>
                  <a:rPr lang="en-US" sz="2000" b="1" dirty="0"/>
                  <a:t>Lemma 1</a:t>
                </a:r>
                <a:r>
                  <a:rPr lang="en-US" sz="2000" dirty="0"/>
                  <a:t>: for any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the remainder after dividing a by b is another integer in 0…b-1. That is, 0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en-US" sz="2000" dirty="0"/>
                  <a:t>.</a:t>
                </a:r>
                <a:endParaRPr sz="2000" dirty="0"/>
              </a:p>
            </p:txBody>
          </p:sp>
        </mc:Choice>
        <mc:Fallback>
          <p:sp>
            <p:nvSpPr>
              <p:cNvPr id="92" name="Google Shape;92;p1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7713023" cy="3429000"/>
              </a:xfrm>
              <a:prstGeom prst="rect">
                <a:avLst/>
              </a:prstGeom>
              <a:blipFill>
                <a:blip r:embed="rId3"/>
                <a:stretch>
                  <a:fillRect l="-987" r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781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7AE91-E62B-EA28-6E46-45065BC46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1182A-85E9-1E37-2492-D08905B83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Consider the absolute value function, defined as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Prove that for any x, |x| = |-x|.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34671A-0905-B4C1-BBE5-A6AC40ED1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90" y="1657515"/>
            <a:ext cx="60452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1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One example is not sufficient to prove a statement.</a:t>
            </a:r>
            <a:endParaRPr sz="20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2000" dirty="0"/>
              <a:t>One counterexample is sufficient to disprove it.</a:t>
            </a:r>
            <a:endParaRPr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Disproof by example</a:t>
            </a:r>
            <a:endParaRPr dirty="0"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Example:</a:t>
            </a:r>
            <a:r>
              <a:rPr lang="en-US" sz="1800" dirty="0"/>
              <a:t> Let a, b ∈ Z. If a is odd and b is odd, then </a:t>
            </a:r>
            <a:r>
              <a:rPr lang="en-US" sz="1800" dirty="0" err="1"/>
              <a:t>a+b</a:t>
            </a:r>
            <a:r>
              <a:rPr lang="en-US" sz="1800" dirty="0"/>
              <a:t> is odd.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Exercise:</a:t>
            </a:r>
            <a:r>
              <a:rPr lang="en-US" sz="1800" dirty="0"/>
              <a:t> For every n ∈ Z, the integer f (n) = n</a:t>
            </a:r>
            <a:r>
              <a:rPr lang="en-US" sz="1800" baseline="30000" dirty="0"/>
              <a:t>2</a:t>
            </a:r>
            <a:r>
              <a:rPr lang="en-US" sz="1800" dirty="0"/>
              <a:t> − n+11 is prime.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Lecture Overview</a:t>
            </a:r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</a:pPr>
            <a:r>
              <a:rPr lang="en-US" dirty="0"/>
              <a:t>Today:</a:t>
            </a:r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Construction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Cases</a:t>
            </a:r>
          </a:p>
          <a:p>
            <a:pPr indent="-317500">
              <a:spcBef>
                <a:spcPts val="0"/>
              </a:spcBef>
              <a:buFont typeface="Arial"/>
              <a:buChar char="●"/>
            </a:pPr>
            <a:r>
              <a:rPr lang="en-US" dirty="0"/>
              <a:t>Disproof</a:t>
            </a:r>
            <a:r>
              <a:rPr lang="en-US" b="1" dirty="0"/>
              <a:t> </a:t>
            </a:r>
            <a:r>
              <a:rPr lang="en-US" dirty="0"/>
              <a:t>by</a:t>
            </a:r>
            <a:r>
              <a:rPr lang="en-US" b="1" dirty="0"/>
              <a:t> Example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b="1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/>
              <a:t>Next week: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Contradiction</a:t>
            </a:r>
            <a:endParaRPr b="1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Contraposition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Proof by </a:t>
            </a:r>
            <a:r>
              <a:rPr lang="en-US" b="1" dirty="0"/>
              <a:t>Induction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Construction</a:t>
            </a:r>
            <a:endParaRPr dirty="0"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Also called a “direct proof”: establish P ⇒ Q directly.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Assume that P is true.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Use P to show that Q must be true.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1" name="Google Shape;7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007" y="2300626"/>
            <a:ext cx="2774001" cy="15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2468-661D-4F35-E0BF-388D7983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5AA45-614D-4F7D-2C34-293BFF50AC0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 common statement to prove is of the form </a:t>
                </a:r>
              </a:p>
              <a:p>
                <a:r>
                  <a:rPr lang="en-US" sz="2000" dirty="0"/>
                  <a:t>“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” </a:t>
                </a:r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are predicates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is a set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Proof by construction: Consider an arbitrary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/>
                  <a:t> for which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holds -- arbitrary meaning that we do not know anything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besides that it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. Using those characteristics, show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must be true.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35AA45-614D-4F7D-2C34-293BFF50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446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D24A-24F2-76D7-DCE4-691B1F9D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Setting: proving things about integers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051E4-EA6F-57B7-1A33-E9E2CE70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971550"/>
            <a:ext cx="7772400" cy="31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039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construction</a:t>
            </a:r>
            <a:endParaRPr dirty="0"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7998031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Example:</a:t>
            </a:r>
            <a:r>
              <a:rPr lang="en-US" sz="1800" dirty="0"/>
              <a:t> If a, b ∈ Z are consecutive (i.e., b = a+1), then the sum a + b is odd.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1" dirty="0"/>
              <a:t>Definition 1</a:t>
            </a:r>
            <a:r>
              <a:rPr lang="en-US" sz="1800" dirty="0"/>
              <a:t>: An integer a is </a:t>
            </a:r>
            <a:r>
              <a:rPr lang="en-US" sz="1800" i="1" dirty="0"/>
              <a:t>odd</a:t>
            </a:r>
            <a:r>
              <a:rPr lang="en-US" sz="1800" dirty="0"/>
              <a:t> if there exists another integer k such that a = 2k + 1.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indent="0"/>
            <a:r>
              <a:rPr lang="en-US" sz="1800" b="1" dirty="0"/>
              <a:t>Definition 2</a:t>
            </a:r>
            <a:r>
              <a:rPr lang="en-US" sz="1800" dirty="0"/>
              <a:t>: An integer a is </a:t>
            </a:r>
            <a:r>
              <a:rPr lang="en-US" sz="1800" i="1" dirty="0"/>
              <a:t>even</a:t>
            </a:r>
            <a:r>
              <a:rPr lang="en-US" sz="1800" dirty="0"/>
              <a:t> if there exists another integer k such that a = 2k.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41AF-DC15-2FC7-FC21-932DA3AF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F7303-111E-4F00-FEB3-EE0C5B18B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Example:</a:t>
            </a:r>
            <a:r>
              <a:rPr lang="en-US" sz="1800" dirty="0"/>
              <a:t>  Let </a:t>
            </a:r>
            <a:r>
              <a:rPr lang="en-US" sz="1800" dirty="0" err="1"/>
              <a:t>a,b</a:t>
            </a:r>
            <a:r>
              <a:rPr lang="en-US" sz="1800" dirty="0"/>
              <a:t> and c be integers. If a | b and b | c, then a | c.</a:t>
            </a:r>
          </a:p>
          <a:p>
            <a:endParaRPr lang="en-US" sz="1800" b="1" dirty="0"/>
          </a:p>
          <a:p>
            <a:r>
              <a:rPr lang="en-US" sz="1800" b="1" dirty="0"/>
              <a:t>Definition 3: </a:t>
            </a:r>
            <a:r>
              <a:rPr lang="en-US" sz="1800" dirty="0"/>
              <a:t>a | b means “b is divisible by a”, i.e., there exists an integer k such that b = </a:t>
            </a:r>
            <a:r>
              <a:rPr lang="en-US" sz="1800" dirty="0" err="1"/>
              <a:t>ak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193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8F6A-1D41-012B-18EF-570F184A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11575-C2A8-6A96-B923-724D2835612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l"/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Prove or disprove: there exists a positive integer 𝑛 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is prime.</a:t>
                </a:r>
              </a:p>
              <a:p>
                <a:pPr algn="l"/>
                <a:endParaRPr lang="en-US" sz="2000" dirty="0">
                  <a:solidFill>
                    <a:srgbClr val="000000"/>
                  </a:solidFill>
                  <a:latin typeface="Open Sans" panose="020B0606030504020204" pitchFamily="34" charset="0"/>
                </a:endParaRPr>
              </a:p>
              <a:p>
                <a:pPr algn="l"/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Definition 4: </a:t>
                </a:r>
                <a:r>
                  <a:rPr lang="en-US" sz="200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An integer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b="1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is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prime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if for all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, </a:t>
                </a:r>
                <a:r>
                  <a:rPr lang="en-US" sz="2000" dirty="0">
                    <a:solidFill>
                      <a:srgbClr val="000000"/>
                    </a:solidFill>
                    <a:latin typeface="Open Sans" panose="020B06060305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𝑟𝑠</m:t>
                    </m:r>
                  </m:oMath>
                </a14:m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,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then either 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r =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1 or</a:t>
                </a:r>
                <a:r>
                  <a:rPr lang="en-US" sz="2000" i="1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s </a:t>
                </a:r>
                <a:r>
                  <a:rPr lang="en-US" sz="200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= 1. </a:t>
                </a:r>
              </a:p>
              <a:p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911575-C2A8-6A96-B923-724D28356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98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CB58C-A9A2-9CF8-5FC9-B50D9557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FC93C-6049-24DA-B727-09A2AD032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Proving only a specific example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Proving the wrong direction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1800" dirty="0"/>
              <a:t>Not being precise: about definitions, types/dimensions of objects, what various symbols refer to, …</a:t>
            </a:r>
          </a:p>
          <a:p>
            <a:pPr marL="5143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07520583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7416</TotalTime>
  <Words>1029</Words>
  <Application>Microsoft Macintosh PowerPoint</Application>
  <PresentationFormat>On-screen Show (16:9)</PresentationFormat>
  <Paragraphs>116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Cambria Math</vt:lpstr>
      <vt:lpstr>Open Sans</vt:lpstr>
      <vt:lpstr>Helvetica Neue Light</vt:lpstr>
      <vt:lpstr>Arial</vt:lpstr>
      <vt:lpstr>Open Sans Light</vt:lpstr>
      <vt:lpstr>CMU PPT Theme</vt:lpstr>
      <vt:lpstr>PowerPoint Presentation</vt:lpstr>
      <vt:lpstr>Lecture Overview</vt:lpstr>
      <vt:lpstr>Proof by Construction</vt:lpstr>
      <vt:lpstr>Proof by Construction</vt:lpstr>
      <vt:lpstr>Setting: proving things about integers</vt:lpstr>
      <vt:lpstr>Proof by construction</vt:lpstr>
      <vt:lpstr>Proof by construction</vt:lpstr>
      <vt:lpstr>Proof by construction</vt:lpstr>
      <vt:lpstr>Common mistakes</vt:lpstr>
      <vt:lpstr>Common mistakes</vt:lpstr>
      <vt:lpstr>Proof by Cases</vt:lpstr>
      <vt:lpstr>Proof by Cases</vt:lpstr>
      <vt:lpstr>Proof by Cases</vt:lpstr>
      <vt:lpstr>Proof by cases</vt:lpstr>
      <vt:lpstr>Proof by Cases</vt:lpstr>
      <vt:lpstr>Proof by cases</vt:lpstr>
      <vt:lpstr>Disproof by example</vt:lpstr>
      <vt:lpstr>Disproof by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20</cp:revision>
  <dcterms:modified xsi:type="dcterms:W3CDTF">2024-10-23T17:43:41Z</dcterms:modified>
</cp:coreProperties>
</file>