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8"/>
  </p:notesMasterIdLst>
  <p:sldIdLst>
    <p:sldId id="256" r:id="rId2"/>
    <p:sldId id="257" r:id="rId3"/>
    <p:sldId id="262" r:id="rId4"/>
    <p:sldId id="263" r:id="rId5"/>
    <p:sldId id="279" r:id="rId6"/>
    <p:sldId id="266" r:id="rId7"/>
    <p:sldId id="277" r:id="rId8"/>
    <p:sldId id="272" r:id="rId9"/>
    <p:sldId id="270" r:id="rId10"/>
    <p:sldId id="267" r:id="rId11"/>
    <p:sldId id="275" r:id="rId12"/>
    <p:sldId id="271" r:id="rId13"/>
    <p:sldId id="276" r:id="rId14"/>
    <p:sldId id="274" r:id="rId15"/>
    <p:sldId id="273" r:id="rId16"/>
    <p:sldId id="278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Helvetica Neue Light" panose="02000403000000020004" pitchFamily="2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68630"/>
  </p:normalViewPr>
  <p:slideViewPr>
    <p:cSldViewPr snapToGrid="0">
      <p:cViewPr varScale="1">
        <p:scale>
          <a:sx n="107" d="100"/>
          <a:sy n="107" d="100"/>
        </p:scale>
        <p:origin x="18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 &gt; x. Then, y^3 &gt; x^3 (by multiplying by y^2 and x^2, respectively – note that these are guaranteed to be positive!). </a:t>
            </a:r>
          </a:p>
          <a:p>
            <a:endParaRPr lang="en-US" dirty="0"/>
          </a:p>
          <a:p>
            <a:r>
              <a:rPr lang="en-US" dirty="0"/>
              <a:t>Also, yx^2 &gt; x^3 (multiplying both sides by x^2)</a:t>
            </a:r>
          </a:p>
          <a:p>
            <a:endParaRPr lang="en-US" sz="1200" dirty="0"/>
          </a:p>
          <a:p>
            <a:r>
              <a:rPr lang="en-US" sz="1200" dirty="0"/>
              <a:t>So, y</a:t>
            </a:r>
            <a:r>
              <a:rPr lang="en-US" sz="1200" baseline="30000" dirty="0"/>
              <a:t>3</a:t>
            </a:r>
            <a:r>
              <a:rPr lang="en-US" sz="1200" dirty="0"/>
              <a:t> + yx</a:t>
            </a:r>
            <a:r>
              <a:rPr lang="en-US" sz="1200" baseline="30000" dirty="0"/>
              <a:t>2</a:t>
            </a:r>
            <a:r>
              <a:rPr lang="en-US" sz="1200" dirty="0"/>
              <a:t> &gt; x</a:t>
            </a:r>
            <a:r>
              <a:rPr lang="en-US" sz="1200" baseline="30000" dirty="0"/>
              <a:t>3</a:t>
            </a:r>
            <a:r>
              <a:rPr lang="en-US" sz="1200" dirty="0"/>
              <a:t>+ yx</a:t>
            </a:r>
            <a:r>
              <a:rPr lang="en-US" sz="1200" baseline="30000" dirty="0"/>
              <a:t>2</a:t>
            </a:r>
            <a:r>
              <a:rPr lang="en-US" sz="1200" dirty="0"/>
              <a:t>  &gt; x</a:t>
            </a:r>
            <a:r>
              <a:rPr lang="en-US" sz="1200" baseline="30000" dirty="0"/>
              <a:t>3</a:t>
            </a:r>
            <a:r>
              <a:rPr lang="en-US" sz="1200" dirty="0"/>
              <a:t>+ x</a:t>
            </a:r>
            <a:r>
              <a:rPr lang="en-US" sz="1200" baseline="30000" dirty="0"/>
              <a:t>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84051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dirty="0"/>
              <a:t>https://</a:t>
            </a:r>
            <a:r>
              <a:rPr lang="en-US" b="1" dirty="0" err="1"/>
              <a:t>discrete.openmathbooks.org</a:t>
            </a:r>
            <a:r>
              <a:rPr lang="en-US" b="1" dirty="0"/>
              <a:t>/dmoi3/</a:t>
            </a:r>
            <a:r>
              <a:rPr lang="en-US" b="1" dirty="0" err="1"/>
              <a:t>sec_logic-proofs.html</a:t>
            </a:r>
            <a:endParaRPr lang="en-US" b="1" dirty="0"/>
          </a:p>
          <a:p>
            <a:pPr algn="l" fontAlgn="base"/>
            <a:endParaRPr lang="en-US" b="1" dirty="0"/>
          </a:p>
          <a:p>
            <a:pPr algn="l" fontAlgn="base"/>
            <a:r>
              <a:rPr lang="en-US" b="0" dirty="0"/>
              <a:t>Suppose that there is a largest prime p, and consider p! + 1. Since every number &lt;= p divides p!, none of them divide p! + 1 (all must have remainder one after division). Accordingly, every number in the prime factorization of p! + 1 must be &gt; p </a:t>
            </a:r>
            <a:r>
              <a:rPr lang="en-US" b="0" dirty="0">
                <a:sym typeface="Wingdings" pitchFamily="2" charset="2"/>
              </a:rPr>
              <a:t> any one of them is a prime larger than p, contradicting the assumption.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21642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math.stackexchange.com</a:t>
            </a:r>
            <a:r>
              <a:rPr lang="en-US" dirty="0"/>
              <a:t>/questions/</a:t>
            </a:r>
          </a:p>
          <a:p>
            <a:r>
              <a:rPr lang="en-US" dirty="0"/>
              <a:t>1020278/understanding-the-proof-of-sqrt2-is-irrational-by-contradiction#:~:text=The%20proof%20starts%20with%20assuming,cannot%20be%20a%20rational%20number.</a:t>
            </a:r>
          </a:p>
          <a:p>
            <a:endParaRPr lang="en-US" dirty="0"/>
          </a:p>
          <a:p>
            <a:r>
              <a:rPr lang="en-US" dirty="0"/>
              <a:t>Lemma 1: any rational number r can be written as r = a/b for a, b integers that do not have any common factors</a:t>
            </a:r>
          </a:p>
          <a:p>
            <a:r>
              <a:rPr lang="en-US" dirty="0"/>
              <a:t>Proof: Consider a rational r, with r = a/b where a and b have common factors. Let k be the product of all of their common factors. Then r = (a/k)/(b/k) where (a/k) and (b/k) no longer have any common factors except 1. </a:t>
            </a:r>
          </a:p>
          <a:p>
            <a:endParaRPr lang="en-US" dirty="0"/>
          </a:p>
          <a:p>
            <a:r>
              <a:rPr lang="en-US" dirty="0"/>
              <a:t>Lemma 2: if a^2 is even, then a is even as well. </a:t>
            </a:r>
          </a:p>
          <a:p>
            <a:r>
              <a:rPr lang="en-US" dirty="0"/>
              <a:t>Proof: by contraposition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24120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X^2 is even, so x is even as well. X = 2k, x^2 = 4k^2, and 2k^2 = 2y + 1. This implies that 2k^2 is odd, but 2k^2 is even. Contradiction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714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0cedf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0cedf37f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50cedf37f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829ec0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829ec0e2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7a829ec0e2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a829ec0e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a829ec0e2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g17a829ec0e2_0_4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a829ec0e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a829ec0e2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g17a829ec0e2_0_4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28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a829ec0e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a829ec0e2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7a829ec0e2_0_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29ec0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29ec0e2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Suppose both a and b are odd. (2k_1 + 1)(2k_2 + 1) = 4k_1k_2+2k_1+2k_2 + 1 -&gt; ab is odd. </a:t>
            </a:r>
            <a:endParaRPr dirty="0"/>
          </a:p>
        </p:txBody>
      </p:sp>
      <p:sp>
        <p:nvSpPr>
          <p:cNvPr id="89" name="Google Shape;89;g17a829ec0e2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41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829ec0e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829ec0e2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Suppose a and b have different parity, so one is even and one is odd. Without loss of generality, let a be even. a + b = 2k_1 + 2k_2 +1 = 2(k_1 + k_2) + 1, so </a:t>
            </a:r>
            <a:r>
              <a:rPr lang="en-US" dirty="0" err="1"/>
              <a:t>a+b</a:t>
            </a:r>
            <a:r>
              <a:rPr lang="en-US" dirty="0"/>
              <a:t> is odd</a:t>
            </a:r>
            <a:endParaRPr dirty="0"/>
          </a:p>
        </p:txBody>
      </p:sp>
      <p:sp>
        <p:nvSpPr>
          <p:cNvPr id="132" name="Google Shape;132;g17a829ec0e2_0_5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&gt; sqrt(n), b &gt; sqrt(n)</a:t>
            </a:r>
          </a:p>
          <a:p>
            <a:r>
              <a:rPr lang="en-US" dirty="0"/>
              <a:t>Ab &gt; A sqrt(n) &gt; n -&gt; ab !=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7801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Proof Techniques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Contraposition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Example:</a:t>
            </a:r>
            <a:r>
              <a:rPr lang="en-US" sz="2000" dirty="0"/>
              <a:t> If a, b ∈ Z </a:t>
            </a:r>
            <a:r>
              <a:rPr lang="en-US" sz="2000" dirty="0" err="1"/>
              <a:t>s.t.</a:t>
            </a:r>
            <a:r>
              <a:rPr lang="en-US" sz="2000" dirty="0"/>
              <a:t> </a:t>
            </a:r>
            <a:r>
              <a:rPr lang="en-US" sz="2000" dirty="0" err="1"/>
              <a:t>a+b</a:t>
            </a:r>
            <a:r>
              <a:rPr lang="en-US" sz="2000" dirty="0"/>
              <a:t> is even, then a and b have the same parity (both even or both odd).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88DB-11C0-752A-2937-CB5058C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C03921-818B-D525-FE65-B9153338E9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Prove that if n = ab for positive integers a, b, then either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C03921-818B-D525-FE65-B9153338E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77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7FC6-B1D9-BBB0-9A32-215E064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9ADE2-BD03-702A-A7E1-BA938D9FF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Example:</a:t>
            </a:r>
            <a:r>
              <a:rPr lang="en-US" sz="2000" dirty="0"/>
              <a:t> Suppose x, y ∈ R. If y</a:t>
            </a:r>
            <a:r>
              <a:rPr lang="en-US" sz="2000" baseline="30000" dirty="0"/>
              <a:t>3</a:t>
            </a:r>
            <a:r>
              <a:rPr lang="en-US" sz="2000" dirty="0"/>
              <a:t> + yx</a:t>
            </a:r>
            <a:r>
              <a:rPr lang="en-US" sz="2000" baseline="30000" dirty="0"/>
              <a:t>2</a:t>
            </a:r>
            <a:r>
              <a:rPr lang="en-US" sz="2000" dirty="0"/>
              <a:t> ≤ 2x</a:t>
            </a:r>
            <a:r>
              <a:rPr lang="en-US" sz="2000" baseline="30000" dirty="0"/>
              <a:t>3</a:t>
            </a:r>
            <a:r>
              <a:rPr lang="en-US" sz="2000" dirty="0"/>
              <a:t>, then y ≤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9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6763-BCA2-1AE3-F406-6EFA722C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B1E0F2F-0024-8FAD-BC31-159C8908056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Least direct kind of proof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To show a proposition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holds, suppose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true, and use this to derive something we know is false (a contradiction).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Formally: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B1E0F2F-0024-8FAD-BC31-159C89080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4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9C72-0064-E378-CCC5-F079C619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EB4EAB-D986-E45B-4F56-B4CA08E7CF5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800" b="1" dirty="0"/>
                  <a:t>Exercise: </a:t>
                </a:r>
                <a:r>
                  <a:rPr lang="en-US" sz="1800" dirty="0"/>
                  <a:t>Prove that there are infinitely many prime numbers.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1800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800" b="1" dirty="0"/>
                  <a:t>Lemma</a:t>
                </a:r>
                <a:r>
                  <a:rPr lang="en-US" sz="1800" dirty="0"/>
                  <a:t>: any integer </a:t>
                </a:r>
                <a:r>
                  <a:rPr lang="en-US" sz="1800" i="1" dirty="0"/>
                  <a:t>p</a:t>
                </a:r>
                <a:r>
                  <a:rPr lang="en-US" sz="1800" dirty="0"/>
                  <a:t> has a unique prime factorization (a set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for some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⋅…⋅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EB4EAB-D986-E45B-4F56-B4CA08E7C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22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9C72-0064-E378-CCC5-F079C619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EB4EAB-D986-E45B-4F56-B4CA08E7CF5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/>
                <a:r>
                  <a:rPr lang="en-US" sz="1800" b="1" dirty="0"/>
                  <a:t>Exercise:</a:t>
                </a:r>
                <a:r>
                  <a:rPr lang="en-US" sz="1800" dirty="0"/>
                  <a:t> Prove the number √2 is irrational.</a:t>
                </a:r>
              </a:p>
              <a:p>
                <a:endParaRPr lang="en-US" dirty="0"/>
              </a:p>
              <a:p>
                <a:r>
                  <a:rPr lang="en-US" sz="1800" dirty="0"/>
                  <a:t>A real number r is rational if there exist integers </a:t>
                </a:r>
                <a:r>
                  <a:rPr lang="en-US" sz="1800" dirty="0" err="1"/>
                  <a:t>a,b</a:t>
                </a:r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EB4EAB-D986-E45B-4F56-B4CA08E7C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7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C361-6A6F-C5C8-54E8-94416FB7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F47BFD-1412-08F0-9C68-C189129B369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Prove that there are no integers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F47BFD-1412-08F0-9C68-C189129B3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5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Overview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17500">
              <a:spcBef>
                <a:spcPts val="0"/>
              </a:spcBef>
              <a:buFont typeface="Arial"/>
              <a:buChar char="●"/>
            </a:pPr>
            <a:r>
              <a:rPr lang="en-US" dirty="0"/>
              <a:t>Disproof</a:t>
            </a:r>
            <a:r>
              <a:rPr lang="en-US" b="1" dirty="0"/>
              <a:t> </a:t>
            </a:r>
            <a:r>
              <a:rPr lang="en-US" dirty="0"/>
              <a:t>by</a:t>
            </a:r>
            <a:r>
              <a:rPr lang="en-US" b="1" dirty="0"/>
              <a:t> Example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Contradiction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One example is not sufficient to prove a statement.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One counterexample is sufficient to disprove it.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Example:</a:t>
            </a:r>
            <a:r>
              <a:rPr lang="en-US" dirty="0"/>
              <a:t> Let a, b ∈ Z. If a is odd and b is odd, then </a:t>
            </a:r>
            <a:r>
              <a:rPr lang="en-US" dirty="0" err="1"/>
              <a:t>a+b</a:t>
            </a:r>
            <a:r>
              <a:rPr lang="en-US" dirty="0"/>
              <a:t> is odd.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r>
              <a:rPr lang="en-US" dirty="0"/>
              <a:t> For every n ∈ Z, the integer f (n) = n</a:t>
            </a:r>
            <a:r>
              <a:rPr lang="en-US" baseline="30000" dirty="0"/>
              <a:t>2</a:t>
            </a:r>
            <a:r>
              <a:rPr lang="en-US" dirty="0"/>
              <a:t> − n+11 is prime.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Example:</a:t>
            </a:r>
            <a:r>
              <a:rPr lang="en-US" dirty="0"/>
              <a:t> Let a, b ∈ Z. If a is odd and b is odd, then </a:t>
            </a:r>
            <a:r>
              <a:rPr lang="en-US" dirty="0" err="1"/>
              <a:t>a+b</a:t>
            </a:r>
            <a:r>
              <a:rPr lang="en-US" dirty="0"/>
              <a:t> is odd.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r>
              <a:rPr lang="en-US" dirty="0"/>
              <a:t> For every n ∈ Z, the integer f (n) = n</a:t>
            </a:r>
            <a:r>
              <a:rPr lang="en-US" baseline="30000" dirty="0"/>
              <a:t>2</a:t>
            </a:r>
            <a:r>
              <a:rPr lang="en-US" dirty="0"/>
              <a:t> − n+11 is prime.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11, 13, 17, 23, 31, 41, 53, 67, 83, 101, </a:t>
            </a:r>
            <a:r>
              <a:rPr lang="en-US" b="1" dirty="0"/>
              <a:t>121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2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Contraposition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Law of contrapositive (A⇒B)⇔(¬B⇒¬A)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Show (¬B⇒¬A) and conclude (A⇒B)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75" y="1998271"/>
            <a:ext cx="3418049" cy="16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73FF-01A0-B493-1003-5385C26B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701326-03B1-9A4C-D14F-4D665E9383A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What is the contrapositive? </a:t>
                </a:r>
              </a:p>
              <a:p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i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If it is sunny tomorrow, then I will</a:t>
                </a:r>
                <a:r>
                  <a:rPr lang="en-US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i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go for a walk in the woods.”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i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If n is greater than 3,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greater than 9.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701326-03B1-9A4C-D14F-4D665E938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20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F107-C49E-3FF9-0E5C-995B4960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contrapositive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A849-AA55-56E8-A37A-CCF78890C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n is an even number if there exists an integer k such that n = 2k</a:t>
            </a:r>
          </a:p>
          <a:p>
            <a:r>
              <a:rPr lang="en-US" sz="2000" dirty="0"/>
              <a:t>What is the contrapositive?</a:t>
            </a:r>
          </a:p>
        </p:txBody>
      </p:sp>
    </p:spTree>
    <p:extLst>
      <p:ext uri="{BB962C8B-B14F-4D97-AF65-F5344CB8AC3E}">
        <p14:creationId xmlns:p14="http://schemas.microsoft.com/office/powerpoint/2010/main" val="113134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Contraposition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Example:</a:t>
            </a:r>
            <a:r>
              <a:rPr lang="en-US" sz="2000" dirty="0"/>
              <a:t> Let a, b ∈ Z. If ab is even, then either a is even or b is even (or both).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075938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6375</TotalTime>
  <Words>1041</Words>
  <Application>Microsoft Macintosh PowerPoint</Application>
  <PresentationFormat>On-screen Show (16:9)</PresentationFormat>
  <Paragraphs>106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Open Sans Light</vt:lpstr>
      <vt:lpstr>Helvetica Neue Light</vt:lpstr>
      <vt:lpstr>Arial</vt:lpstr>
      <vt:lpstr>Open Sans</vt:lpstr>
      <vt:lpstr>Cambria Math</vt:lpstr>
      <vt:lpstr>Wingdings</vt:lpstr>
      <vt:lpstr>CMU PPT Theme</vt:lpstr>
      <vt:lpstr>PowerPoint Presentation</vt:lpstr>
      <vt:lpstr>Lecture Overview</vt:lpstr>
      <vt:lpstr>Disproof by example</vt:lpstr>
      <vt:lpstr>Disproof by example</vt:lpstr>
      <vt:lpstr>Disproof by example</vt:lpstr>
      <vt:lpstr>Proof by Contraposition</vt:lpstr>
      <vt:lpstr>Proof by contraposition</vt:lpstr>
      <vt:lpstr>A more complex contrapositive</vt:lpstr>
      <vt:lpstr>Proof by Contraposition</vt:lpstr>
      <vt:lpstr>Proof by Contraposition</vt:lpstr>
      <vt:lpstr>Proof by Contraposition</vt:lpstr>
      <vt:lpstr>Proof by Contraposition</vt:lpstr>
      <vt:lpstr>Proof by contradiction</vt:lpstr>
      <vt:lpstr>Proof by contradiction</vt:lpstr>
      <vt:lpstr>Proof by contradiction</vt:lpstr>
      <vt:lpstr>Proof by contradiction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25</cp:revision>
  <dcterms:modified xsi:type="dcterms:W3CDTF">2025-10-26T22:24:37Z</dcterms:modified>
</cp:coreProperties>
</file>