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17"/>
  </p:notesMasterIdLst>
  <p:sldIdLst>
    <p:sldId id="256" r:id="rId2"/>
    <p:sldId id="268" r:id="rId3"/>
    <p:sldId id="266" r:id="rId4"/>
    <p:sldId id="269" r:id="rId5"/>
    <p:sldId id="270" r:id="rId6"/>
    <p:sldId id="282" r:id="rId7"/>
    <p:sldId id="265" r:id="rId8"/>
    <p:sldId id="297" r:id="rId9"/>
    <p:sldId id="298" r:id="rId10"/>
    <p:sldId id="291" r:id="rId11"/>
    <p:sldId id="292" r:id="rId12"/>
    <p:sldId id="277" r:id="rId13"/>
    <p:sldId id="295" r:id="rId14"/>
    <p:sldId id="296" r:id="rId15"/>
    <p:sldId id="299" r:id="rId16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Helvetica Neue Light" panose="02000403000000020004" pitchFamily="2" charset="0"/>
      <p:regular r:id="rId19"/>
      <p:bold r:id="rId20"/>
      <p:italic r:id="rId21"/>
      <p:boldItalic r:id="rId22"/>
    </p:embeddedFon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  <p:embeddedFont>
      <p:font typeface="Open Sans Light" panose="020B0306030504020204" pitchFamily="34" charset="0"/>
      <p:regular r:id="rId31"/>
      <p:bold r:id="rId32"/>
      <p:italic r:id="rId33"/>
      <p:boldItalic r:id="rId34"/>
    </p:embeddedFont>
    <p:embeddedFont>
      <p:font typeface="Times" panose="020F050202020403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795"/>
  </p:normalViewPr>
  <p:slideViewPr>
    <p:cSldViewPr snapToGrid="0">
      <p:cViewPr varScale="1">
        <p:scale>
          <a:sx n="155" d="100"/>
          <a:sy n="155" d="100"/>
        </p:scale>
        <p:origin x="48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presProps" Target="presProps.xml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7a829ec0e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7a829ec0e2_0_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17a829ec0e2_0_18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07707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2.3 of http://</a:t>
            </a:r>
            <a:r>
              <a:rPr lang="en-US" dirty="0" err="1"/>
              <a:t>infolab.stanford.edu</a:t>
            </a:r>
            <a:r>
              <a:rPr lang="en-US" dirty="0"/>
              <a:t>/~</a:t>
            </a:r>
            <a:r>
              <a:rPr lang="en-US" dirty="0" err="1"/>
              <a:t>ullman</a:t>
            </a:r>
            <a:r>
              <a:rPr lang="en-US" dirty="0"/>
              <a:t>/</a:t>
            </a:r>
            <a:r>
              <a:rPr lang="en-US" dirty="0" err="1"/>
              <a:t>focs</a:t>
            </a:r>
            <a:r>
              <a:rPr lang="en-US" dirty="0"/>
              <a:t>/ch02.pdf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1112747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7a829ec0e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7a829ec0e2_0_5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17a829ec0e2_0_53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5.1 example 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511165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Rosen 5.2, Example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6110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Let P(n) denote the proposition that an amount of n cents can be changed using 6-cent and 11-cent coins. In other words, P(n):  n = 6a + 11b where a, b are nonnegative integers. Base Step:  For n = 60, 60 = 6 (10) + 11 (0). Thus, P(60) is true.  Induction Step: We assume P(n) (for n ≥ 60) and consider how to extend P(n) to P(n+1). If P(n) uses at least one 11-cent coin, then replace one 11-cent coin with two 6-cent coins. On the other hand, if P(n) does not use any 11-cent coins, then because n ≥ 60, P(n) must use at least nine 6-cent coins.  In this case, replace nine 6-cent coins with five 11-cent coins. </a:t>
            </a:r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faculty.kfupm.edu.sa</a:t>
            </a:r>
            <a:r>
              <a:rPr lang="en-US" dirty="0"/>
              <a:t>/</a:t>
            </a:r>
            <a:r>
              <a:rPr lang="en-US" dirty="0" err="1"/>
              <a:t>ics</a:t>
            </a:r>
            <a:r>
              <a:rPr lang="en-US" dirty="0"/>
              <a:t>/</a:t>
            </a:r>
            <a:r>
              <a:rPr lang="en-US" dirty="0" err="1"/>
              <a:t>darwish</a:t>
            </a:r>
            <a:r>
              <a:rPr lang="en-US" dirty="0"/>
              <a:t>/stuff/</a:t>
            </a:r>
            <a:r>
              <a:rPr lang="en-US" dirty="0" err="1"/>
              <a:t>induction_handout.pdf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59493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8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458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9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53;p9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" name="Google Shape;54;p9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Computational Foundations for ML (10-607):</a:t>
            </a:r>
            <a:endParaRPr sz="2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Proof Techniques: induction</a:t>
            </a: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Google Shape;55;p9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56" name="Google Shape;56;p9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of the course by Professors M. Gormley, P. Virtue, &amp; G. Gordon.</a:t>
            </a:r>
            <a:endParaRPr sz="11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The format we’ve seen so far: argue that if a statement holds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, it must hold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553998"/>
              </a:xfrm>
              <a:prstGeom prst="rect">
                <a:avLst/>
              </a:prstGeom>
              <a:blipFill>
                <a:blip r:embed="rId2"/>
                <a:stretch>
                  <a:fillRect l="-327" t="-222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This is sometimes called “weak”, compared to the alternative “strong induction” technique:</a:t>
                </a:r>
              </a:p>
              <a:p>
                <a:r>
                  <a:rPr lang="en-US" sz="1500" dirty="0">
                    <a:latin typeface=""/>
                  </a:rPr>
                  <a:t>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)→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306293"/>
                <a:ext cx="7746678" cy="784830"/>
              </a:xfrm>
              <a:prstGeom prst="rect">
                <a:avLst/>
              </a:prstGeom>
              <a:blipFill>
                <a:blip r:embed="rId3"/>
                <a:stretch>
                  <a:fillRect l="-327" t="-158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9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3B2DB-8B52-C62D-2797-383454891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4548" y="532520"/>
            <a:ext cx="6292070" cy="4845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Strong vs Weak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/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Weak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1500" dirty="0">
                    <a:latin typeface=""/>
                  </a:rPr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0035E7B-AA32-F7C4-412B-1E2D3BFCC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1597413"/>
                <a:ext cx="7746678" cy="323165"/>
              </a:xfrm>
              <a:prstGeom prst="rect">
                <a:avLst/>
              </a:prstGeom>
              <a:blipFill>
                <a:blip r:embed="rId2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/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Strong induction: use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5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500" i="1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/>
                  <a:t> to prove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15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4C4CDD-F8C3-91D1-3715-90B3FB284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005210"/>
                <a:ext cx="7746678" cy="323165"/>
              </a:xfrm>
              <a:prstGeom prst="rect">
                <a:avLst/>
              </a:prstGeom>
              <a:blipFill>
                <a:blip r:embed="rId3"/>
                <a:stretch>
                  <a:fillRect l="-327" t="-3704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/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>
                    <a:latin typeface=""/>
                  </a:rPr>
                  <a:t>Both are valid proof techniques. 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Intuition: weak induction is enough when the instance of the statement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500" dirty="0">
                    <a:latin typeface=""/>
                  </a:rPr>
                  <a:t> plus an extra term</a:t>
                </a:r>
              </a:p>
              <a:p>
                <a:endParaRPr lang="en-US" sz="1500" dirty="0">
                  <a:latin typeface=""/>
                </a:endParaRPr>
              </a:p>
              <a:p>
                <a:r>
                  <a:rPr lang="en-US" sz="1500" dirty="0">
                    <a:latin typeface=""/>
                  </a:rPr>
                  <a:t>Strong induction may be needed when an instance for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1500" dirty="0">
                    <a:latin typeface=""/>
                  </a:rPr>
                  <a:t> can be broken down into smaller “subcomponents” that may be of any size </a:t>
                </a:r>
                <a14:m>
                  <m:oMath xmlns:m="http://schemas.openxmlformats.org/officeDocument/2006/math">
                    <m:r>
                      <a:rPr lang="en-US" sz="1500" i="1"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sz="15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1500" dirty="0">
                  <a:latin typeface="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945F84-4DFD-F771-2A7C-531D33702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47" y="2473784"/>
                <a:ext cx="7746678" cy="1708160"/>
              </a:xfrm>
              <a:prstGeom prst="rect">
                <a:avLst/>
              </a:prstGeom>
              <a:blipFill>
                <a:blip r:embed="rId4"/>
                <a:stretch>
                  <a:fillRect l="-327" t="-735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41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r>
                  <a:rPr lang="en-US" dirty="0"/>
                  <a:t>Base case:</a:t>
                </a:r>
              </a:p>
              <a:p>
                <a:endParaRPr lang="en-US" dirty="0"/>
              </a:p>
              <a:p>
                <a:r>
                  <a:rPr lang="en-US" dirty="0"/>
                  <a:t>Induction hypothesis:</a:t>
                </a:r>
              </a:p>
              <a:p>
                <a:endParaRPr lang="en-US" dirty="0"/>
              </a:p>
              <a:p>
                <a:r>
                  <a:rPr lang="en-US" dirty="0"/>
                  <a:t>Induction step: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342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8C55FB5-47AA-FB0C-98D6-F73FD920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Example of strong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Prove: all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2 have a prime factorization, i.e., they can be written as a product of prime numbers. A number is prime if it is only divisible by 1 and itself.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Why is weak induction not sufficient?</a:t>
                </a:r>
              </a:p>
              <a:p>
                <a:endParaRPr lang="en-US" dirty="0"/>
              </a:p>
              <a:p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DB2CDED-59D6-40E2-907A-CE33DA6F3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724238"/>
                <a:ext cx="6883052" cy="2886742"/>
              </a:xfrm>
              <a:blipFill>
                <a:blip r:embed="rId2"/>
                <a:stretch>
                  <a:fillRect t="-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0CD01-9620-D519-2617-A966D221075C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818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83E835-7BCA-5A0D-2AD5-CE570C53AC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Strong induction example #2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9DF0D-0481-5CF4-5015-C70FF7B5EE9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sz="1600" dirty="0">
                <a:effectLst/>
                <a:latin typeface="Times" panose="02020603050405020304" pitchFamily="18" charset="0"/>
              </a:rPr>
              <a:t>Consider a game in which two players take turns removing any positive number of matches they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want from one of two piles of matches. The player who removes the last match wins the game.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Show that if the two piles contain the same number of matches initially, the second player can</a:t>
            </a:r>
            <a:r>
              <a:rPr lang="en-US" sz="1600" dirty="0">
                <a:latin typeface="Times" panose="02020603050405020304" pitchFamily="18" charset="0"/>
              </a:rPr>
              <a:t> </a:t>
            </a:r>
            <a:r>
              <a:rPr lang="en-US" sz="1600" dirty="0">
                <a:effectLst/>
                <a:latin typeface="Times" panose="02020603050405020304" pitchFamily="18" charset="0"/>
              </a:rPr>
              <a:t>always guarantee a win.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C8A23-5FF7-E670-ECBD-129E4392A2B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38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0532A7-F40E-DD69-42BA-ABBCF0D3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96652-7809-FAF9-DE5F-4404693584B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Show that any integer amount ≥ 60 cents can be changed using 6-cent and 11-cent coins. Equivalently, any integer n ≥ 60 can be expressed as n = 6a + 11b, where a and b are nonnegative integers. </a:t>
            </a:r>
          </a:p>
          <a:p>
            <a:endParaRPr lang="en-US" dirty="0"/>
          </a:p>
          <a:p>
            <a:r>
              <a:rPr lang="en-US" dirty="0"/>
              <a:t>Do we need strong induction? Is weak sufficient?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763F6-71A8-8F36-5F3C-5F17102864D4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68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2C5B-9927-9227-E8D5-7D98DED2C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99F50-35FD-FCD2-697E-C947214E6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Today: a technique called </a:t>
            </a:r>
            <a:r>
              <a:rPr lang="en-US" i="1" dirty="0"/>
              <a:t>proof by induction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Used to establish properties that hold over an entire sequence of inputs</a:t>
            </a:r>
          </a:p>
          <a:p>
            <a:endParaRPr lang="en-US" dirty="0"/>
          </a:p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  <a:p>
            <a:r>
              <a:rPr lang="en-US" dirty="0"/>
              <a:t>This is a statement that needs to be proved for </a:t>
            </a:r>
            <a:r>
              <a:rPr lang="en-US" i="1" dirty="0"/>
              <a:t>every</a:t>
            </a:r>
            <a:r>
              <a:rPr lang="en-US" dirty="0"/>
              <a:t> value of n</a:t>
            </a:r>
          </a:p>
        </p:txBody>
      </p:sp>
    </p:spTree>
    <p:extLst>
      <p:ext uri="{BB962C8B-B14F-4D97-AF65-F5344CB8AC3E}">
        <p14:creationId xmlns:p14="http://schemas.microsoft.com/office/powerpoint/2010/main" val="309749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Proof by Induction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 basic principle: let P(n) be a statement for n ∈ N such that </a:t>
            </a:r>
            <a:endParaRPr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P(n) is true for n = 1.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P(m) is true implies that P(m + 1) is true.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Then P(n) is true for all n ∈ 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6686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E24C5-4BCA-BEF4-B3F3-D34D96367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A proof by induction has three components:</a:t>
                </a:r>
              </a:p>
              <a:p>
                <a:endParaRPr lang="en-US" dirty="0"/>
              </a:p>
              <a:p>
                <a:r>
                  <a:rPr lang="en-US" u="sng" dirty="0"/>
                  <a:t>Base case</a:t>
                </a:r>
                <a:r>
                  <a:rPr lang="en-US" dirty="0"/>
                  <a:t>: show that P(n) holds for n = 1 </a:t>
                </a:r>
              </a:p>
              <a:p>
                <a:r>
                  <a:rPr lang="en-US" dirty="0"/>
                  <a:t>(or for whatever the smallest value of n you want it to hold for)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hypothesis:</a:t>
                </a:r>
                <a:r>
                  <a:rPr lang="en-US" dirty="0"/>
                  <a:t> Assume that P(n) is true for some 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1</a:t>
                </a:r>
              </a:p>
              <a:p>
                <a:endParaRPr lang="en-US" dirty="0"/>
              </a:p>
              <a:p>
                <a:r>
                  <a:rPr lang="en-US" u="sng" dirty="0"/>
                  <a:t>Induction step</a:t>
                </a:r>
                <a:r>
                  <a:rPr lang="en-US" dirty="0"/>
                  <a:t>: Using the induction hypothesis, prove that P(n+1) holds, i.e., that if the statement is true for n, it is true for n+1 as well.</a:t>
                </a:r>
                <a:endParaRPr lang="en-US" u="sn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6775B683-73A7-E472-82DB-7B12577F70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7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842CB-D7C5-B423-54B3-0330C683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E6BDF8-6195-9211-B939-3E44A44E0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Example:</a:t>
            </a:r>
            <a:r>
              <a:rPr lang="en-US" dirty="0"/>
              <a:t> For every n ∈ N, 1+2+... +n = n(n+1)/2.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7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444E-CA8A-DC75-94A4-CAA51E1A0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225FA-F774-B6CF-67B1-26D1B5F71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17484"/>
            <a:ext cx="43307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Example</a:t>
            </a:r>
            <a:endParaRPr dirty="0"/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Fibonacci numbers are defined by f</a:t>
            </a:r>
            <a:r>
              <a:rPr lang="en-US" baseline="-25000" dirty="0"/>
              <a:t>0</a:t>
            </a:r>
            <a:r>
              <a:rPr lang="en-US" dirty="0"/>
              <a:t> = 0, f</a:t>
            </a:r>
            <a:r>
              <a:rPr lang="en-US" baseline="-25000" dirty="0"/>
              <a:t>1</a:t>
            </a:r>
            <a:r>
              <a:rPr lang="en-US" dirty="0"/>
              <a:t> = f</a:t>
            </a:r>
            <a:r>
              <a:rPr lang="en-US" baseline="-25000" dirty="0"/>
              <a:t>2</a:t>
            </a:r>
            <a:r>
              <a:rPr lang="en-US" dirty="0"/>
              <a:t> = 1 and the recursion relation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f</a:t>
            </a:r>
            <a:r>
              <a:rPr lang="en-US" baseline="-25000" dirty="0"/>
              <a:t>n+1</a:t>
            </a:r>
            <a:r>
              <a:rPr lang="en-US" dirty="0"/>
              <a:t> = </a:t>
            </a:r>
            <a:r>
              <a:rPr lang="en-US" dirty="0" err="1"/>
              <a:t>f</a:t>
            </a:r>
            <a:r>
              <a:rPr lang="en-US" baseline="-25000" dirty="0" err="1"/>
              <a:t>n</a:t>
            </a:r>
            <a:r>
              <a:rPr lang="en-US" dirty="0"/>
              <a:t> + f</a:t>
            </a:r>
            <a:r>
              <a:rPr lang="en-US" baseline="-25000" dirty="0"/>
              <a:t>n−1</a:t>
            </a:r>
            <a:r>
              <a:rPr lang="en-US" dirty="0"/>
              <a:t> for all n ≥ 1.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b="1" dirty="0"/>
              <a:t>Exercise: </a:t>
            </a:r>
            <a:r>
              <a:rPr lang="en-US" dirty="0"/>
              <a:t> Show that f</a:t>
            </a:r>
            <a:r>
              <a:rPr lang="en-US" baseline="-25000" dirty="0"/>
              <a:t>1</a:t>
            </a:r>
            <a:r>
              <a:rPr lang="en-US" dirty="0"/>
              <a:t> + f</a:t>
            </a:r>
            <a:r>
              <a:rPr lang="en-US" baseline="-25000" dirty="0"/>
              <a:t>3</a:t>
            </a:r>
            <a:r>
              <a:rPr lang="en-US" dirty="0"/>
              <a:t> + f</a:t>
            </a:r>
            <a:r>
              <a:rPr lang="en-US" baseline="-25000" dirty="0"/>
              <a:t>5</a:t>
            </a:r>
            <a:r>
              <a:rPr lang="en-US" dirty="0"/>
              <a:t> + . . . + f</a:t>
            </a:r>
            <a:r>
              <a:rPr lang="en-US" baseline="-25000" dirty="0"/>
              <a:t>2n−1</a:t>
            </a:r>
            <a:r>
              <a:rPr lang="en-US" dirty="0"/>
              <a:t> = f</a:t>
            </a:r>
            <a:r>
              <a:rPr lang="en-US" baseline="-25000" dirty="0"/>
              <a:t>2n</a:t>
            </a:r>
            <a:r>
              <a:rPr lang="en-US" dirty="0"/>
              <a:t> for all n ≥ 1.</a:t>
            </a:r>
            <a:endParaRPr dirty="0"/>
          </a:p>
          <a:p>
            <a:pPr marL="0" indent="0">
              <a:buClr>
                <a:schemeClr val="dk1"/>
              </a:buClr>
              <a:buSzPts val="1100"/>
            </a:pPr>
            <a:r>
              <a:rPr lang="en-US" b="1" dirty="0"/>
              <a:t>Exercise:</a:t>
            </a:r>
            <a:r>
              <a:rPr lang="en-US" dirty="0"/>
              <a:t>  Show that f</a:t>
            </a:r>
            <a:r>
              <a:rPr lang="en-US" baseline="-25000" dirty="0"/>
              <a:t>n+1</a:t>
            </a:r>
            <a:r>
              <a:rPr lang="en-US" dirty="0"/>
              <a:t> &lt; (7/4)</a:t>
            </a:r>
            <a:r>
              <a:rPr lang="en-US" baseline="30000" dirty="0"/>
              <a:t>n</a:t>
            </a:r>
            <a:r>
              <a:rPr lang="en-US" dirty="0"/>
              <a:t> for all n ≥ 1.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C641-2F36-D78B-061D-53FEEB2D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5E4642-BF99-ADB1-9892-064BD46F9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B489D-8CCF-4FE5-9C03-1330F0062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7772400" cy="1896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6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1C4402-D9F4-0B60-48B1-0C8450C1C8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Where’s the mistake?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49012-91C6-300A-49F3-BAD18A2DA47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4548" y="1265464"/>
            <a:ext cx="6883052" cy="3069772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Theorem. All horses are the same color.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Proof. We’ll induct on the number of horses. </a:t>
            </a:r>
          </a:p>
          <a:p>
            <a:pPr algn="l" fontAlgn="base"/>
            <a:endParaRPr lang="en-US" dirty="0">
              <a:solidFill>
                <a:srgbClr val="444444"/>
              </a:solidFill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Base case: 1 horse. Clearly with just 1 horse, all horses have the same color.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Now, for the inductive step: we’ll show that if it is true for any group of N horses, that all have the same color, then it is true for any group of N+1 horses.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highlight>
                <a:srgbClr val="FFFFFF"/>
              </a:highlight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Given any set of N+1 horses, if you exclude the </a:t>
            </a:r>
            <a:r>
              <a:rPr lang="en-US" b="1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last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 horse, you get a set of N horses. By the inductive step these N horses all have the same color. But by excluding the </a:t>
            </a:r>
            <a:r>
              <a:rPr lang="en-US" b="1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inherit"/>
              </a:rPr>
              <a:t>first</a:t>
            </a:r>
            <a:r>
              <a:rPr lang="en-US" b="0" i="0" dirty="0">
                <a:solidFill>
                  <a:srgbClr val="444444"/>
                </a:solidFill>
                <a:effectLst/>
                <a:highlight>
                  <a:srgbClr val="FFFFFF"/>
                </a:highlight>
                <a:latin typeface="Lato" panose="020F0502020204030203" pitchFamily="34" charset="0"/>
              </a:rPr>
              <a:t> horse in the pack of N+1 horses, you can conclude that the last N horses also have the same color. Therefore all N+1 horses have the same color..</a:t>
            </a:r>
          </a:p>
          <a:p>
            <a:br>
              <a:rPr lang="en-US" sz="1000" dirty="0"/>
            </a:br>
            <a:r>
              <a:rPr lang="en-US" sz="1000" dirty="0"/>
              <a:t>https://</a:t>
            </a:r>
            <a:r>
              <a:rPr lang="en-US" sz="1000" dirty="0" err="1"/>
              <a:t>math.hmc.edu</a:t>
            </a:r>
            <a:r>
              <a:rPr lang="en-US" sz="1000" dirty="0"/>
              <a:t>/</a:t>
            </a:r>
            <a:r>
              <a:rPr lang="en-US" sz="1000" dirty="0" err="1"/>
              <a:t>funfacts</a:t>
            </a:r>
            <a:r>
              <a:rPr lang="en-US" sz="1000" dirty="0"/>
              <a:t>/all-horses-are-the-same-color/</a:t>
            </a:r>
          </a:p>
        </p:txBody>
      </p:sp>
    </p:spTree>
    <p:extLst>
      <p:ext uri="{BB962C8B-B14F-4D97-AF65-F5344CB8AC3E}">
        <p14:creationId xmlns:p14="http://schemas.microsoft.com/office/powerpoint/2010/main" val="209050996"/>
      </p:ext>
    </p:extLst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13076</TotalTime>
  <Words>1154</Words>
  <Application>Microsoft Macintosh PowerPoint</Application>
  <PresentationFormat>On-screen Show (16:9)</PresentationFormat>
  <Paragraphs>95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Open Sans Light</vt:lpstr>
      <vt:lpstr>Helvetica Neue Light</vt:lpstr>
      <vt:lpstr>Arial</vt:lpstr>
      <vt:lpstr>Lato</vt:lpstr>
      <vt:lpstr>Open Sans</vt:lpstr>
      <vt:lpstr>Cambria Math</vt:lpstr>
      <vt:lpstr>inherit</vt:lpstr>
      <vt:lpstr>Times</vt:lpstr>
      <vt:lpstr>CMU PPT Theme</vt:lpstr>
      <vt:lpstr>PowerPoint Presentation</vt:lpstr>
      <vt:lpstr>Proof by induction</vt:lpstr>
      <vt:lpstr>Proof by Induction</vt:lpstr>
      <vt:lpstr>Proof by induction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Bryan Wilder</cp:lastModifiedBy>
  <cp:revision>11</cp:revision>
  <dcterms:modified xsi:type="dcterms:W3CDTF">2025-10-26T22:45:23Z</dcterms:modified>
</cp:coreProperties>
</file>