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8" r:id="rId3"/>
    <p:sldId id="292" r:id="rId4"/>
    <p:sldId id="293" r:id="rId5"/>
    <p:sldId id="295" r:id="rId6"/>
    <p:sldId id="294" r:id="rId7"/>
    <p:sldId id="296" r:id="rId8"/>
    <p:sldId id="297" r:id="rId9"/>
    <p:sldId id="298" r:id="rId10"/>
    <p:sldId id="299" r:id="rId11"/>
    <p:sldId id="302" r:id="rId12"/>
    <p:sldId id="303" r:id="rId13"/>
    <p:sldId id="304" r:id="rId14"/>
    <p:sldId id="300" r:id="rId15"/>
    <p:sldId id="301" r:id="rId16"/>
    <p:sldId id="263" r:id="rId17"/>
  </p:sldIdLst>
  <p:sldSz cx="12192000" cy="6858000"/>
  <p:notesSz cx="6858000" cy="9144000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Cambria Math" panose="02040503050406030204" pitchFamily="18" charset="0"/>
      <p:regular r:id="rId23"/>
    </p:embeddedFont>
    <p:embeddedFont>
      <p:font typeface="Open Sans" panose="020B0606030504020204" pitchFamily="34" charset="0"/>
      <p:regular r:id="rId24"/>
      <p:bold r:id="rId25"/>
      <p:italic r:id="rId26"/>
      <p:boldItalic r:id="rId27"/>
    </p:embeddedFont>
    <p:embeddedFont>
      <p:font typeface="Open Sans ExtraBold" panose="020B0606030504020204" pitchFamily="34" charset="0"/>
      <p:bold r:id="rId28"/>
      <p:italic r:id="rId29"/>
      <p:boldItalic r:id="rId30"/>
    </p:embeddedFont>
    <p:embeddedFont>
      <p:font typeface="Open Sans Light" panose="020F0302020204030204" pitchFamily="34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66" roundtripDataSignature="AMtx7mgUUlR7RfLNE3+YwQYEA+haZAZCb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30"/>
    <p:restoredTop sz="94752"/>
  </p:normalViewPr>
  <p:slideViewPr>
    <p:cSldViewPr snapToGrid="0">
      <p:cViewPr varScale="1">
        <p:scale>
          <a:sx n="116" d="100"/>
          <a:sy n="116" d="100"/>
        </p:scale>
        <p:origin x="54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21" Type="http://schemas.openxmlformats.org/officeDocument/2006/relationships/font" Target="fonts/font3.fntdata"/><Relationship Id="rId34" Type="http://schemas.openxmlformats.org/officeDocument/2006/relationships/font" Target="fonts/font16.fntdata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font" Target="fonts/font15.fntdata"/><Relationship Id="rId6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font" Target="fonts/font14.fntdata"/><Relationship Id="rId66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7" name="Google Shape;6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8" name="Google Shape;68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9a6eef7a38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9a6eef7a38_0_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g19a6eef7a38_0_1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8f25eec133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8f25eec133_0_2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def factorial(int n):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if ___________: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return ___________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return ___________________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g18f25eec133_0_28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0" name="Google Shape;10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Slide">
  <p:cSld name="Closing Slide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p17" descr="Picture 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7"/>
          <p:cNvSpPr txBox="1">
            <a:spLocks noGrp="1"/>
          </p:cNvSpPr>
          <p:nvPr>
            <p:ph type="body" idx="1"/>
          </p:nvPr>
        </p:nvSpPr>
        <p:spPr>
          <a:xfrm>
            <a:off x="3154362" y="3105944"/>
            <a:ext cx="5883275" cy="64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>
  <p:cSld name="Title Slid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B0027"/>
          </a:solidFill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946401" y="1193800"/>
            <a:ext cx="4572001" cy="408517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 descr="_Plaid-Digital_FINAL-NEW.png"/>
          <p:cNvPicPr preferRelativeResize="0"/>
          <p:nvPr/>
        </p:nvPicPr>
        <p:blipFill rotWithShape="1">
          <a:blip r:embed="rId3">
            <a:alphaModFix/>
          </a:blip>
          <a:srcRect l="84736" t="23991" r="4771" b="1983"/>
          <a:stretch/>
        </p:blipFill>
        <p:spPr>
          <a:xfrm>
            <a:off x="609601" y="1"/>
            <a:ext cx="1054097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B0027"/>
          </a:solidFill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59" name="Google Shape;59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946401" y="1193800"/>
            <a:ext cx="4572001" cy="408517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3" descr="_Plaid-Digital_FINAL-NEW.png"/>
          <p:cNvPicPr preferRelativeResize="0"/>
          <p:nvPr/>
        </p:nvPicPr>
        <p:blipFill rotWithShape="1">
          <a:blip r:embed="rId3">
            <a:alphaModFix/>
          </a:blip>
          <a:srcRect l="84736" t="23991" r="4771" b="1983"/>
          <a:stretch/>
        </p:blipFill>
        <p:spPr>
          <a:xfrm>
            <a:off x="609601" y="1"/>
            <a:ext cx="1054097" cy="68580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2633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r"/>
            <a:fld id="{00000000-1234-1234-1234-123412341234}" type="slidenum">
              <a:rPr lang="en-US" smtClean="0"/>
              <a:pPr algn="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04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ts val="3600"/>
              <a:buFont typeface="Open Sans Light"/>
              <a:buNone/>
              <a:defRPr sz="3600" b="0" i="0" u="none" strike="noStrike" cap="none">
                <a:solidFill>
                  <a:srgbClr val="5D5D5D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5D5D5D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5D5D5D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5D5D5D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5D5D5D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5D5D5D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2743200" marR="0" lvl="5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marL="3200400" marR="0" lvl="6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marL="3657600" marR="0" lvl="7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marL="4114800" marR="0" lvl="8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Google Shape;70;p15"/>
          <p:cNvCxnSpPr/>
          <p:nvPr/>
        </p:nvCxnSpPr>
        <p:spPr>
          <a:xfrm>
            <a:off x="2946400" y="4648200"/>
            <a:ext cx="73152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1" name="Google Shape;71;p15"/>
          <p:cNvSpPr txBox="1"/>
          <p:nvPr/>
        </p:nvSpPr>
        <p:spPr>
          <a:xfrm>
            <a:off x="2844800" y="2717800"/>
            <a:ext cx="9064000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marL="4233" indent="-4233">
              <a:buClr>
                <a:schemeClr val="dk1"/>
              </a:buClr>
            </a:pPr>
            <a:r>
              <a:rPr lang="en-US" sz="2667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Computational Foundations for ML (10-607):</a:t>
            </a:r>
            <a:endParaRPr sz="2667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233" indent="-4233">
              <a:lnSpc>
                <a:spcPct val="115000"/>
              </a:lnSpc>
              <a:spcBef>
                <a:spcPts val="667"/>
              </a:spcBef>
            </a:pPr>
            <a:r>
              <a:rPr lang="en-US" sz="4667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Data structures: lists and more</a:t>
            </a:r>
            <a:endParaRPr sz="4667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233" indent="-4233"/>
            <a:endParaRPr sz="4800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2844800" y="4851400"/>
            <a:ext cx="70104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marL="4233" indent="-4233"/>
            <a:r>
              <a:rPr lang="en-US" sz="2133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Bryan Wilder</a:t>
            </a:r>
            <a:endParaRPr sz="1867" dirty="0"/>
          </a:p>
        </p:txBody>
      </p:sp>
      <p:sp>
        <p:nvSpPr>
          <p:cNvPr id="73" name="Google Shape;73;p15"/>
          <p:cNvSpPr txBox="1"/>
          <p:nvPr/>
        </p:nvSpPr>
        <p:spPr>
          <a:xfrm>
            <a:off x="2844800" y="6260433"/>
            <a:ext cx="9204400" cy="471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-US" sz="1467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* Slides borrowed from prior offerings by Professors H. </a:t>
            </a:r>
            <a:r>
              <a:rPr lang="en-US" sz="1467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Heidari</a:t>
            </a:r>
            <a:r>
              <a:rPr lang="en-US" sz="1467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, M. Gormley, P. Virtue, &amp; G. Gordon.</a:t>
            </a:r>
            <a:endParaRPr sz="1467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D6A13-32F0-B102-1345-F9A88976C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Quicksort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70CA36-8A41-B99E-5A74-3172073D2A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536633"/>
            <a:ext cx="6040618" cy="4555200"/>
          </a:xfrm>
        </p:spPr>
        <p:txBody>
          <a:bodyPr/>
          <a:lstStyle/>
          <a:p>
            <a:pPr marL="152396" indent="0">
              <a:buNone/>
            </a:pPr>
            <a:r>
              <a:rPr lang="en-US" dirty="0"/>
              <a:t>Most commonly used sorting algorithm in practice for arrays</a:t>
            </a:r>
          </a:p>
          <a:p>
            <a:pPr marL="152396" indent="0">
              <a:buNone/>
            </a:pPr>
            <a:endParaRPr lang="en-US" dirty="0"/>
          </a:p>
          <a:p>
            <a:pPr marL="152396" indent="0">
              <a:buNone/>
            </a:pPr>
            <a:r>
              <a:rPr lang="en-US" dirty="0"/>
              <a:t>Recursive structure like </a:t>
            </a:r>
            <a:r>
              <a:rPr lang="en-US" dirty="0" err="1"/>
              <a:t>mergesort</a:t>
            </a:r>
            <a:endParaRPr lang="en-US" dirty="0"/>
          </a:p>
          <a:p>
            <a:pPr marL="152396" indent="0">
              <a:buNone/>
            </a:pPr>
            <a:endParaRPr lang="en-US" dirty="0"/>
          </a:p>
          <a:p>
            <a:pPr marL="152396" indent="0">
              <a:buNone/>
            </a:pPr>
            <a:r>
              <a:rPr lang="en-US" dirty="0"/>
              <a:t>	Pick a “pivot element” arbitrarily (say the 	last element)</a:t>
            </a:r>
          </a:p>
          <a:p>
            <a:pPr marL="152396" indent="0">
              <a:buNone/>
            </a:pPr>
            <a:endParaRPr lang="en-US" dirty="0"/>
          </a:p>
          <a:p>
            <a:pPr marL="152396" indent="0">
              <a:buNone/>
            </a:pPr>
            <a:r>
              <a:rPr lang="en-US" dirty="0"/>
              <a:t>	Put everything &lt; pivot in the first half and 	everything &gt; pivot in the second half</a:t>
            </a:r>
          </a:p>
          <a:p>
            <a:pPr marL="152396" indent="0">
              <a:buNone/>
            </a:pPr>
            <a:endParaRPr lang="en-US" dirty="0"/>
          </a:p>
          <a:p>
            <a:pPr marL="152396" indent="0">
              <a:buNone/>
            </a:pPr>
            <a:r>
              <a:rPr lang="en-US" dirty="0"/>
              <a:t>	Recursively sort the left and right halves</a:t>
            </a:r>
          </a:p>
          <a:p>
            <a:pPr marL="152396" indent="0">
              <a:buNone/>
            </a:pPr>
            <a:endParaRPr lang="en-US" dirty="0"/>
          </a:p>
          <a:p>
            <a:pPr marL="152396" indent="0">
              <a:buNone/>
            </a:pPr>
            <a:endParaRPr lang="en-US" dirty="0"/>
          </a:p>
          <a:p>
            <a:pPr marL="152396" indent="0">
              <a:buNone/>
            </a:pPr>
            <a:endParaRPr lang="en-US" dirty="0"/>
          </a:p>
          <a:p>
            <a:pPr marL="152396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2B5DBC-6785-C9AF-191E-8C1F7898105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-US" smtClean="0"/>
              <a:pPr algn="r"/>
              <a:t>10</a:t>
            </a:fld>
            <a:endParaRPr lang="en-US"/>
          </a:p>
        </p:txBody>
      </p:sp>
      <p:pic>
        <p:nvPicPr>
          <p:cNvPr id="6146" name="Picture 2" descr="A diagram that shows five steps of sorting an array using quicksort.&#10;&#10;1. The array starts off with elements [9, 7, 5, 11, 12, 2, 14, 3, 10, 6], with index p pointing at the first element and index r pointing at the last element.&#10;2. The array elements are now ordered as [5, 2, 3, 6, 12, 7, 14, 9, 10, 11]. The array now has an index q pointing at the fourth element containing the value 6. &#10;3. The array elements are now ordered as [2, 3, 5, 6, 7, 9, 10, 11, 14, 12]. The array now has multiple indices named p, q, and r. The first p points at the first element, the first q points at the second element, the first r points at the third element. The second p points at the fifth element, the second q points at the eighth element, and the second p points at the final element.&#10;4. The array elements are now ordered as [2, 3, 5, 6, 7, 9, 10, 11, 12, 14]. The first p and r pair point at the first element, the second p and r pair point at the third element. The third p points at the fifth element, a q and the third r points at the seventh element. The fourth p and a q point at the ninth element, and the fourth r points at the last element.&#10;5. The array elements are still ordered as [2, 3, 5, 6, 7, 9, 10, 11, 12, 14]. The first p points at the fifth element, the first q and first r point at the sixth element. A p and r pair point at the last element.&#10;6. The array elements are still ordered as [2, 3, 5, 6, 7, 9, 10, 11, 12, 14]. A single p and r pair point at the fifth element.">
            <a:extLst>
              <a:ext uri="{FF2B5EF4-FFF2-40B4-BE49-F238E27FC236}">
                <a16:creationId xmlns:a16="http://schemas.microsoft.com/office/drawing/2014/main" id="{14CC442E-462E-A341-1F58-BACBB4F534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1296" y="247650"/>
            <a:ext cx="2933700" cy="636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92042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D6A13-32F0-B102-1345-F9A88976C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Quicksort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70CA36-8A41-B99E-5A74-3172073D2A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536633"/>
            <a:ext cx="6040618" cy="4555200"/>
          </a:xfrm>
        </p:spPr>
        <p:txBody>
          <a:bodyPr/>
          <a:lstStyle/>
          <a:p>
            <a:pPr marL="152396" indent="0">
              <a:buNone/>
            </a:pPr>
            <a:r>
              <a:rPr lang="en-US" dirty="0"/>
              <a:t>Most commonly used sorting algorithm in practice for arrays</a:t>
            </a:r>
          </a:p>
          <a:p>
            <a:pPr marL="152396" indent="0">
              <a:buNone/>
            </a:pPr>
            <a:endParaRPr lang="en-US" dirty="0"/>
          </a:p>
          <a:p>
            <a:pPr marL="152396" indent="0">
              <a:buNone/>
            </a:pPr>
            <a:r>
              <a:rPr lang="en-US" dirty="0"/>
              <a:t>Recursive structure like </a:t>
            </a:r>
            <a:r>
              <a:rPr lang="en-US" dirty="0" err="1"/>
              <a:t>mergesort</a:t>
            </a:r>
            <a:endParaRPr lang="en-US" dirty="0"/>
          </a:p>
          <a:p>
            <a:pPr marL="152396" indent="0">
              <a:buNone/>
            </a:pPr>
            <a:endParaRPr lang="en-US" dirty="0"/>
          </a:p>
          <a:p>
            <a:pPr marL="152396" indent="0">
              <a:buNone/>
            </a:pPr>
            <a:r>
              <a:rPr lang="en-US" dirty="0"/>
              <a:t>	Pick a “pivot element” arbitrarily (say the 	last element)</a:t>
            </a:r>
          </a:p>
          <a:p>
            <a:pPr marL="152396" indent="0">
              <a:buNone/>
            </a:pPr>
            <a:endParaRPr lang="en-US" dirty="0"/>
          </a:p>
          <a:p>
            <a:pPr marL="152396" indent="0">
              <a:buNone/>
            </a:pPr>
            <a:r>
              <a:rPr lang="en-US" dirty="0"/>
              <a:t>	Put everything &lt; pivot in the first half and 	everything &gt; pivot in the second half</a:t>
            </a:r>
          </a:p>
          <a:p>
            <a:pPr marL="152396" indent="0">
              <a:buNone/>
            </a:pPr>
            <a:endParaRPr lang="en-US" dirty="0"/>
          </a:p>
          <a:p>
            <a:pPr marL="152396" indent="0">
              <a:buNone/>
            </a:pPr>
            <a:r>
              <a:rPr lang="en-US" dirty="0"/>
              <a:t>	Recursively sort the left and right halves</a:t>
            </a:r>
          </a:p>
          <a:p>
            <a:pPr marL="152396" indent="0">
              <a:buNone/>
            </a:pPr>
            <a:endParaRPr lang="en-US" dirty="0"/>
          </a:p>
          <a:p>
            <a:pPr marL="152396" indent="0">
              <a:buNone/>
            </a:pPr>
            <a:endParaRPr lang="en-US" dirty="0"/>
          </a:p>
          <a:p>
            <a:pPr marL="152396" indent="0">
              <a:buNone/>
            </a:pPr>
            <a:endParaRPr lang="en-US" dirty="0"/>
          </a:p>
          <a:p>
            <a:pPr marL="152396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2B5DBC-6785-C9AF-191E-8C1F7898105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-US" smtClean="0"/>
              <a:pPr algn="r"/>
              <a:t>11</a:t>
            </a:fld>
            <a:endParaRPr lang="en-US"/>
          </a:p>
        </p:txBody>
      </p:sp>
      <p:pic>
        <p:nvPicPr>
          <p:cNvPr id="6146" name="Picture 2" descr="A diagram that shows five steps of sorting an array using quicksort.&#10;&#10;1. The array starts off with elements [9, 7, 5, 11, 12, 2, 14, 3, 10, 6], with index p pointing at the first element and index r pointing at the last element.&#10;2. The array elements are now ordered as [5, 2, 3, 6, 12, 7, 14, 9, 10, 11]. The array now has an index q pointing at the fourth element containing the value 6. &#10;3. The array elements are now ordered as [2, 3, 5, 6, 7, 9, 10, 11, 14, 12]. The array now has multiple indices named p, q, and r. The first p points at the first element, the first q points at the second element, the first r points at the third element. The second p points at the fifth element, the second q points at the eighth element, and the second p points at the final element.&#10;4. The array elements are now ordered as [2, 3, 5, 6, 7, 9, 10, 11, 12, 14]. The first p and r pair point at the first element, the second p and r pair point at the third element. The third p points at the fifth element, a q and the third r points at the seventh element. The fourth p and a q point at the ninth element, and the fourth r points at the last element.&#10;5. The array elements are still ordered as [2, 3, 5, 6, 7, 9, 10, 11, 12, 14]. The first p points at the fifth element, the first q and first r point at the sixth element. A p and r pair point at the last element.&#10;6. The array elements are still ordered as [2, 3, 5, 6, 7, 9, 10, 11, 12, 14]. A single p and r pair point at the fifth element.">
            <a:extLst>
              <a:ext uri="{FF2B5EF4-FFF2-40B4-BE49-F238E27FC236}">
                <a16:creationId xmlns:a16="http://schemas.microsoft.com/office/drawing/2014/main" id="{14CC442E-462E-A341-1F58-BACBB4F534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1296" y="247650"/>
            <a:ext cx="2933700" cy="636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18928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61F07-6864-5B02-4DB0-0C6153C41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Quicksort: partitioning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48F862-2E03-D3FE-093A-0BF7DF5B9B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2396" indent="0">
              <a:buNone/>
            </a:pPr>
            <a:r>
              <a:rPr lang="en-US" dirty="0"/>
              <a:t>Maintain three regions: elements less than pivot, elements greater than pivot, and those not yet processed. At each step, take the next unprocessed element and put it in the right place</a:t>
            </a:r>
          </a:p>
          <a:p>
            <a:pPr marL="152396" indent="0">
              <a:buNone/>
            </a:pPr>
            <a:endParaRPr lang="en-US" dirty="0"/>
          </a:p>
          <a:p>
            <a:pPr marL="152396" indent="0">
              <a:buNone/>
            </a:pPr>
            <a:endParaRPr lang="en-US" dirty="0"/>
          </a:p>
          <a:p>
            <a:pPr marL="152396" indent="0">
              <a:buNone/>
            </a:pPr>
            <a:r>
              <a:rPr lang="en-US" dirty="0"/>
              <a:t>Case 1: A[j] &gt; pivot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BEC7C6-A8DC-0A9C-7481-6F77EB3A38B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-US" smtClean="0"/>
              <a:pPr algn="r"/>
              <a:t>12</a:t>
            </a:fld>
            <a:endParaRPr lang="en-US"/>
          </a:p>
        </p:txBody>
      </p:sp>
      <p:pic>
        <p:nvPicPr>
          <p:cNvPr id="10242" name="Picture 2" descr="A diagram showing one step of partitioning a subarray. The subarray starts with index p and four items in Group L, then index q and six items in Group G, then index j and five items in Group U, and finally index r. After the step, the subarray is nearly the same, but group G has seven items, group U has four items, and index j points at the first item of group U.">
            <a:extLst>
              <a:ext uri="{FF2B5EF4-FFF2-40B4-BE49-F238E27FC236}">
                <a16:creationId xmlns:a16="http://schemas.microsoft.com/office/drawing/2014/main" id="{85914012-728C-CC58-E8B9-6EF1D6B374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1672" y="3203933"/>
            <a:ext cx="6553200" cy="306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1919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61F07-6864-5B02-4DB0-0C6153C41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Quicksort: partitioning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48F862-2E03-D3FE-093A-0BF7DF5B9B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2396" indent="0">
              <a:buNone/>
            </a:pPr>
            <a:r>
              <a:rPr lang="en-US" dirty="0"/>
              <a:t>Maintain three regions: elements less than pivot, elements greater than pivot, and those not yet processed. At each step, take the next unprocessed element and put it in the right place</a:t>
            </a:r>
          </a:p>
          <a:p>
            <a:pPr marL="152396" indent="0">
              <a:buNone/>
            </a:pPr>
            <a:endParaRPr lang="en-US" dirty="0"/>
          </a:p>
          <a:p>
            <a:pPr marL="152396" indent="0">
              <a:buNone/>
            </a:pPr>
            <a:endParaRPr lang="en-US" dirty="0"/>
          </a:p>
          <a:p>
            <a:pPr marL="152396" indent="0">
              <a:buNone/>
            </a:pPr>
            <a:r>
              <a:rPr lang="en-US" dirty="0"/>
              <a:t>Case 2: A[j] &lt;= pivot</a:t>
            </a:r>
          </a:p>
          <a:p>
            <a:pPr marL="152396" indent="0">
              <a:buNone/>
            </a:pPr>
            <a:endParaRPr lang="en-US" dirty="0"/>
          </a:p>
          <a:p>
            <a:pPr marL="152396" indent="0">
              <a:buNone/>
            </a:pPr>
            <a:r>
              <a:rPr lang="en-US" dirty="0"/>
              <a:t>Total time: O(n) to partition an array slice of n elements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BEC7C6-A8DC-0A9C-7481-6F77EB3A38B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-US" smtClean="0"/>
              <a:pPr algn="r"/>
              <a:t>13</a:t>
            </a:fld>
            <a:endParaRPr lang="en-US"/>
          </a:p>
        </p:txBody>
      </p:sp>
      <p:pic>
        <p:nvPicPr>
          <p:cNvPr id="10244" name="Picture 4" descr="A diagram showing one step of partitioning a subarray. The subarray starts with index p and four items in Group L, then index q and six items in Group G, then index j and five items in Group U, and finally index r. After the step, the subarray now has five items in Group L (the final item holding the previous value of the item at index j), and four items in Group U. ">
            <a:extLst>
              <a:ext uri="{FF2B5EF4-FFF2-40B4-BE49-F238E27FC236}">
                <a16:creationId xmlns:a16="http://schemas.microsoft.com/office/drawing/2014/main" id="{74181431-9C0F-3A85-98BA-F4AF1EE938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694423"/>
            <a:ext cx="65532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07884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5AC63-6FCD-0C72-05D9-469F221EC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Quicksort: worst vs average case runtime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596ABA9F-7AD2-5A66-FC36-EAC34C2176EB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15600" y="1536633"/>
                <a:ext cx="3435964" cy="4555200"/>
              </a:xfrm>
            </p:spPr>
            <p:txBody>
              <a:bodyPr/>
              <a:lstStyle/>
              <a:p>
                <a:pPr marL="152396" indent="0">
                  <a:buNone/>
                </a:pPr>
                <a:r>
                  <a:rPr lang="en-US" dirty="0"/>
                  <a:t>Worst case: pivot element is always the smallest or largest value!</a:t>
                </a:r>
              </a:p>
              <a:p>
                <a:pPr marL="152396" indent="0">
                  <a:buNone/>
                </a:pPr>
                <a:endParaRPr lang="en-US" dirty="0"/>
              </a:p>
              <a:p>
                <a:pPr marL="152396" indent="0">
                  <a:buNone/>
                </a:pPr>
                <a:r>
                  <a:rPr lang="en-US" dirty="0"/>
                  <a:t>O(n) levels, and work O(</a:t>
                </a:r>
                <a:r>
                  <a:rPr lang="en-US" dirty="0" err="1"/>
                  <a:t>i</a:t>
                </a:r>
                <a:r>
                  <a:rPr lang="en-US" dirty="0"/>
                  <a:t>) at level (</a:t>
                </a:r>
                <a:r>
                  <a:rPr lang="en-US" dirty="0" err="1"/>
                  <a:t>i</a:t>
                </a:r>
                <a:r>
                  <a:rPr lang="en-US" dirty="0"/>
                  <a:t>)</a:t>
                </a:r>
              </a:p>
              <a:p>
                <a:pPr marL="152396" indent="0">
                  <a:buNone/>
                </a:pPr>
                <a:endParaRPr lang="en-US" dirty="0"/>
              </a:p>
              <a:p>
                <a:pPr marL="152396" indent="0">
                  <a:buNone/>
                </a:pPr>
                <a:r>
                  <a:rPr lang="en-US" dirty="0"/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) total runtime</a:t>
                </a:r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596ABA9F-7AD2-5A66-FC36-EAC34C2176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15600" y="1536633"/>
                <a:ext cx="3435964" cy="4555200"/>
              </a:xfrm>
              <a:blipFill>
                <a:blip r:embed="rId2"/>
                <a:stretch>
                  <a:fillRect t="-278" r="-18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37C278-44A2-FBA6-350B-5BD1345A9D0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-US" smtClean="0"/>
              <a:pPr algn="r"/>
              <a:t>14</a:t>
            </a:fld>
            <a:endParaRPr lang="en-US"/>
          </a:p>
        </p:txBody>
      </p:sp>
      <p:pic>
        <p:nvPicPr>
          <p:cNvPr id="7170" name="Picture 2" descr="Diagram of worst case performance for Quick Sort, with a tree on the left and partition times on the right. The tree is labeled &quot;Subproblem sizes&quot; and the right is labeled &quot;Total partitioning time for all subproblems of this size.&quot;&#10;The first level of the tree shows a single node n and corresponding partitioning time of c times n. The second level of the tree shows two nodes, 0 and n minus 1, and a partitioning time of c times n minus 1. The third level of the tree shows two nodes, 0 and n minus 2, and a partitioning time of c times n minus 2. The fourth level of the tree shows two nodes, 0 and n minus 3, and a partitioning time of c times n minus 3. Underneath that level, dots indicate that the tree continues like that. The second to last level in the tree has a single node 2 with a partitioning time of 2 times c and the last level has two nodes of 0 and 1, with a partitioning time of 0.">
            <a:extLst>
              <a:ext uri="{FF2B5EF4-FFF2-40B4-BE49-F238E27FC236}">
                <a16:creationId xmlns:a16="http://schemas.microsoft.com/office/drawing/2014/main" id="{612B2B97-671A-F8CC-F15C-CCBB915C9C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7449" y="1384300"/>
            <a:ext cx="5549900" cy="547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2504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5AC63-6FCD-0C72-05D9-469F221EC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Quicksort: worst vs average case runtime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6ABA9F-7AD2-5A66-FC36-EAC34C2176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536633"/>
            <a:ext cx="3435964" cy="4555200"/>
          </a:xfrm>
        </p:spPr>
        <p:txBody>
          <a:bodyPr/>
          <a:lstStyle/>
          <a:p>
            <a:pPr marL="152396" indent="0">
              <a:buNone/>
            </a:pPr>
            <a:r>
              <a:rPr lang="en-US" dirty="0"/>
              <a:t>Best case: same as </a:t>
            </a:r>
            <a:r>
              <a:rPr lang="en-US" dirty="0" err="1"/>
              <a:t>mergesort</a:t>
            </a:r>
            <a:r>
              <a:rPr lang="en-US" dirty="0"/>
              <a:t>. The pivot element evenly divides the list. </a:t>
            </a:r>
          </a:p>
          <a:p>
            <a:pPr marL="152396" indent="0">
              <a:buNone/>
            </a:pPr>
            <a:endParaRPr lang="en-US" dirty="0"/>
          </a:p>
          <a:p>
            <a:pPr marL="152396" indent="0">
              <a:buNone/>
            </a:pPr>
            <a:endParaRPr lang="en-US" dirty="0"/>
          </a:p>
          <a:p>
            <a:pPr marL="152396" indent="0">
              <a:buNone/>
            </a:pPr>
            <a:r>
              <a:rPr lang="en-US" dirty="0"/>
              <a:t>Can be shown that this is the </a:t>
            </a:r>
            <a:r>
              <a:rPr lang="en-US" i="1" dirty="0"/>
              <a:t>average-case</a:t>
            </a:r>
            <a:r>
              <a:rPr lang="en-US" dirty="0"/>
              <a:t> runtime on a random list, or if the pivot element is chosen at random. </a:t>
            </a:r>
          </a:p>
          <a:p>
            <a:pPr marL="152396" indent="0">
              <a:buNone/>
            </a:pPr>
            <a:endParaRPr lang="en-US" dirty="0"/>
          </a:p>
          <a:p>
            <a:pPr marL="152396" indent="0">
              <a:buNone/>
            </a:pPr>
            <a:r>
              <a:rPr lang="en-US" dirty="0"/>
              <a:t>Why is quicksort better than </a:t>
            </a:r>
            <a:r>
              <a:rPr lang="en-US" dirty="0" err="1"/>
              <a:t>mergesort</a:t>
            </a:r>
            <a:r>
              <a:rPr lang="en-US" dirty="0"/>
              <a:t> in practice?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37C278-44A2-FBA6-350B-5BD1345A9D0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-US" smtClean="0"/>
              <a:pPr algn="r"/>
              <a:t>15</a:t>
            </a:fld>
            <a:endParaRPr lang="en-US"/>
          </a:p>
        </p:txBody>
      </p:sp>
      <p:pic>
        <p:nvPicPr>
          <p:cNvPr id="8194" name="Picture 2" descr="Diagram of best case performance for Quick Sort, with a tree on the left and partitioning times on the right. The tree is labeled &quot;Subproblem size&quot; and the right is labeled &quot;Total partitioning time for all subproblems of this size.&quot;&#10;The first level of the tree shows a single node n and corresponding partitioning time of c times n. The second level of the tree shows two nodes, each of less than or equal to 1/2 n, and a partitioning time less than or equal to 2 times c times 1/2 n, the same as c times n. The third level of the tree shows four nodes, each of less than or equal to 1/4 n, and a partitioning time less than or equal to 4 times c times 1/4 n, the same as c times n. The fourth level of the tree shows eight nodes, each of less than ot equal to 1/8 n, and a partitioning time less than or equal to 8 times c times 1/8 n, the same as c times n. Underneath that level, dots are shown to indicate the tree continues like that. A final level is shown with n nodes of 1, and a partitioning time of less than or equal to n times c, the same as c times n.">
            <a:extLst>
              <a:ext uri="{FF2B5EF4-FFF2-40B4-BE49-F238E27FC236}">
                <a16:creationId xmlns:a16="http://schemas.microsoft.com/office/drawing/2014/main" id="{E26BFFC4-98FE-60D2-EFC0-AE80B7899C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5611" y="1374623"/>
            <a:ext cx="6731000" cy="510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52046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8"/>
          <p:cNvSpPr txBox="1">
            <a:spLocks noGrp="1"/>
          </p:cNvSpPr>
          <p:nvPr>
            <p:ph type="body" idx="1"/>
          </p:nvPr>
        </p:nvSpPr>
        <p:spPr>
          <a:xfrm>
            <a:off x="3154362" y="3105944"/>
            <a:ext cx="5883275" cy="64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r>
              <a:rPr lang="en-US"/>
              <a:t>Abstractions vs. Data Structures</a:t>
            </a:r>
            <a:endParaRPr/>
          </a:p>
        </p:txBody>
      </p:sp>
      <p:sp>
        <p:nvSpPr>
          <p:cNvPr id="88" name="Google Shape;88;p1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pPr algn="r"/>
            <a:fld id="{00000000-1234-1234-1234-123412341234}" type="slidenum">
              <a:rPr lang="en-US"/>
              <a:pPr algn="r"/>
              <a:t>2</a:t>
            </a:fld>
            <a:endParaRPr/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4034" y="1201600"/>
            <a:ext cx="8963935" cy="536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r>
              <a:rPr lang="en-US" dirty="0"/>
              <a:t>Today	</a:t>
            </a:r>
            <a:endParaRPr dirty="0"/>
          </a:p>
        </p:txBody>
      </p:sp>
      <p:sp>
        <p:nvSpPr>
          <p:cNvPr id="193" name="Google Shape;193;p3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0" indent="0">
              <a:buNone/>
            </a:pPr>
            <a:r>
              <a:rPr lang="en-US" dirty="0"/>
              <a:t>”List” as an abstract data type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Two implementations of lists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Stacks and Queues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Sorting with list data structures</a:t>
            </a:r>
          </a:p>
        </p:txBody>
      </p:sp>
      <p:sp>
        <p:nvSpPr>
          <p:cNvPr id="194" name="Google Shape;194;p3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pPr algn="r"/>
            <a:fld id="{00000000-1234-1234-1234-123412341234}" type="slidenum">
              <a:rPr lang="en-US"/>
              <a:pPr algn="r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0C08E-081A-775A-F4D3-2DDFF9BED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Min/max heap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465D99-3E81-0034-F5ED-6ECA8FD781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5716423"/>
            <a:ext cx="11360800" cy="763600"/>
          </a:xfrm>
        </p:spPr>
        <p:txBody>
          <a:bodyPr/>
          <a:lstStyle/>
          <a:p>
            <a:pPr marL="152396" indent="0">
              <a:buNone/>
            </a:pPr>
            <a:r>
              <a:rPr lang="en-US" dirty="0"/>
              <a:t>Always maintain a complete/balanced tree! Height log(n)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569A3F-16BB-2C57-8A58-5E2F311808F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-US" smtClean="0"/>
              <a:pPr algn="r"/>
              <a:t>4</a:t>
            </a:fld>
            <a:endParaRPr lang="en-US"/>
          </a:p>
        </p:txBody>
      </p:sp>
      <p:pic>
        <p:nvPicPr>
          <p:cNvPr id="1026" name="Picture 2" descr="undefined">
            <a:extLst>
              <a:ext uri="{FF2B5EF4-FFF2-40B4-BE49-F238E27FC236}">
                <a16:creationId xmlns:a16="http://schemas.microsoft.com/office/drawing/2014/main" id="{2BAAA2DB-2C23-0A3A-D6ED-8F8611E590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4220" y="1612900"/>
            <a:ext cx="5613400" cy="363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95FF44C-D4E3-EEC2-6548-62D8C72DA371}"/>
              </a:ext>
            </a:extLst>
          </p:cNvPr>
          <p:cNvSpPr txBox="1"/>
          <p:nvPr/>
        </p:nvSpPr>
        <p:spPr>
          <a:xfrm>
            <a:off x="5039620" y="4773406"/>
            <a:ext cx="6096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/>
              <a:t>Images from https://</a:t>
            </a:r>
            <a:r>
              <a:rPr lang="en-US" sz="1050" dirty="0" err="1"/>
              <a:t>en.wikipedia.org</a:t>
            </a:r>
            <a:r>
              <a:rPr lang="en-US" sz="1050" dirty="0"/>
              <a:t>/wiki/</a:t>
            </a:r>
            <a:r>
              <a:rPr lang="en-US" sz="1050" dirty="0" err="1"/>
              <a:t>Binary_heap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3057457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4AE3F-BFAC-EE78-65B8-6C7BEB869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 heap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D9E345-1865-28E1-4F74-BC12638F27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536633"/>
            <a:ext cx="4114836" cy="4555200"/>
          </a:xfrm>
        </p:spPr>
        <p:txBody>
          <a:bodyPr/>
          <a:lstStyle/>
          <a:p>
            <a:pPr marL="152396" indent="0">
              <a:buNone/>
            </a:pPr>
            <a:r>
              <a:rPr lang="en-US" dirty="0"/>
              <a:t>Implemented with an array</a:t>
            </a:r>
          </a:p>
          <a:p>
            <a:pPr marL="152396" indent="0">
              <a:buNone/>
            </a:pPr>
            <a:endParaRPr lang="en-US" dirty="0"/>
          </a:p>
          <a:p>
            <a:pPr marL="152396" indent="0">
              <a:buNone/>
            </a:pPr>
            <a:r>
              <a:rPr lang="en-US" dirty="0"/>
              <a:t>Node </a:t>
            </a:r>
            <a:r>
              <a:rPr lang="en-US" dirty="0" err="1"/>
              <a:t>i</a:t>
            </a:r>
            <a:r>
              <a:rPr lang="en-US" dirty="0"/>
              <a:t> has children in spots 2i+1 and 2i+2</a:t>
            </a:r>
          </a:p>
          <a:p>
            <a:pPr marL="152396" indent="0">
              <a:buNone/>
            </a:pPr>
            <a:endParaRPr lang="en-US" dirty="0"/>
          </a:p>
          <a:p>
            <a:pPr marL="152396" indent="0">
              <a:buNone/>
            </a:pPr>
            <a:r>
              <a:rPr lang="en-US" dirty="0"/>
              <a:t>Enforces balanced tree by design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A91256-45C8-5624-0D01-FE95687E00B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-US" smtClean="0"/>
              <a:pPr algn="r"/>
              <a:t>5</a:t>
            </a:fld>
            <a:endParaRPr lang="en-US"/>
          </a:p>
        </p:txBody>
      </p:sp>
      <p:pic>
        <p:nvPicPr>
          <p:cNvPr id="3074" name="Picture 2" descr="undefined">
            <a:extLst>
              <a:ext uri="{FF2B5EF4-FFF2-40B4-BE49-F238E27FC236}">
                <a16:creationId xmlns:a16="http://schemas.microsoft.com/office/drawing/2014/main" id="{9D877924-7EBE-8A89-C97A-045765542F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8573" y="647564"/>
            <a:ext cx="4963391" cy="5956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7973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46520-F491-529D-236B-2EA8EFBEB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Insert: bubble up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674ADE-92D9-22A3-DDCF-4C9F1A00B2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2396" indent="0">
              <a:buNone/>
            </a:pPr>
            <a:r>
              <a:rPr lang="en-US" dirty="0"/>
              <a:t>Insert 15 in spot marked “X”</a:t>
            </a:r>
          </a:p>
          <a:p>
            <a:pPr marL="152396" indent="0">
              <a:buNone/>
            </a:pPr>
            <a:endParaRPr lang="en-US" dirty="0"/>
          </a:p>
          <a:p>
            <a:pPr marL="152396" indent="0">
              <a:buNone/>
            </a:pPr>
            <a:endParaRPr lang="en-US" dirty="0"/>
          </a:p>
          <a:p>
            <a:pPr marL="152396" indent="0">
              <a:buNone/>
            </a:pPr>
            <a:endParaRPr lang="en-US" dirty="0"/>
          </a:p>
          <a:p>
            <a:pPr marL="152396" indent="0">
              <a:buNone/>
            </a:pPr>
            <a:endParaRPr lang="en-US" dirty="0"/>
          </a:p>
          <a:p>
            <a:pPr marL="152396" indent="0">
              <a:buNone/>
            </a:pPr>
            <a:endParaRPr lang="en-US" dirty="0"/>
          </a:p>
          <a:p>
            <a:pPr marL="152396" indent="0">
              <a:buNone/>
            </a:pPr>
            <a:endParaRPr lang="en-US" dirty="0"/>
          </a:p>
          <a:p>
            <a:pPr marL="152396" indent="0">
              <a:buNone/>
            </a:pPr>
            <a:endParaRPr lang="en-US" dirty="0"/>
          </a:p>
          <a:p>
            <a:pPr marL="152396" indent="0">
              <a:buNone/>
            </a:pPr>
            <a:endParaRPr lang="en-US" dirty="0"/>
          </a:p>
          <a:p>
            <a:pPr marL="152396" indent="0">
              <a:buNone/>
            </a:pPr>
            <a:endParaRPr lang="en-US" dirty="0"/>
          </a:p>
          <a:p>
            <a:pPr marL="152396" indent="0">
              <a:buNone/>
            </a:pPr>
            <a:endParaRPr lang="en-US" dirty="0"/>
          </a:p>
          <a:p>
            <a:pPr marL="152396" indent="0">
              <a:buNone/>
            </a:pPr>
            <a:endParaRPr lang="en-US" dirty="0"/>
          </a:p>
          <a:p>
            <a:pPr marL="152396" indent="0">
              <a:buNone/>
            </a:pPr>
            <a:endParaRPr lang="en-US" dirty="0"/>
          </a:p>
          <a:p>
            <a:pPr marL="152396" indent="0">
              <a:buNone/>
            </a:pPr>
            <a:r>
              <a:rPr lang="en-US" dirty="0"/>
              <a:t>Worst case time O(log 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7C2F6D-4C1E-245D-6AB0-AB891ACC008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-US" smtClean="0"/>
              <a:pPr algn="r"/>
              <a:t>6</a:t>
            </a:fld>
            <a:endParaRPr lang="en-US"/>
          </a:p>
        </p:txBody>
      </p:sp>
      <p:pic>
        <p:nvPicPr>
          <p:cNvPr id="2050" name="Picture 2" descr="undefined">
            <a:extLst>
              <a:ext uri="{FF2B5EF4-FFF2-40B4-BE49-F238E27FC236}">
                <a16:creationId xmlns:a16="http://schemas.microsoft.com/office/drawing/2014/main" id="{709735EB-3965-FA66-64D1-5A8E5ABEB5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145" y="2729345"/>
            <a:ext cx="3120333" cy="187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undefined">
            <a:extLst>
              <a:ext uri="{FF2B5EF4-FFF2-40B4-BE49-F238E27FC236}">
                <a16:creationId xmlns:a16="http://schemas.microsoft.com/office/drawing/2014/main" id="{40B6AFE2-A664-080F-42F7-AE173ADEC5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2564" y="2729345"/>
            <a:ext cx="3470563" cy="2082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undefined">
            <a:extLst>
              <a:ext uri="{FF2B5EF4-FFF2-40B4-BE49-F238E27FC236}">
                <a16:creationId xmlns:a16="http://schemas.microsoft.com/office/drawing/2014/main" id="{32BCB074-4B6C-0816-0D5A-3D3D1A4C9E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1213" y="2729345"/>
            <a:ext cx="3622964" cy="2173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348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D33C3-19CC-B806-5333-DA7695088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Extract: bubble down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CA2E90-EBA5-AEDE-0670-6E180C4FC81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-US" smtClean="0"/>
              <a:pPr algn="r"/>
              <a:t>7</a:t>
            </a:fld>
            <a:endParaRPr lang="en-US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2411130A-6A32-817A-13BC-7C18290374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536633"/>
            <a:ext cx="11360800" cy="5205790"/>
          </a:xfrm>
        </p:spPr>
        <p:txBody>
          <a:bodyPr>
            <a:normAutofit/>
          </a:bodyPr>
          <a:lstStyle/>
          <a:p>
            <a:pPr marL="152396" indent="0">
              <a:buNone/>
            </a:pPr>
            <a:r>
              <a:rPr lang="en-US" dirty="0"/>
              <a:t>Remove the root node and return it</a:t>
            </a:r>
          </a:p>
          <a:p>
            <a:pPr marL="152396" indent="0">
              <a:buNone/>
            </a:pPr>
            <a:r>
              <a:rPr lang="en-US" dirty="0"/>
              <a:t>Replace the root with the last node (last array element)</a:t>
            </a:r>
          </a:p>
          <a:p>
            <a:pPr marL="152396" indent="0">
              <a:buNone/>
            </a:pPr>
            <a:r>
              <a:rPr lang="en-US" dirty="0"/>
              <a:t>Move that element into position</a:t>
            </a:r>
          </a:p>
          <a:p>
            <a:pPr marL="152396" indent="0">
              <a:buNone/>
            </a:pPr>
            <a:endParaRPr lang="en-US" dirty="0"/>
          </a:p>
          <a:p>
            <a:pPr marL="152396" indent="0">
              <a:buNone/>
            </a:pPr>
            <a:endParaRPr lang="en-US" dirty="0"/>
          </a:p>
          <a:p>
            <a:pPr marL="152396" indent="0">
              <a:buNone/>
            </a:pPr>
            <a:endParaRPr lang="en-US" dirty="0"/>
          </a:p>
          <a:p>
            <a:pPr marL="152396" indent="0">
              <a:buNone/>
            </a:pPr>
            <a:endParaRPr lang="en-US" dirty="0"/>
          </a:p>
          <a:p>
            <a:pPr marL="152396" indent="0">
              <a:buNone/>
            </a:pPr>
            <a:endParaRPr lang="en-US" dirty="0"/>
          </a:p>
          <a:p>
            <a:pPr marL="152396" indent="0">
              <a:buNone/>
            </a:pPr>
            <a:endParaRPr lang="en-US" dirty="0"/>
          </a:p>
          <a:p>
            <a:pPr marL="152396" indent="0">
              <a:buNone/>
            </a:pPr>
            <a:endParaRPr lang="en-US" dirty="0"/>
          </a:p>
          <a:p>
            <a:pPr marL="152396" indent="0">
              <a:buNone/>
            </a:pPr>
            <a:endParaRPr lang="en-US" dirty="0"/>
          </a:p>
          <a:p>
            <a:pPr marL="152396" indent="0">
              <a:buNone/>
            </a:pPr>
            <a:endParaRPr lang="en-US" dirty="0"/>
          </a:p>
          <a:p>
            <a:pPr marL="152396" indent="0">
              <a:buNone/>
            </a:pPr>
            <a:endParaRPr lang="en-US" dirty="0"/>
          </a:p>
          <a:p>
            <a:pPr marL="152396" indent="0">
              <a:buNone/>
            </a:pPr>
            <a:endParaRPr lang="en-US" dirty="0"/>
          </a:p>
          <a:p>
            <a:pPr marL="152396" indent="0">
              <a:buNone/>
            </a:pPr>
            <a:endParaRPr lang="en-US" dirty="0"/>
          </a:p>
          <a:p>
            <a:pPr marL="152396" indent="0">
              <a:buNone/>
            </a:pPr>
            <a:endParaRPr lang="en-US" dirty="0"/>
          </a:p>
          <a:p>
            <a:pPr marL="152396" indent="0">
              <a:buNone/>
            </a:pPr>
            <a:r>
              <a:rPr lang="en-US" dirty="0"/>
              <a:t>Worst case time O(log n)</a:t>
            </a:r>
          </a:p>
        </p:txBody>
      </p:sp>
      <p:pic>
        <p:nvPicPr>
          <p:cNvPr id="4100" name="Picture 4" descr="undefined">
            <a:extLst>
              <a:ext uri="{FF2B5EF4-FFF2-40B4-BE49-F238E27FC236}">
                <a16:creationId xmlns:a16="http://schemas.microsoft.com/office/drawing/2014/main" id="{B98D5808-9586-1390-C538-7876AEA5BA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782" y="2789689"/>
            <a:ext cx="3415145" cy="2049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undefined">
            <a:extLst>
              <a:ext uri="{FF2B5EF4-FFF2-40B4-BE49-F238E27FC236}">
                <a16:creationId xmlns:a16="http://schemas.microsoft.com/office/drawing/2014/main" id="{71062C13-2AA0-84B1-5147-F51E02DEBF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1288" y="2906067"/>
            <a:ext cx="3415146" cy="2049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undefined">
            <a:extLst>
              <a:ext uri="{FF2B5EF4-FFF2-40B4-BE49-F238E27FC236}">
                <a16:creationId xmlns:a16="http://schemas.microsoft.com/office/drawing/2014/main" id="{59B254D3-CA45-BD86-551F-CE00F44E3E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3615" y="2906067"/>
            <a:ext cx="3619482" cy="2171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07996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9FC65-20F1-9846-7789-A3AEC35B4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Uses of heaps: priority queue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55C666-587F-38F6-C1F6-AC375D33F4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2396" indent="0">
              <a:buNone/>
            </a:pPr>
            <a:endParaRPr lang="en-US" dirty="0"/>
          </a:p>
          <a:p>
            <a:pPr marL="152396" indent="0">
              <a:buNone/>
            </a:pPr>
            <a:endParaRPr lang="en-US" dirty="0"/>
          </a:p>
          <a:p>
            <a:pPr marL="152396" indent="0">
              <a:buNone/>
            </a:pPr>
            <a:r>
              <a:rPr lang="en-US" dirty="0"/>
              <a:t>Imagine a list of tasks with different priorities</a:t>
            </a:r>
          </a:p>
          <a:p>
            <a:pPr marL="152396" indent="0">
              <a:buNone/>
            </a:pPr>
            <a:endParaRPr lang="en-US" dirty="0"/>
          </a:p>
          <a:p>
            <a:pPr marL="152396" indent="0">
              <a:buNone/>
            </a:pPr>
            <a:r>
              <a:rPr lang="en-US" dirty="0"/>
              <a:t>You want to be able to do two things:</a:t>
            </a:r>
          </a:p>
          <a:p>
            <a:pPr marL="609596" indent="-457200">
              <a:buAutoNum type="arabicParenBoth"/>
            </a:pPr>
            <a:r>
              <a:rPr lang="en-US" dirty="0"/>
              <a:t>Add a new task with a given priority</a:t>
            </a:r>
          </a:p>
          <a:p>
            <a:pPr marL="609596" indent="-457200">
              <a:buAutoNum type="arabicParenBoth"/>
            </a:pPr>
            <a:r>
              <a:rPr lang="en-US" dirty="0"/>
              <a:t>Find and remove the top priority task</a:t>
            </a:r>
          </a:p>
          <a:p>
            <a:pPr marL="609596" indent="-457200">
              <a:buAutoNum type="arabicParenBoth"/>
            </a:pPr>
            <a:endParaRPr lang="en-US" dirty="0"/>
          </a:p>
          <a:p>
            <a:pPr marL="609596" indent="-457200">
              <a:buAutoNum type="arabicParenBoth"/>
            </a:pPr>
            <a:endParaRPr lang="en-US" dirty="0"/>
          </a:p>
          <a:p>
            <a:pPr marL="152396" indent="0">
              <a:buNone/>
            </a:pPr>
            <a:r>
              <a:rPr lang="en-US" dirty="0"/>
              <a:t>Implementation: heap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4FBBE2-80E5-2689-B905-C761B6FD56F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-US" smtClean="0"/>
              <a:pPr algn="r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5255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8B0FD-293C-2843-16B4-7EF34B0A3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Uses of heaps: heapsort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65E694-A0C2-730F-FC8C-C5B14871C0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2396" indent="0">
              <a:buNone/>
            </a:pPr>
            <a:r>
              <a:rPr lang="en-US" dirty="0"/>
              <a:t>Given an array of numbers</a:t>
            </a:r>
          </a:p>
          <a:p>
            <a:pPr marL="152396" indent="0">
              <a:buNone/>
            </a:pPr>
            <a:endParaRPr lang="en-US" dirty="0"/>
          </a:p>
          <a:p>
            <a:pPr marL="609596" indent="-457200">
              <a:buAutoNum type="arabicParenBoth"/>
            </a:pPr>
            <a:r>
              <a:rPr lang="en-US" dirty="0"/>
              <a:t>Turn it into a heap (time O(n log n), improvable to O(n))</a:t>
            </a:r>
          </a:p>
          <a:p>
            <a:pPr marL="609596" indent="-457200">
              <a:buAutoNum type="arabicParenBoth"/>
            </a:pPr>
            <a:r>
              <a:rPr lang="en-US" dirty="0"/>
              <a:t>Repeatedly remove the root of the heap and swap it with the last element of the heap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26493D-F688-17D6-1A78-FC5ECA27060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-US" smtClean="0"/>
              <a:pPr algn="r"/>
              <a:t>9</a:t>
            </a:fld>
            <a:endParaRPr lang="en-US"/>
          </a:p>
        </p:txBody>
      </p:sp>
      <p:pic>
        <p:nvPicPr>
          <p:cNvPr id="5" name="Picture 2" descr="undefined">
            <a:extLst>
              <a:ext uri="{FF2B5EF4-FFF2-40B4-BE49-F238E27FC236}">
                <a16:creationId xmlns:a16="http://schemas.microsoft.com/office/drawing/2014/main" id="{CE397C41-4E0D-86B5-9043-ED210D7958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55"/>
          <a:stretch/>
        </p:blipFill>
        <p:spPr bwMode="auto">
          <a:xfrm>
            <a:off x="1007919" y="2867891"/>
            <a:ext cx="3550227" cy="3874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84562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MU">
      <a:dk1>
        <a:srgbClr val="404040"/>
      </a:dk1>
      <a:lt1>
        <a:srgbClr val="FFFFFF"/>
      </a:lt1>
      <a:dk2>
        <a:srgbClr val="898989"/>
      </a:dk2>
      <a:lt2>
        <a:srgbClr val="BABABA"/>
      </a:lt2>
      <a:accent1>
        <a:srgbClr val="BB0000"/>
      </a:accent1>
      <a:accent2>
        <a:srgbClr val="404040"/>
      </a:accent2>
      <a:accent3>
        <a:srgbClr val="BABABA"/>
      </a:accent3>
      <a:accent4>
        <a:srgbClr val="00337F"/>
      </a:accent4>
      <a:accent5>
        <a:srgbClr val="AA6600"/>
      </a:accent5>
      <a:accent6>
        <a:srgbClr val="006677"/>
      </a:accent6>
      <a:hlink>
        <a:srgbClr val="00337F"/>
      </a:hlink>
      <a:folHlink>
        <a:srgbClr val="AA66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4614</TotalTime>
  <Words>618</Words>
  <Application>Microsoft Macintosh PowerPoint</Application>
  <PresentationFormat>Widescreen</PresentationFormat>
  <Paragraphs>141</Paragraphs>
  <Slides>16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Open Sans Light</vt:lpstr>
      <vt:lpstr>Cambria Math</vt:lpstr>
      <vt:lpstr>Calibri</vt:lpstr>
      <vt:lpstr>Open Sans</vt:lpstr>
      <vt:lpstr>Open Sans ExtraBold</vt:lpstr>
      <vt:lpstr>Office Theme</vt:lpstr>
      <vt:lpstr>PowerPoint Presentation</vt:lpstr>
      <vt:lpstr>Abstractions vs. Data Structures</vt:lpstr>
      <vt:lpstr>Today </vt:lpstr>
      <vt:lpstr>Min/max heap</vt:lpstr>
      <vt:lpstr>Max heap</vt:lpstr>
      <vt:lpstr>Insert: bubble up</vt:lpstr>
      <vt:lpstr>Extract: bubble down</vt:lpstr>
      <vt:lpstr>Uses of heaps: priority queue</vt:lpstr>
      <vt:lpstr>Uses of heaps: heapsort</vt:lpstr>
      <vt:lpstr>Quicksort</vt:lpstr>
      <vt:lpstr>Quicksort</vt:lpstr>
      <vt:lpstr>Quicksort: partitioning</vt:lpstr>
      <vt:lpstr>Quicksort: partitioning</vt:lpstr>
      <vt:lpstr>Quicksort: worst vs average case runtime</vt:lpstr>
      <vt:lpstr>Quicksort: worst vs average case runtime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Colin Donovan</dc:creator>
  <cp:lastModifiedBy>Bryan Wilder</cp:lastModifiedBy>
  <cp:revision>29</cp:revision>
  <dcterms:created xsi:type="dcterms:W3CDTF">2023-03-30T16:47:09Z</dcterms:created>
  <dcterms:modified xsi:type="dcterms:W3CDTF">2023-11-28T01:19:14Z</dcterms:modified>
</cp:coreProperties>
</file>