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14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85" r:id="rId11"/>
    <p:sldId id="286" r:id="rId12"/>
    <p:sldId id="287" r:id="rId13"/>
    <p:sldId id="288" r:id="rId14"/>
    <p:sldId id="290" r:id="rId15"/>
    <p:sldId id="291" r:id="rId16"/>
    <p:sldId id="299" r:id="rId17"/>
    <p:sldId id="300" r:id="rId18"/>
    <p:sldId id="301" r:id="rId19"/>
    <p:sldId id="302" r:id="rId20"/>
    <p:sldId id="312" r:id="rId21"/>
    <p:sldId id="304" r:id="rId22"/>
    <p:sldId id="313" r:id="rId23"/>
    <p:sldId id="305" r:id="rId24"/>
    <p:sldId id="306" r:id="rId25"/>
    <p:sldId id="307" r:id="rId26"/>
    <p:sldId id="311" r:id="rId27"/>
    <p:sldId id="308" r:id="rId28"/>
    <p:sldId id="310" r:id="rId29"/>
    <p:sldId id="309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Open Sans ExtraBold" panose="020B0606030504020204" pitchFamily="34" charset="0"/>
      <p:bold r:id="rId41"/>
      <p:italic r:id="rId42"/>
      <p:boldItalic r:id="rId43"/>
    </p:embeddedFont>
    <p:embeddedFont>
      <p:font typeface="Open Sans Light" panose="020B0306030504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gUUlR7RfLNE3+YwQYEA+haZAZC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8"/>
    <p:restoredTop sz="94818"/>
  </p:normalViewPr>
  <p:slideViewPr>
    <p:cSldViewPr snapToGrid="0">
      <p:cViewPr varScale="1">
        <p:scale>
          <a:sx n="117" d="100"/>
          <a:sy n="117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66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f25eec13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f25eec133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def factorial(int n):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if ___________: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return ___________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return ___________________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8f25eec133_0_2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3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1246063" y="1554511"/>
            <a:ext cx="917740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1246063" y="2298984"/>
            <a:ext cx="9177403" cy="300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1246064" y="1752884"/>
            <a:ext cx="9177402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2000"/>
            <a:ext cx="12192000" cy="1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630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sz="36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5"/>
          <p:cNvCxnSpPr/>
          <p:nvPr/>
        </p:nvCxnSpPr>
        <p:spPr>
          <a:xfrm>
            <a:off x="2946400" y="4648200"/>
            <a:ext cx="731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5"/>
          <p:cNvSpPr txBox="1"/>
          <p:nvPr/>
        </p:nvSpPr>
        <p:spPr>
          <a:xfrm>
            <a:off x="2844800" y="2717800"/>
            <a:ext cx="9064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>
              <a:buClr>
                <a:schemeClr val="dk1"/>
              </a:buClr>
            </a:pPr>
            <a:r>
              <a:rPr lang="en-US" sz="2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>
              <a:lnSpc>
                <a:spcPct val="115000"/>
              </a:lnSpc>
              <a:spcBef>
                <a:spcPts val="667"/>
              </a:spcBef>
            </a:pPr>
            <a:r>
              <a:rPr lang="en-US" sz="4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Discrete optimization</a:t>
            </a:r>
            <a:endParaRPr sz="4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/>
            <a:endParaRPr sz="4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44800" y="4851400"/>
            <a:ext cx="701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/>
            <a:r>
              <a:rPr lang="en-US" sz="21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sz="1867"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2844800" y="6260433"/>
            <a:ext cx="9204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H. </a:t>
            </a:r>
            <a:r>
              <a:rPr lang="en-US" sz="1467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M. Gormley, P. Virtue, &amp; G. Gordon.</a:t>
            </a:r>
            <a:endParaRPr sz="146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47218-93AB-C003-12F4-DFE965E2F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F0523E5-B83E-F747-B50F-7DD562A5A81A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r>
                  <a:rPr lang="en-US" dirty="0"/>
                  <a:t>Common setting: budget-constrained optimization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F0523E5-B83E-F747-B50F-7DD562A5A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2"/>
                <a:stretch>
                  <a:fillRect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3CECA-1466-4ADB-65E9-8973DDB90A1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F5C412-AF27-6E10-6A43-96613BBE6205}"/>
                  </a:ext>
                </a:extLst>
              </p:cNvPr>
              <p:cNvSpPr txBox="1"/>
              <p:nvPr/>
            </p:nvSpPr>
            <p:spPr>
              <a:xfrm>
                <a:off x="2980593" y="3966119"/>
                <a:ext cx="5708342" cy="19688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while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∉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∪{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F5C412-AF27-6E10-6A43-96613BBE6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93" y="3966119"/>
                <a:ext cx="5708342" cy="1968872"/>
              </a:xfrm>
              <a:prstGeom prst="rect">
                <a:avLst/>
              </a:prstGeom>
              <a:blipFill>
                <a:blip r:embed="rId3"/>
                <a:stretch>
                  <a:fillRect l="-1987" b="-443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80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B34A6-AE7D-2332-13B1-08ABC54DF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Example: feature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F50F2-0895-83B1-0D57-E4612083A50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Feature selection for ML models: suppose I want to select </a:t>
            </a:r>
            <a:r>
              <a:rPr lang="en-US" i="1" dirty="0"/>
              <a:t>k</a:t>
            </a:r>
            <a:r>
              <a:rPr lang="en-US" dirty="0"/>
              <a:t> feature to include in order to maximize accuracy. </a:t>
            </a:r>
          </a:p>
          <a:p>
            <a:endParaRPr lang="en-US" dirty="0"/>
          </a:p>
          <a:p>
            <a:r>
              <a:rPr lang="en-US" dirty="0"/>
              <a:t>S = set of features chosen</a:t>
            </a:r>
          </a:p>
          <a:p>
            <a:r>
              <a:rPr lang="en-US" dirty="0"/>
              <a:t>f(S) = accuracy of a model trained on features S</a:t>
            </a:r>
          </a:p>
          <a:p>
            <a:r>
              <a:rPr lang="en-US" dirty="0"/>
              <a:t>Greedy algorithm = “forward stepwise regression”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54A6A-A533-847A-1A41-DC548F3BE73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8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48878-A8E8-BD04-73A5-240DBFE80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do greedy algorithms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AE72F-664E-25B9-4821-8211B228F80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For some problems, greedy algorithms are quite effective (and fast)</a:t>
            </a:r>
          </a:p>
          <a:p>
            <a:endParaRPr lang="en-US" dirty="0"/>
          </a:p>
          <a:p>
            <a:r>
              <a:rPr lang="en-US" dirty="0"/>
              <a:t>For some, they reach bad “local optima”</a:t>
            </a:r>
          </a:p>
          <a:p>
            <a:endParaRPr lang="en-US" dirty="0"/>
          </a:p>
          <a:p>
            <a:r>
              <a:rPr lang="en-US" dirty="0"/>
              <a:t>When should we expect them to work?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53BB-9FF7-E8A3-7C2D-43D0B50AC1A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AABBC1-BDF9-D515-4DC2-019A9D1A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Complements and substitutes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8F8F1-00B8-29A6-AB96-2F0AB5BB5F9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B9DBB-FE71-3967-DBC1-49504F14A3D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Consider the problem of making a sandwich </a:t>
            </a:r>
          </a:p>
        </p:txBody>
      </p:sp>
      <p:pic>
        <p:nvPicPr>
          <p:cNvPr id="5" name="Picture 2" descr="Image result for cucumber">
            <a:extLst>
              <a:ext uri="{FF2B5EF4-FFF2-40B4-BE49-F238E27FC236}">
                <a16:creationId xmlns:a16="http://schemas.microsoft.com/office/drawing/2014/main" id="{0468CEAD-D068-F3BD-8F57-AFE3227C9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44" y="3242788"/>
            <a:ext cx="2026532" cy="13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tomato">
            <a:extLst>
              <a:ext uri="{FF2B5EF4-FFF2-40B4-BE49-F238E27FC236}">
                <a16:creationId xmlns:a16="http://schemas.microsoft.com/office/drawing/2014/main" id="{D88E4866-B818-1354-EED0-7AB2045C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72" y="2549680"/>
            <a:ext cx="1725458" cy="172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banana pepper">
            <a:extLst>
              <a:ext uri="{FF2B5EF4-FFF2-40B4-BE49-F238E27FC236}">
                <a16:creationId xmlns:a16="http://schemas.microsoft.com/office/drawing/2014/main" id="{D14A6947-3D26-C56D-733F-6A85998C8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26" y="2821685"/>
            <a:ext cx="2289350" cy="159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jalapeno pepper">
            <a:extLst>
              <a:ext uri="{FF2B5EF4-FFF2-40B4-BE49-F238E27FC236}">
                <a16:creationId xmlns:a16="http://schemas.microsoft.com/office/drawing/2014/main" id="{B6683A36-9E82-1E06-2394-175A6DB7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42" y="4442625"/>
            <a:ext cx="1936044" cy="193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 result for lettuce">
            <a:extLst>
              <a:ext uri="{FF2B5EF4-FFF2-40B4-BE49-F238E27FC236}">
                <a16:creationId xmlns:a16="http://schemas.microsoft.com/office/drawing/2014/main" id="{73E6ECF1-DFFF-B10B-FE7E-A186FD885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27" y="4786284"/>
            <a:ext cx="2026533" cy="121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20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AABBC1-BDF9-D515-4DC2-019A9D1A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Complements and substitutes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B9DBB-FE71-3967-DBC1-49504F14A3D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5E71E-FEDA-C068-A980-50A7D748186F}"/>
              </a:ext>
            </a:extLst>
          </p:cNvPr>
          <p:cNvSpPr txBox="1"/>
          <p:nvPr/>
        </p:nvSpPr>
        <p:spPr>
          <a:xfrm>
            <a:off x="888402" y="3140284"/>
            <a:ext cx="74926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f(         )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5A00C-AD27-96F8-8A0C-D2336031E471}"/>
              </a:ext>
            </a:extLst>
          </p:cNvPr>
          <p:cNvSpPr txBox="1"/>
          <p:nvPr/>
        </p:nvSpPr>
        <p:spPr>
          <a:xfrm>
            <a:off x="897878" y="1519072"/>
            <a:ext cx="74926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f(    ) = 1</a:t>
            </a:r>
          </a:p>
        </p:txBody>
      </p:sp>
      <p:pic>
        <p:nvPicPr>
          <p:cNvPr id="12" name="Picture 4" descr="Image result for tomato">
            <a:extLst>
              <a:ext uri="{FF2B5EF4-FFF2-40B4-BE49-F238E27FC236}">
                <a16:creationId xmlns:a16="http://schemas.microsoft.com/office/drawing/2014/main" id="{9650CAE9-AD89-5D5D-9571-D067F13E5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77" y="1744369"/>
            <a:ext cx="1031845" cy="103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0AFD93-D17B-51F4-232B-58CB5DE96884}"/>
              </a:ext>
            </a:extLst>
          </p:cNvPr>
          <p:cNvSpPr txBox="1"/>
          <p:nvPr/>
        </p:nvSpPr>
        <p:spPr>
          <a:xfrm>
            <a:off x="6784104" y="1517632"/>
            <a:ext cx="74926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f(       ) = 2</a:t>
            </a:r>
          </a:p>
        </p:txBody>
      </p:sp>
      <p:pic>
        <p:nvPicPr>
          <p:cNvPr id="14" name="Picture 8" descr="Image result for jalapeno pepper">
            <a:extLst>
              <a:ext uri="{FF2B5EF4-FFF2-40B4-BE49-F238E27FC236}">
                <a16:creationId xmlns:a16="http://schemas.microsoft.com/office/drawing/2014/main" id="{31F595FC-827C-B2F5-DD20-0CD134D9D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3" b="12280"/>
          <a:stretch/>
        </p:blipFill>
        <p:spPr bwMode="auto">
          <a:xfrm>
            <a:off x="2812193" y="3512049"/>
            <a:ext cx="1114478" cy="79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tomato">
            <a:extLst>
              <a:ext uri="{FF2B5EF4-FFF2-40B4-BE49-F238E27FC236}">
                <a16:creationId xmlns:a16="http://schemas.microsoft.com/office/drawing/2014/main" id="{C9E12C77-9E8A-2FF3-BE0F-D9DFDCE4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76" y="3347636"/>
            <a:ext cx="1031845" cy="103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E96642-9FDC-4ED1-1D5C-DCAF5E118674}"/>
              </a:ext>
            </a:extLst>
          </p:cNvPr>
          <p:cNvSpPr txBox="1"/>
          <p:nvPr/>
        </p:nvSpPr>
        <p:spPr>
          <a:xfrm>
            <a:off x="913118" y="4557596"/>
            <a:ext cx="74926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f(           ) = 2.5</a:t>
            </a:r>
          </a:p>
        </p:txBody>
      </p:sp>
      <p:pic>
        <p:nvPicPr>
          <p:cNvPr id="17" name="Picture 2" descr="Image result for banana pepper">
            <a:extLst>
              <a:ext uri="{FF2B5EF4-FFF2-40B4-BE49-F238E27FC236}">
                <a16:creationId xmlns:a16="http://schemas.microsoft.com/office/drawing/2014/main" id="{1A9BF7E8-CBE0-49F0-C0B9-9215C06E6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3" t="8238" r="14819" b="9603"/>
          <a:stretch/>
        </p:blipFill>
        <p:spPr bwMode="auto">
          <a:xfrm>
            <a:off x="8690648" y="1703193"/>
            <a:ext cx="643023" cy="115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tomato">
            <a:extLst>
              <a:ext uri="{FF2B5EF4-FFF2-40B4-BE49-F238E27FC236}">
                <a16:creationId xmlns:a16="http://schemas.microsoft.com/office/drawing/2014/main" id="{DF0792DE-5A7E-40BA-8CAA-E111550D7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940" y="1712479"/>
            <a:ext cx="1031845" cy="103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tomato">
            <a:extLst>
              <a:ext uri="{FF2B5EF4-FFF2-40B4-BE49-F238E27FC236}">
                <a16:creationId xmlns:a16="http://schemas.microsoft.com/office/drawing/2014/main" id="{AB787B12-AA9E-4C84-ED2A-A7E59A3E2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13" y="4794186"/>
            <a:ext cx="1031845" cy="103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 result for jalapeno pepper">
            <a:extLst>
              <a:ext uri="{FF2B5EF4-FFF2-40B4-BE49-F238E27FC236}">
                <a16:creationId xmlns:a16="http://schemas.microsoft.com/office/drawing/2014/main" id="{64EA2447-BAAC-9D2B-FC6F-4F489BAD2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3" b="12280"/>
          <a:stretch/>
        </p:blipFill>
        <p:spPr bwMode="auto">
          <a:xfrm>
            <a:off x="2633677" y="4990360"/>
            <a:ext cx="1114478" cy="79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anana pepper">
            <a:extLst>
              <a:ext uri="{FF2B5EF4-FFF2-40B4-BE49-F238E27FC236}">
                <a16:creationId xmlns:a16="http://schemas.microsoft.com/office/drawing/2014/main" id="{CEF9C355-4156-6DBD-5ADA-D889DBD39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3" t="8238" r="14819" b="9603"/>
          <a:stretch/>
        </p:blipFill>
        <p:spPr bwMode="auto">
          <a:xfrm>
            <a:off x="3784384" y="4752178"/>
            <a:ext cx="643023" cy="115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Right 8">
            <a:extLst>
              <a:ext uri="{FF2B5EF4-FFF2-40B4-BE49-F238E27FC236}">
                <a16:creationId xmlns:a16="http://schemas.microsoft.com/office/drawing/2014/main" id="{00DFAC89-D777-F4B0-087D-C2A8FA94A96D}"/>
              </a:ext>
            </a:extLst>
          </p:cNvPr>
          <p:cNvSpPr/>
          <p:nvPr/>
        </p:nvSpPr>
        <p:spPr>
          <a:xfrm rot="10800000">
            <a:off x="8502566" y="5115890"/>
            <a:ext cx="831105" cy="370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89341C-4371-584F-482A-447DF714378B}"/>
              </a:ext>
            </a:extLst>
          </p:cNvPr>
          <p:cNvSpPr txBox="1"/>
          <p:nvPr/>
        </p:nvSpPr>
        <p:spPr>
          <a:xfrm>
            <a:off x="9333671" y="5019261"/>
            <a:ext cx="249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Substitutes</a:t>
            </a:r>
          </a:p>
        </p:txBody>
      </p:sp>
    </p:spTree>
    <p:extLst>
      <p:ext uri="{BB962C8B-B14F-4D97-AF65-F5344CB8AC3E}">
        <p14:creationId xmlns:p14="http://schemas.microsoft.com/office/powerpoint/2010/main" val="251368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AABBC1-BDF9-D515-4DC2-019A9D1A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Complements and substitutes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D32ED-7313-438B-007C-E2FD37AF86E4}"/>
              </a:ext>
            </a:extLst>
          </p:cNvPr>
          <p:cNvSpPr txBox="1"/>
          <p:nvPr/>
        </p:nvSpPr>
        <p:spPr>
          <a:xfrm>
            <a:off x="888402" y="3140284"/>
            <a:ext cx="74926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f(          ) =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81568-E177-88B8-F3CE-BD14D493859B}"/>
              </a:ext>
            </a:extLst>
          </p:cNvPr>
          <p:cNvSpPr txBox="1"/>
          <p:nvPr/>
        </p:nvSpPr>
        <p:spPr>
          <a:xfrm>
            <a:off x="897878" y="1505127"/>
            <a:ext cx="74926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f(    ) = 1</a:t>
            </a:r>
          </a:p>
        </p:txBody>
      </p:sp>
      <p:pic>
        <p:nvPicPr>
          <p:cNvPr id="6" name="Picture 4" descr="Image result for tomato">
            <a:extLst>
              <a:ext uri="{FF2B5EF4-FFF2-40B4-BE49-F238E27FC236}">
                <a16:creationId xmlns:a16="http://schemas.microsoft.com/office/drawing/2014/main" id="{52D35AFD-F30A-35BA-5869-5A0A366AE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77" y="1744369"/>
            <a:ext cx="1031845" cy="103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D2B61E-C832-7988-DAA9-29E5FBEF63F6}"/>
              </a:ext>
            </a:extLst>
          </p:cNvPr>
          <p:cNvSpPr txBox="1"/>
          <p:nvPr/>
        </p:nvSpPr>
        <p:spPr>
          <a:xfrm>
            <a:off x="6784104" y="1517632"/>
            <a:ext cx="74926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f(      ) = 1</a:t>
            </a:r>
          </a:p>
        </p:txBody>
      </p:sp>
      <p:pic>
        <p:nvPicPr>
          <p:cNvPr id="8" name="Picture 4" descr="Image result for tomato">
            <a:extLst>
              <a:ext uri="{FF2B5EF4-FFF2-40B4-BE49-F238E27FC236}">
                <a16:creationId xmlns:a16="http://schemas.microsoft.com/office/drawing/2014/main" id="{EA0F986A-6176-E2A3-B946-153EE4AFA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76" y="3347636"/>
            <a:ext cx="1031845" cy="103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807D9F9-67C6-8E84-AA20-F36D13C93346}"/>
              </a:ext>
            </a:extLst>
          </p:cNvPr>
          <p:cNvSpPr/>
          <p:nvPr/>
        </p:nvSpPr>
        <p:spPr>
          <a:xfrm rot="10800000">
            <a:off x="7247380" y="3735773"/>
            <a:ext cx="624027" cy="38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D3ED59-7107-3BC0-1CB9-2B8BAB755250}"/>
              </a:ext>
            </a:extLst>
          </p:cNvPr>
          <p:cNvSpPr txBox="1"/>
          <p:nvPr/>
        </p:nvSpPr>
        <p:spPr>
          <a:xfrm>
            <a:off x="7956799" y="3570653"/>
            <a:ext cx="334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Complements</a:t>
            </a:r>
          </a:p>
        </p:txBody>
      </p:sp>
      <p:pic>
        <p:nvPicPr>
          <p:cNvPr id="25" name="Picture 2" descr="Image result for cucumber">
            <a:extLst>
              <a:ext uri="{FF2B5EF4-FFF2-40B4-BE49-F238E27FC236}">
                <a16:creationId xmlns:a16="http://schemas.microsoft.com/office/drawing/2014/main" id="{7EDB7EE9-4DA6-EEB1-0EC3-5DE5EC37E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394" y="1791812"/>
            <a:ext cx="1402630" cy="95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cucumber">
            <a:extLst>
              <a:ext uri="{FF2B5EF4-FFF2-40B4-BE49-F238E27FC236}">
                <a16:creationId xmlns:a16="http://schemas.microsoft.com/office/drawing/2014/main" id="{FC06BD27-1AC4-A802-E293-ED033F218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10" y="3450601"/>
            <a:ext cx="1402630" cy="95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77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023BA0-66DE-D06C-0D73-B177243DB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do greedy algorithms work?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E7D72-F372-C703-BF5B-6829FAE5091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Intuition: greedy algorithms work well for problems with no complements, only substitutes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(formal property called “</a:t>
            </a:r>
            <a:r>
              <a:rPr lang="en-US" dirty="0" err="1"/>
              <a:t>submodularity</a:t>
            </a:r>
            <a:r>
              <a:rPr lang="en-US" dirty="0"/>
              <a:t>”)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Complements require planning ahead: neither item is good on its own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2752B-2A31-056E-C8A3-676A98F7779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01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733D-1996-F0B0-E043-42B71F23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frameworks for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9A1DE-031C-1855-9B38-B483D80B2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So far: many examples of specific algorithms for particular tasks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Some principles about search: when is greedy search appropriate, vs best-first with heuristics, vs all-out dynamic programming?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Now, another set of general techniques which exploit a different set of principles about when problems are easy or hard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B5CD-1403-3A0E-D682-B83B1A16C4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CA79-6AD7-FFB5-3665-5DC6B792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7CEA6-3FDF-B798-491D-F322CAE7D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FFC00-C57D-604F-1C83-AE543A7E58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44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CA79-6AD7-FFB5-3665-5DC6B792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fractional knapsack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7CEA6-3FDF-B798-491D-F322CAE7D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FFC00-C57D-604F-1C83-AE543A7E58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7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D2F2-6AB5-0255-85A9-727CBEEA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AECB2-226A-A514-F35E-747F0F95B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Reminders:</a:t>
            </a:r>
          </a:p>
          <a:p>
            <a:r>
              <a:rPr lang="en-US" dirty="0"/>
              <a:t>Final quiz this Friday during recitation time slot (2-3pm)</a:t>
            </a:r>
          </a:p>
          <a:p>
            <a:r>
              <a:rPr lang="en-US" dirty="0"/>
              <a:t>Final HW due Sunday</a:t>
            </a:r>
          </a:p>
          <a:p>
            <a:r>
              <a:rPr lang="en-US" dirty="0"/>
              <a:t>Please raise regrade requests </a:t>
            </a:r>
            <a:r>
              <a:rPr lang="en-US" dirty="0" err="1"/>
              <a:t>etc</a:t>
            </a:r>
            <a:r>
              <a:rPr lang="en-US" dirty="0"/>
              <a:t> promptly</a:t>
            </a:r>
          </a:p>
          <a:p>
            <a:endParaRPr lang="en-US" dirty="0"/>
          </a:p>
          <a:p>
            <a:endParaRPr lang="en-US" dirty="0"/>
          </a:p>
          <a:p>
            <a:pPr marL="152396" indent="0">
              <a:buNone/>
            </a:pPr>
            <a:r>
              <a:rPr lang="en-US" dirty="0"/>
              <a:t>Today: more search and discrete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8EB3-B6F3-5C1F-8AA3-949C9F0EE6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72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826D-2DE5-1705-CE24-21518739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bipartite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7899C-CD11-2E7B-9887-E61913063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89843-0575-B2C4-5FFF-EAD6E82DA6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04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CA79-6AD7-FFB5-3665-5DC6B792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max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7CEA6-3FDF-B798-491D-F322CAE7D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FFC00-C57D-604F-1C83-AE543A7E58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3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AEC0-75C7-43F7-8174-0AC1153D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shortest path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F2CE5-3FAF-8BBF-9D0E-63671DFAC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030F8-DE52-8A2B-AC49-613032749C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22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CC83-980B-FA28-D49C-25AB5E2D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a LP?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8BD93-52B1-57D6-78D6-D30EA20D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38BA3-5759-011A-E07E-2F0F33D9BC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79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6C9F-0102-0E64-10C5-6E1293E4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LPs: geometric intuition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097A5-0CB8-BB6C-8919-5EAFA97DB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09C67-0325-53C8-D4E4-54DB21E173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87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7473-D688-CC37-8407-FD04D15D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LPs: the simplex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EC7C0-F605-BDE4-91F3-967326CC7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8570" y="1536633"/>
            <a:ext cx="6877829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Idea: start at any vertex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If this vertex is not optimal, it is connected by an edge to some vertex with a better value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Follow that edge; repeat until nothing better is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AEC57-06DB-952B-05A0-1982D3CA1A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25</a:t>
            </a:fld>
            <a:endParaRPr lang="en-US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893310FD-77AD-F420-79E1-E7908BE2B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71" y="1536633"/>
            <a:ext cx="42418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900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0D90-8F2D-325E-9564-D7EA91FB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LPs in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29D7B-23EA-B51C-D6F1-BC4174C35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Very specialized software exists, e.g. </a:t>
            </a:r>
            <a:r>
              <a:rPr lang="en-US" dirty="0" err="1"/>
              <a:t>Gurobi</a:t>
            </a:r>
            <a:endParaRPr lang="en-US" dirty="0"/>
          </a:p>
          <a:p>
            <a:pPr marL="152396" indent="0">
              <a:buNone/>
            </a:pPr>
            <a:r>
              <a:rPr lang="en-US" dirty="0"/>
              <a:t>Can expect to efficiently solve problems with tens of thousands of variables</a:t>
            </a:r>
          </a:p>
          <a:p>
            <a:pPr marL="152396" indent="0">
              <a:buNone/>
            </a:pPr>
            <a:r>
              <a:rPr lang="en-US" dirty="0"/>
              <a:t>Express in a modeling language within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1A7D9-51F1-67AC-023F-171E42A285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FBE8C-AAA3-175F-36EA-09BCD3EF6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57" y="3244873"/>
            <a:ext cx="10205726" cy="145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9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4815-2185-36D1-19E9-82086E1F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quadratic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24DEF-A587-8C24-1412-296EA5B9B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0A3FD-C3AA-7034-9E14-A4D0EEBD32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0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09C3-88ED-4374-8CAC-63AC6097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Interior point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59D86-E538-33E7-DFE6-52C4C3ACA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0A0B9-BBF9-32C8-9EBD-ADF8D6D616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43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823D-285C-3B81-B886-9EBABCE5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integer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0E44F-DFA0-D69C-BCC1-DA3365369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A71CA-4D73-C72D-C70D-5614B6AEBF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dirty="0"/>
              <a:t>Example of Dijkstra’s algorithm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98A7F4-58F3-1A2D-17B9-A0CD235A4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87" y="2608273"/>
            <a:ext cx="10489824" cy="2358043"/>
          </a:xfrm>
          <a:prstGeom prst="rect">
            <a:avLst/>
          </a:prstGeom>
        </p:spPr>
      </p:pic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6B84-8836-23CD-45DD-0739C20B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we do better?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F9598-B10A-491C-C857-185E6D6AE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Dijkstra’s is an </a:t>
            </a:r>
            <a:r>
              <a:rPr lang="en-US" i="1" dirty="0"/>
              <a:t>uniformed</a:t>
            </a:r>
            <a:r>
              <a:rPr lang="en-US" dirty="0"/>
              <a:t> search algorithm: it makes no assumptions about the structure of the graph</a:t>
            </a:r>
          </a:p>
          <a:p>
            <a:r>
              <a:rPr lang="en-US" dirty="0"/>
              <a:t>An informed algorithm makes more assumptions, and does better if those assumptions are correct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053CA-1E1F-75EF-580C-0F1103CE6A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8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9744-6282-A059-39E3-0F95B2B9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A*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6D8DB-0FD2-2C15-06B8-A77B91B90F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Dijkstra’s explores nodes in order of their minimum distance so far</a:t>
            </a:r>
          </a:p>
          <a:p>
            <a:r>
              <a:rPr lang="en-US" dirty="0"/>
              <a:t>A* search adds another term: a </a:t>
            </a:r>
            <a:r>
              <a:rPr lang="en-US" i="1" dirty="0"/>
              <a:t>heuristic</a:t>
            </a:r>
            <a:r>
              <a:rPr lang="en-US" dirty="0"/>
              <a:t> which provides an estimate of the distance to the destination:</a:t>
            </a:r>
          </a:p>
          <a:p>
            <a:endParaRPr lang="en-US" dirty="0"/>
          </a:p>
          <a:p>
            <a:pPr marL="152396" indent="0">
              <a:buNone/>
            </a:pPr>
            <a:r>
              <a:rPr lang="en-US" dirty="0"/>
              <a:t>	</a:t>
            </a:r>
            <a:r>
              <a:rPr lang="en-US" dirty="0" err="1"/>
              <a:t>dist</a:t>
            </a:r>
            <a:r>
              <a:rPr lang="en-US" dirty="0"/>
              <a:t>[v] + heuristic(v)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Common example of a heuristic on graphs representing locations: the straight-line distance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FED58-70A1-CE36-9281-7CE3F8334F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5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105A-58A0-1CD7-F4D4-1659D2CB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Top: Dijkstra. Bottom: A*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0D4D1-8297-8E57-1A75-1C6DBB2E4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B98E6-665C-D0A4-308F-ADD251E219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4FF12-0CA2-C841-DB01-9C4DC9BC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76" y="3657600"/>
            <a:ext cx="10225497" cy="2434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552193-9095-DAB4-037F-C1A31F77D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76" y="1410843"/>
            <a:ext cx="10489824" cy="235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9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9A38-F6AA-EF6D-FB58-5E8288B4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A* find an optimal solution?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DA8923-CAFC-099C-2B4C-B2679AC34CE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52396" indent="0">
                  <a:buNone/>
                </a:pPr>
                <a:r>
                  <a:rPr lang="en-US" dirty="0"/>
                  <a:t>Two cases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r>
                  <a:rPr lang="en-US" dirty="0"/>
                  <a:t>The graph is a tree: A* finds an optimal solution if the heuristic is </a:t>
                </a:r>
                <a:r>
                  <a:rPr lang="en-US" i="1" dirty="0"/>
                  <a:t>admissible</a:t>
                </a: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Let q(v) be the actual distance from source to a node. Then, h is admissible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v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r>
                  <a:rPr lang="en-US" dirty="0"/>
                  <a:t>General graphs: A* finds an optimal solution if the heuristic is </a:t>
                </a:r>
                <a:r>
                  <a:rPr lang="en-US" i="1" dirty="0"/>
                  <a:t>consistent</a:t>
                </a:r>
              </a:p>
              <a:p>
                <a:pPr marL="152396" indent="0">
                  <a:buNone/>
                </a:pPr>
                <a:r>
                  <a:rPr lang="en-US" dirty="0"/>
                  <a:t>Consistency is similar to the triangle inequality. Specifically, for every node v and its neighbor u: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(Can check that Euclidean distance is an admissible heuristic on a planar graph)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DA8923-CAFC-099C-2B4C-B2679AC34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78" r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6B7F6-D4F0-4056-E048-2BB6149C81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733D-1996-F0B0-E043-42B71F23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9A1DE-031C-1855-9B38-B483D80B2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What if we just took the “best” node in every step?</a:t>
            </a:r>
          </a:p>
          <a:p>
            <a:pPr marL="152396" indent="0">
              <a:buNone/>
            </a:pPr>
            <a:r>
              <a:rPr lang="en-US" dirty="0"/>
              <a:t>This would be simply expanding the node with the best value of the heuristic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Doesn’t seem to work very well…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B5CD-1403-3A0E-D682-B83B1A16C4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1C714-44D0-FCC7-DC57-F04223CAC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7" y="2373086"/>
            <a:ext cx="10225497" cy="243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4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733D-1996-F0B0-E043-42B71F23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9A1DE-031C-1855-9B38-B483D80B2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However, we’ve seen other cases of “greedy” algorithms that worked well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For example, Kruskal’s algorithm for finding a minimum spanning tree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What distinguishes these examples?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B5CD-1403-3A0E-D682-B83B1A16C4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5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12343</TotalTime>
  <Words>783</Words>
  <Application>Microsoft Macintosh PowerPoint</Application>
  <PresentationFormat>Widescreen</PresentationFormat>
  <Paragraphs>151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Open Sans Light</vt:lpstr>
      <vt:lpstr>Open Sans</vt:lpstr>
      <vt:lpstr>Cambria Math</vt:lpstr>
      <vt:lpstr>Calibri</vt:lpstr>
      <vt:lpstr>Open Sans ExtraBold</vt:lpstr>
      <vt:lpstr>Office Theme</vt:lpstr>
      <vt:lpstr>PowerPoint Presentation</vt:lpstr>
      <vt:lpstr>Today</vt:lpstr>
      <vt:lpstr>Example of Dijkstra’s algorithm</vt:lpstr>
      <vt:lpstr>When can we do better?</vt:lpstr>
      <vt:lpstr>Example: A* search</vt:lpstr>
      <vt:lpstr>Top: Dijkstra. Bottom: A*</vt:lpstr>
      <vt:lpstr>When does A* find an optimal solution?</vt:lpstr>
      <vt:lpstr>Greedy search</vt:lpstr>
      <vt:lpstr>Greedy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frameworks for optimization</vt:lpstr>
      <vt:lpstr>Linear programming</vt:lpstr>
      <vt:lpstr>Example: fractional knapsack</vt:lpstr>
      <vt:lpstr>Example: bipartite matching</vt:lpstr>
      <vt:lpstr>Example: max flow</vt:lpstr>
      <vt:lpstr>Example: shortest path</vt:lpstr>
      <vt:lpstr>What is not a LP?</vt:lpstr>
      <vt:lpstr>Solving LPs: geometric intuition</vt:lpstr>
      <vt:lpstr>Solving LPs: the simplex algorithm</vt:lpstr>
      <vt:lpstr>Solving LPs in practice</vt:lpstr>
      <vt:lpstr>Extension: quadratic programming</vt:lpstr>
      <vt:lpstr>Interior point methods</vt:lpstr>
      <vt:lpstr>Extension: integer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Donovan</dc:creator>
  <cp:lastModifiedBy>Bryan Wilder</cp:lastModifiedBy>
  <cp:revision>39</cp:revision>
  <dcterms:created xsi:type="dcterms:W3CDTF">2023-03-30T16:47:09Z</dcterms:created>
  <dcterms:modified xsi:type="dcterms:W3CDTF">2023-12-05T01:23:16Z</dcterms:modified>
</cp:coreProperties>
</file>