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4" r:id="rId3"/>
    <p:sldId id="315" r:id="rId4"/>
    <p:sldId id="318" r:id="rId5"/>
    <p:sldId id="317" r:id="rId6"/>
    <p:sldId id="319" r:id="rId7"/>
    <p:sldId id="316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3" r:id="rId21"/>
    <p:sldId id="332" r:id="rId22"/>
    <p:sldId id="268" r:id="rId23"/>
    <p:sldId id="269" r:id="rId24"/>
    <p:sldId id="270" r:id="rId25"/>
    <p:sldId id="273" r:id="rId26"/>
    <p:sldId id="271" r:id="rId27"/>
    <p:sldId id="335" r:id="rId28"/>
    <p:sldId id="272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ExtraBold" panose="020B0606030504020204" pitchFamily="34" charset="0"/>
      <p:bold r:id="rId40"/>
      <p:italic r:id="rId41"/>
      <p:boldItalic r:id="rId42"/>
    </p:embeddedFont>
    <p:embeddedFont>
      <p:font typeface="Open Sans Light" panose="020B030603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818"/>
  </p:normalViewPr>
  <p:slideViewPr>
    <p:cSldViewPr snapToGrid="0">
      <p:cViewPr varScale="1">
        <p:scale>
          <a:sx n="117" d="100"/>
          <a:sy n="11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676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1975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228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8692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242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5012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86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mgur.com/a/Hqolp#2dKCQH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Continuous optimization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A12B-DA95-1EC4-3B02-5DC7C761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0BBF10-DA9B-9939-0C04-803CE6DE2F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:r>
                  <a:rPr lang="en-US" dirty="0"/>
                  <a:t>Typical ML training problem: minimize the training loss of the model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For example, in linear regression: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0BBF10-DA9B-9939-0C04-803CE6DE2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20CAB-9482-6F48-A9C2-0B25B8B0F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D838-192D-9A26-4C5E-181B96E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descent: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01DC5A-8EDE-500A-2E21-B7A96E03764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:r>
                  <a:rPr lang="en-US" dirty="0"/>
                  <a:t>For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solves the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by iterating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Provably converges to the minimizer for convex functions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For functions with multiple local optima, converges to one of them 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(Notebook illustration)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01DC5A-8EDE-500A-2E21-B7A96E037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D6CC-836C-4162-9A9F-ACAE0122D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D346-5AD1-AC36-2120-4D6F8008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properties of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D6E52B-E377-8673-AE27-55FEE8F894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:r>
                  <a:rPr lang="en-US" dirty="0"/>
                  <a:t>For the loss function</a:t>
                </a:r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what is the runtime of this algorithm?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Depends on </a:t>
                </a:r>
              </a:p>
              <a:p>
                <a:pPr marL="152396" indent="0">
                  <a:buNone/>
                </a:pPr>
                <a:r>
                  <a:rPr lang="en-US" dirty="0"/>
                  <a:t>(1) how many iterations we need to run gradient descent for </a:t>
                </a:r>
              </a:p>
              <a:p>
                <a:pPr marL="152396" indent="0">
                  <a:buNone/>
                </a:pPr>
                <a:r>
                  <a:rPr lang="en-US" dirty="0"/>
                  <a:t>(2) The cost per iteration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D6E52B-E377-8673-AE27-55FEE8F89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58BC-1088-D8E4-E406-D54B236BD3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4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D346-5AD1-AC36-2120-4D6F8008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per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D6E52B-E377-8673-AE27-55FEE8F894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Requires computing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and then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The update takes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What about gradient computation? </a:t>
                </a:r>
              </a:p>
              <a:p>
                <a:pPr marL="152396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D6E52B-E377-8673-AE27-55FEE8F89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58BC-1088-D8E4-E406-D54B236BD3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D346-5AD1-AC36-2120-4D6F8008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per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D6E52B-E377-8673-AE27-55FEE8F894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Requires computing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and then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The update takes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What about gradient computation? 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cost to differentiate loss at a single example</a:t>
                </a:r>
              </a:p>
              <a:p>
                <a:pPr marL="152396" indent="0">
                  <a:buNone/>
                </a:pPr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D6E52B-E377-8673-AE27-55FEE8F89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16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58BC-1088-D8E4-E406-D54B236BD3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335B-69A6-2739-96B9-28C387E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per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23BEB-0F23-EE58-FB8E-FF0607B9B4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:r>
                  <a:rPr lang="en-US" dirty="0"/>
                  <a:t>What can we do to bring down the cost per iteration?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Doing work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seems unavoidable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But what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23BEB-0F23-EE58-FB8E-FF0607B9B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9B77E-AEDF-C883-7B8F-420FB5D86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6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335B-69A6-2739-96B9-28C387E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23BEB-0F23-EE58-FB8E-FF0607B9B4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Main idea: can view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as an expectation over a particular distribution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We can approximate expectations by samples – even a single sample is unbiased!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23BEB-0F23-EE58-FB8E-FF0607B9B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9B77E-AEDF-C883-7B8F-420FB5D86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335B-69A6-2739-96B9-28C387E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23BEB-0F23-EE58-FB8E-FF0607B9B4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Main idea: can view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as an expectation over a particular distribution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We can approximate expectations by samples – even a single sample is unbiased!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Approximate gradients obtained by sampling a batch at random: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b="0" dirty="0"/>
                  <a:t>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x,y</a:t>
                </a:r>
                <a:r>
                  <a:rPr lang="en-US" dirty="0"/>
                  <a:t>) pairs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23BEB-0F23-EE58-FB8E-FF0607B9B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9B77E-AEDF-C883-7B8F-420FB5D86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335B-69A6-2739-96B9-28C387E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23BEB-0F23-EE58-FB8E-FF0607B9B4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Always have that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(unbiased)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Can be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Bigger batch: lower variance, better approximate gradients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But, runtime scales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23BEB-0F23-EE58-FB8E-FF0607B9B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9B77E-AEDF-C883-7B8F-420FB5D86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4CE-1D0D-A9DF-513E-33A883B8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6D48-3798-D54B-946D-56E798AF5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What can we do to make the number of iterations better?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Where does gradient descent sometimes waste effort?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(Notebook)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097E5-A86A-9685-AF5E-AE68801E0D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7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D2F2-6AB5-0255-85A9-727CBEEA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ECB2-226A-A514-F35E-747F0F95B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Today:</a:t>
            </a:r>
          </a:p>
          <a:p>
            <a:pPr marL="152396" indent="0">
              <a:buNone/>
            </a:pPr>
            <a:r>
              <a:rPr lang="en-US" dirty="0"/>
              <a:t>(1) wrap up search</a:t>
            </a:r>
          </a:p>
          <a:p>
            <a:pPr marL="152396" indent="0">
              <a:buNone/>
            </a:pPr>
            <a:r>
              <a:rPr lang="en-US" dirty="0"/>
              <a:t>(2) Continuous optimization: algorithmic properties of gradient descent and improvements to it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Reminder: final quiz Fri 2-3pm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8EB3-B6F3-5C1F-8AA3-949C9F0EE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903B-7F50-30BE-C3FB-638EC45B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814F723-29D4-2562-0245-936D2A7420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2396" indent="0">
                  <a:buNone/>
                </a:pPr>
                <a:r>
                  <a:rPr lang="en-US" dirty="0"/>
                  <a:t>Idea: building in momentum from previous steps helps reduce oscillation caused by sudden changes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Introduce a new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updated as 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And change the main update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814F723-29D4-2562-0245-936D2A742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FBC77-415D-6530-632A-FD989413F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6035-2AA8-9AD2-DB9B-DBE92A37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7403-2C75-25E6-CC52-FFC69F1E0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D0971-0914-0F9A-5417-CF05F5E0D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21</a:t>
            </a:fld>
            <a:endParaRPr lang="en-US"/>
          </a:p>
        </p:txBody>
      </p:sp>
      <p:pic>
        <p:nvPicPr>
          <p:cNvPr id="2050" name="Picture 2" descr="Gradient Descent with Momentum - Andrea Perlato">
            <a:extLst>
              <a:ext uri="{FF2B5EF4-FFF2-40B4-BE49-F238E27FC236}">
                <a16:creationId xmlns:a16="http://schemas.microsoft.com/office/drawing/2014/main" id="{D1E6557E-2217-9890-526B-96F97A211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1" y="2154228"/>
            <a:ext cx="10515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1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850BC5-070A-8440-3DCB-EB8C9898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10582771" cy="646112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bg1"/>
                </a:solidFill>
              </a:rPr>
              <a:t>Recall: </a:t>
            </a:r>
            <a:r>
              <a:rPr lang="en-US" dirty="0"/>
              <a:t>Stochastic Gradient Descent w/ Momentum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BCE2C1-3C46-0F3A-8D45-E48FD4E7EF3A}"/>
              </a:ext>
            </a:extLst>
          </p:cNvPr>
          <p:cNvSpPr/>
          <p:nvPr/>
        </p:nvSpPr>
        <p:spPr>
          <a:xfrm>
            <a:off x="6536648" y="1841970"/>
            <a:ext cx="149901" cy="149902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7FB5D4-7D63-F4A2-7471-87328337C3D7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6611599" y="1991872"/>
            <a:ext cx="123616" cy="810170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9BC78D3D-0FC0-E71F-F91E-838F7389D7C9}"/>
              </a:ext>
            </a:extLst>
          </p:cNvPr>
          <p:cNvSpPr/>
          <p:nvPr/>
        </p:nvSpPr>
        <p:spPr>
          <a:xfrm>
            <a:off x="2660228" y="1765192"/>
            <a:ext cx="7315200" cy="4382781"/>
          </a:xfrm>
          <a:custGeom>
            <a:avLst/>
            <a:gdLst>
              <a:gd name="connsiteX0" fmla="*/ 0 w 3342807"/>
              <a:gd name="connsiteY0" fmla="*/ 1470286 h 2632964"/>
              <a:gd name="connsiteX1" fmla="*/ 689548 w 3342807"/>
              <a:gd name="connsiteY1" fmla="*/ 510916 h 2632964"/>
              <a:gd name="connsiteX2" fmla="*/ 1394086 w 3342807"/>
              <a:gd name="connsiteY2" fmla="*/ 2234785 h 2632964"/>
              <a:gd name="connsiteX3" fmla="*/ 1708879 w 3342807"/>
              <a:gd name="connsiteY3" fmla="*/ 16240 h 2632964"/>
              <a:gd name="connsiteX4" fmla="*/ 1918741 w 3342807"/>
              <a:gd name="connsiteY4" fmla="*/ 1185473 h 2632964"/>
              <a:gd name="connsiteX5" fmla="*/ 2173574 w 3342807"/>
              <a:gd name="connsiteY5" fmla="*/ 316044 h 2632964"/>
              <a:gd name="connsiteX6" fmla="*/ 2698230 w 3342807"/>
              <a:gd name="connsiteY6" fmla="*/ 2624529 h 2632964"/>
              <a:gd name="connsiteX7" fmla="*/ 3342807 w 3342807"/>
              <a:gd name="connsiteY7" fmla="*/ 945630 h 263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2807" h="2632964">
                <a:moveTo>
                  <a:pt x="0" y="1470286"/>
                </a:moveTo>
                <a:cubicBezTo>
                  <a:pt x="228600" y="926893"/>
                  <a:pt x="457200" y="383500"/>
                  <a:pt x="689548" y="510916"/>
                </a:cubicBezTo>
                <a:cubicBezTo>
                  <a:pt x="921896" y="638332"/>
                  <a:pt x="1224198" y="2317231"/>
                  <a:pt x="1394086" y="2234785"/>
                </a:cubicBezTo>
                <a:cubicBezTo>
                  <a:pt x="1563974" y="2152339"/>
                  <a:pt x="1621437" y="191125"/>
                  <a:pt x="1708879" y="16240"/>
                </a:cubicBezTo>
                <a:cubicBezTo>
                  <a:pt x="1796322" y="-158645"/>
                  <a:pt x="1841292" y="1135506"/>
                  <a:pt x="1918741" y="1185473"/>
                </a:cubicBezTo>
                <a:cubicBezTo>
                  <a:pt x="1996190" y="1235440"/>
                  <a:pt x="2043659" y="76201"/>
                  <a:pt x="2173574" y="316044"/>
                </a:cubicBezTo>
                <a:cubicBezTo>
                  <a:pt x="2303489" y="555887"/>
                  <a:pt x="2503358" y="2519598"/>
                  <a:pt x="2698230" y="2624529"/>
                </a:cubicBezTo>
                <a:cubicBezTo>
                  <a:pt x="2893102" y="2729460"/>
                  <a:pt x="3117954" y="1837545"/>
                  <a:pt x="3342807" y="94563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850BC5-070A-8440-3DCB-EB8C9898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10582771" cy="646112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bg1"/>
                </a:solidFill>
              </a:rPr>
              <a:t>Recall: </a:t>
            </a:r>
            <a:r>
              <a:rPr lang="en-US" dirty="0"/>
              <a:t>Stochastic Gradient Descent w/ Momentum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55B525-A0FA-3F44-2D8F-5F3A50244AA7}"/>
              </a:ext>
            </a:extLst>
          </p:cNvPr>
          <p:cNvSpPr/>
          <p:nvPr/>
        </p:nvSpPr>
        <p:spPr>
          <a:xfrm>
            <a:off x="6536648" y="1841970"/>
            <a:ext cx="149901" cy="14990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B9ED32-94AF-EAF2-2D76-6FA0A5DBB8C5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611599" y="1991872"/>
            <a:ext cx="123616" cy="810170"/>
          </a:xfrm>
          <a:prstGeom prst="straightConnector1">
            <a:avLst/>
          </a:prstGeom>
          <a:ln w="222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449C2AA6-35B5-2B1A-53CC-DE1E6FA2BDC1}"/>
              </a:ext>
            </a:extLst>
          </p:cNvPr>
          <p:cNvSpPr/>
          <p:nvPr/>
        </p:nvSpPr>
        <p:spPr>
          <a:xfrm>
            <a:off x="2660228" y="1765192"/>
            <a:ext cx="7315200" cy="4382781"/>
          </a:xfrm>
          <a:custGeom>
            <a:avLst/>
            <a:gdLst>
              <a:gd name="connsiteX0" fmla="*/ 0 w 3342807"/>
              <a:gd name="connsiteY0" fmla="*/ 1470286 h 2632964"/>
              <a:gd name="connsiteX1" fmla="*/ 689548 w 3342807"/>
              <a:gd name="connsiteY1" fmla="*/ 510916 h 2632964"/>
              <a:gd name="connsiteX2" fmla="*/ 1394086 w 3342807"/>
              <a:gd name="connsiteY2" fmla="*/ 2234785 h 2632964"/>
              <a:gd name="connsiteX3" fmla="*/ 1708879 w 3342807"/>
              <a:gd name="connsiteY3" fmla="*/ 16240 h 2632964"/>
              <a:gd name="connsiteX4" fmla="*/ 1918741 w 3342807"/>
              <a:gd name="connsiteY4" fmla="*/ 1185473 h 2632964"/>
              <a:gd name="connsiteX5" fmla="*/ 2173574 w 3342807"/>
              <a:gd name="connsiteY5" fmla="*/ 316044 h 2632964"/>
              <a:gd name="connsiteX6" fmla="*/ 2698230 w 3342807"/>
              <a:gd name="connsiteY6" fmla="*/ 2624529 h 2632964"/>
              <a:gd name="connsiteX7" fmla="*/ 3342807 w 3342807"/>
              <a:gd name="connsiteY7" fmla="*/ 945630 h 263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2807" h="2632964">
                <a:moveTo>
                  <a:pt x="0" y="1470286"/>
                </a:moveTo>
                <a:cubicBezTo>
                  <a:pt x="228600" y="926893"/>
                  <a:pt x="457200" y="383500"/>
                  <a:pt x="689548" y="510916"/>
                </a:cubicBezTo>
                <a:cubicBezTo>
                  <a:pt x="921896" y="638332"/>
                  <a:pt x="1224198" y="2317231"/>
                  <a:pt x="1394086" y="2234785"/>
                </a:cubicBezTo>
                <a:cubicBezTo>
                  <a:pt x="1563974" y="2152339"/>
                  <a:pt x="1621437" y="191125"/>
                  <a:pt x="1708879" y="16240"/>
                </a:cubicBezTo>
                <a:cubicBezTo>
                  <a:pt x="1796322" y="-158645"/>
                  <a:pt x="1841292" y="1135506"/>
                  <a:pt x="1918741" y="1185473"/>
                </a:cubicBezTo>
                <a:cubicBezTo>
                  <a:pt x="1996190" y="1235440"/>
                  <a:pt x="2043659" y="76201"/>
                  <a:pt x="2173574" y="316044"/>
                </a:cubicBezTo>
                <a:cubicBezTo>
                  <a:pt x="2303489" y="555887"/>
                  <a:pt x="2503358" y="2519598"/>
                  <a:pt x="2698230" y="2624529"/>
                </a:cubicBezTo>
                <a:cubicBezTo>
                  <a:pt x="2893102" y="2729460"/>
                  <a:pt x="3117954" y="1837545"/>
                  <a:pt x="3342807" y="94563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9E1D06-BC38-3CBB-A33F-00F69F394ECC}"/>
              </a:ext>
            </a:extLst>
          </p:cNvPr>
          <p:cNvSpPr/>
          <p:nvPr/>
        </p:nvSpPr>
        <p:spPr>
          <a:xfrm>
            <a:off x="7019788" y="2435358"/>
            <a:ext cx="149901" cy="149902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A35096-4CC4-6D21-3558-90FB426CBE75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7147737" y="2201216"/>
            <a:ext cx="114870" cy="256095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3438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850BC5-070A-8440-3DCB-EB8C9898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10582771" cy="646112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bg1"/>
                </a:solidFill>
              </a:rPr>
              <a:t>Recall: </a:t>
            </a:r>
            <a:r>
              <a:rPr lang="en-US" dirty="0"/>
              <a:t>Stochastic Gradient Descent w/ Momentum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7ABA5D-488E-57A4-5BFB-EE9D13FA5270}"/>
              </a:ext>
            </a:extLst>
          </p:cNvPr>
          <p:cNvSpPr/>
          <p:nvPr/>
        </p:nvSpPr>
        <p:spPr>
          <a:xfrm>
            <a:off x="6536648" y="1849818"/>
            <a:ext cx="149901" cy="14990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164B3-935B-9F26-B562-51D7C759CBD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611599" y="1999720"/>
            <a:ext cx="123616" cy="810170"/>
          </a:xfrm>
          <a:prstGeom prst="straightConnector1">
            <a:avLst/>
          </a:prstGeom>
          <a:ln w="222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70341F8-66CB-18B2-47BC-A4D571F8720E}"/>
              </a:ext>
            </a:extLst>
          </p:cNvPr>
          <p:cNvSpPr/>
          <p:nvPr/>
        </p:nvSpPr>
        <p:spPr>
          <a:xfrm>
            <a:off x="2660228" y="1773040"/>
            <a:ext cx="7315200" cy="4382781"/>
          </a:xfrm>
          <a:custGeom>
            <a:avLst/>
            <a:gdLst>
              <a:gd name="connsiteX0" fmla="*/ 0 w 3342807"/>
              <a:gd name="connsiteY0" fmla="*/ 1470286 h 2632964"/>
              <a:gd name="connsiteX1" fmla="*/ 689548 w 3342807"/>
              <a:gd name="connsiteY1" fmla="*/ 510916 h 2632964"/>
              <a:gd name="connsiteX2" fmla="*/ 1394086 w 3342807"/>
              <a:gd name="connsiteY2" fmla="*/ 2234785 h 2632964"/>
              <a:gd name="connsiteX3" fmla="*/ 1708879 w 3342807"/>
              <a:gd name="connsiteY3" fmla="*/ 16240 h 2632964"/>
              <a:gd name="connsiteX4" fmla="*/ 1918741 w 3342807"/>
              <a:gd name="connsiteY4" fmla="*/ 1185473 h 2632964"/>
              <a:gd name="connsiteX5" fmla="*/ 2173574 w 3342807"/>
              <a:gd name="connsiteY5" fmla="*/ 316044 h 2632964"/>
              <a:gd name="connsiteX6" fmla="*/ 2698230 w 3342807"/>
              <a:gd name="connsiteY6" fmla="*/ 2624529 h 2632964"/>
              <a:gd name="connsiteX7" fmla="*/ 3342807 w 3342807"/>
              <a:gd name="connsiteY7" fmla="*/ 945630 h 263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2807" h="2632964">
                <a:moveTo>
                  <a:pt x="0" y="1470286"/>
                </a:moveTo>
                <a:cubicBezTo>
                  <a:pt x="228600" y="926893"/>
                  <a:pt x="457200" y="383500"/>
                  <a:pt x="689548" y="510916"/>
                </a:cubicBezTo>
                <a:cubicBezTo>
                  <a:pt x="921896" y="638332"/>
                  <a:pt x="1224198" y="2317231"/>
                  <a:pt x="1394086" y="2234785"/>
                </a:cubicBezTo>
                <a:cubicBezTo>
                  <a:pt x="1563974" y="2152339"/>
                  <a:pt x="1621437" y="191125"/>
                  <a:pt x="1708879" y="16240"/>
                </a:cubicBezTo>
                <a:cubicBezTo>
                  <a:pt x="1796322" y="-158645"/>
                  <a:pt x="1841292" y="1135506"/>
                  <a:pt x="1918741" y="1185473"/>
                </a:cubicBezTo>
                <a:cubicBezTo>
                  <a:pt x="1996190" y="1235440"/>
                  <a:pt x="2043659" y="76201"/>
                  <a:pt x="2173574" y="316044"/>
                </a:cubicBezTo>
                <a:cubicBezTo>
                  <a:pt x="2303489" y="555887"/>
                  <a:pt x="2503358" y="2519598"/>
                  <a:pt x="2698230" y="2624529"/>
                </a:cubicBezTo>
                <a:cubicBezTo>
                  <a:pt x="2893102" y="2729460"/>
                  <a:pt x="3117954" y="1837545"/>
                  <a:pt x="3342807" y="94563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6C0D70-D214-CE13-67E3-E0B1999006EA}"/>
              </a:ext>
            </a:extLst>
          </p:cNvPr>
          <p:cNvSpPr/>
          <p:nvPr/>
        </p:nvSpPr>
        <p:spPr>
          <a:xfrm>
            <a:off x="7507260" y="2329400"/>
            <a:ext cx="149901" cy="149902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A9EE3E-7556-6046-C9D9-52A5D4527B4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7582211" y="2479302"/>
            <a:ext cx="256345" cy="1040026"/>
          </a:xfrm>
          <a:prstGeom prst="straightConnector1">
            <a:avLst/>
          </a:prstGeom>
          <a:ln w="2222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15A2AB2-5F46-C800-3543-8491F52D7F20}"/>
              </a:ext>
            </a:extLst>
          </p:cNvPr>
          <p:cNvSpPr/>
          <p:nvPr/>
        </p:nvSpPr>
        <p:spPr>
          <a:xfrm>
            <a:off x="7019788" y="2443206"/>
            <a:ext cx="149901" cy="14990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C47584-2109-2601-8374-58D734A67700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7147737" y="2209064"/>
            <a:ext cx="114870" cy="256095"/>
          </a:xfrm>
          <a:prstGeom prst="straightConnector1">
            <a:avLst/>
          </a:prstGeom>
          <a:ln w="222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7075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EF8099-9B7B-FCCB-8BE9-F16D39E21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Adaptive learning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403F7-2FD8-A581-3E83-A314B537CE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Oftentimes, different parameters are “differently scaled”, making it hard to use a single learning rate/step size across all of them</a:t>
            </a:r>
          </a:p>
          <a:p>
            <a:endParaRPr lang="en-US" dirty="0"/>
          </a:p>
          <a:p>
            <a:r>
              <a:rPr lang="en-US" dirty="0"/>
              <a:t>We’d like to move fast in parameters with gentle but consistent gradients. When gradients are large and rapidly changing, move more slowly</a:t>
            </a:r>
          </a:p>
          <a:p>
            <a:endParaRPr lang="en-US" dirty="0"/>
          </a:p>
          <a:p>
            <a:r>
              <a:rPr lang="en-US" dirty="0"/>
              <a:t>Modern neural networks are usually trained with adaptive learning rate methods which change the learning rate for each parameter individually based on how large/consistent the gradients 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7CF6-9AF6-4589-2F14-AF5D14C6F9D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451672"/>
                <a:ext cx="9987994" cy="4449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523875" indent="-5238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Input: training dataset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step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decay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dirty="0"/>
                  <a:t>Initialize</a:t>
                </a:r>
                <a:r>
                  <a:rPr lang="en-US" i="1" dirty="0"/>
                  <a:t> </a:t>
                </a:r>
                <a:r>
                  <a:rPr lang="en-US" dirty="0"/>
                  <a:t>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i="1" dirty="0"/>
              </a:p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dirty="0"/>
                  <a:t>While TERMINATION CRITERION is not satisfied</a:t>
                </a:r>
              </a:p>
              <a:p>
                <a:pPr marL="960120" lvl="1" indent="-457200">
                  <a:lnSpc>
                    <a:spcPct val="130000"/>
                  </a:lnSpc>
                  <a:buFont typeface="+mj-lt"/>
                  <a:buAutoNum type="alphaLcPeriod"/>
                </a:pPr>
                <a:r>
                  <a:rPr lang="en-US" dirty="0"/>
                  <a:t>Randomly sample a data point/batch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pPr marL="960120" lvl="1" indent="-457200">
                  <a:lnSpc>
                    <a:spcPct val="130000"/>
                  </a:lnSpc>
                  <a:buFont typeface="+mj-lt"/>
                  <a:buAutoNum type="alphaLcPeriod"/>
                </a:pPr>
                <a:r>
                  <a:rPr lang="en-US" dirty="0"/>
                  <a:t>Compute the gradient of the loss with respect to the sampled point/batch</a:t>
                </a:r>
              </a:p>
              <a:p>
                <a:pPr marL="165100" lvl="1" indent="-16510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 marL="960120" lvl="1" indent="-457200">
                  <a:lnSpc>
                    <a:spcPct val="80000"/>
                  </a:lnSpc>
                  <a:buFont typeface="+mj-lt"/>
                  <a:buAutoNum type="alphaLcPeriod" startAt="3"/>
                </a:pPr>
                <a:r>
                  <a:rPr lang="en-US" sz="2000" dirty="0"/>
                  <a:t>Update the </a:t>
                </a:r>
                <a:r>
                  <a:rPr lang="en-US" sz="2000" i="1" dirty="0"/>
                  <a:t>scaling factor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960120" lvl="1" indent="-457200">
                  <a:lnSpc>
                    <a:spcPct val="80000"/>
                  </a:lnSpc>
                  <a:buFont typeface="+mj-lt"/>
                  <a:buAutoNum type="alphaLcPeriod" startAt="3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960120" lvl="1" indent="-457200">
                  <a:lnSpc>
                    <a:spcPct val="80000"/>
                  </a:lnSpc>
                  <a:buFont typeface="+mj-lt"/>
                  <a:buAutoNum type="alphaLcPeriod" startAt="3"/>
                </a:pPr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451672"/>
                <a:ext cx="9987994" cy="4449802"/>
              </a:xfrm>
              <a:prstGeom prst="rect">
                <a:avLst/>
              </a:prstGeom>
              <a:blipFill>
                <a:blip r:embed="rId3"/>
                <a:stretch>
                  <a:fillRect l="-1269" b="-94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850BC5-070A-8440-3DCB-EB8C9898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10582771" cy="646112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err="1">
                <a:solidFill>
                  <a:schemeClr val="tx1"/>
                </a:solidFill>
              </a:rPr>
              <a:t>Adagrad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0805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451672"/>
                <a:ext cx="9933566" cy="4449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523875" indent="-5238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Input: training dataset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step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decay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dirty="0"/>
                  <a:t>Initialize</a:t>
                </a:r>
                <a:r>
                  <a:rPr lang="en-US" i="1" dirty="0"/>
                  <a:t> </a:t>
                </a:r>
                <a:r>
                  <a:rPr lang="en-US" dirty="0"/>
                  <a:t>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i="1" dirty="0"/>
              </a:p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dirty="0"/>
                  <a:t>While TERMINATION CRITERION is not satisfied</a:t>
                </a:r>
              </a:p>
              <a:p>
                <a:pPr marL="960120" lvl="1" indent="-457200">
                  <a:lnSpc>
                    <a:spcPct val="130000"/>
                  </a:lnSpc>
                  <a:buFont typeface="+mj-lt"/>
                  <a:buAutoNum type="alphaLcPeriod"/>
                </a:pPr>
                <a:r>
                  <a:rPr lang="en-US" dirty="0"/>
                  <a:t>Randomly sample a data point/batch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pPr marL="960120" lvl="1" indent="-457200">
                  <a:lnSpc>
                    <a:spcPct val="130000"/>
                  </a:lnSpc>
                  <a:buFont typeface="+mj-lt"/>
                  <a:buAutoNum type="alphaLcPeriod"/>
                </a:pPr>
                <a:r>
                  <a:rPr lang="en-US" dirty="0"/>
                  <a:t>Compute the gradient of the loss with respect to the sampled point/batch</a:t>
                </a:r>
              </a:p>
              <a:p>
                <a:pPr marL="165100" lvl="1" indent="-16510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 marL="960120" lvl="1" indent="-457200">
                  <a:lnSpc>
                    <a:spcPct val="80000"/>
                  </a:lnSpc>
                  <a:buFont typeface="+mj-lt"/>
                  <a:buAutoNum type="alphaLcPeriod" startAt="3"/>
                </a:pPr>
                <a:r>
                  <a:rPr lang="en-US" sz="2000" dirty="0"/>
                  <a:t>Update the </a:t>
                </a:r>
                <a:r>
                  <a:rPr lang="en-US" sz="2000" i="1" dirty="0"/>
                  <a:t>scaling factor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60120" lvl="1" indent="-457200">
                  <a:lnSpc>
                    <a:spcPct val="80000"/>
                  </a:lnSpc>
                  <a:buFont typeface="+mj-lt"/>
                  <a:buAutoNum type="alphaLcPeriod" startAt="3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960120" lvl="1" indent="-457200">
                  <a:lnSpc>
                    <a:spcPct val="80000"/>
                  </a:lnSpc>
                  <a:buFont typeface="+mj-lt"/>
                  <a:buAutoNum type="alphaLcPeriod" startAt="3"/>
                </a:pPr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522288" indent="-512763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451672"/>
                <a:ext cx="9933566" cy="4449802"/>
              </a:xfrm>
              <a:prstGeom prst="rect">
                <a:avLst/>
              </a:prstGeom>
              <a:blipFill>
                <a:blip r:embed="rId3"/>
                <a:stretch>
                  <a:fillRect l="-1276" b="-16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850BC5-070A-8440-3DCB-EB8C9898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10582771" cy="646112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Root Mean Square Propagation (</a:t>
            </a:r>
            <a:r>
              <a:rPr lang="en-US" dirty="0" err="1">
                <a:solidFill>
                  <a:schemeClr val="tx1"/>
                </a:solidFill>
              </a:rPr>
              <a:t>RMSProp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98957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850BC5-070A-8440-3DCB-EB8C9898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10582771" cy="646112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pic>
        <p:nvPicPr>
          <p:cNvPr id="12" name="Picture 11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D30E478-B9FF-93D6-61D1-E9D35844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30" y="1666355"/>
            <a:ext cx="6154139" cy="4764494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51B393D-7C52-A59B-25D5-2F2ED250A890}"/>
              </a:ext>
            </a:extLst>
          </p:cNvPr>
          <p:cNvSpPr txBox="1">
            <a:spLocks/>
          </p:cNvSpPr>
          <p:nvPr/>
        </p:nvSpPr>
        <p:spPr>
          <a:xfrm>
            <a:off x="1246063" y="6279925"/>
            <a:ext cx="5059670" cy="301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sz="1100" dirty="0">
                <a:hlinkClick r:id="rId4"/>
              </a:rPr>
              <a:t>https://imgur.com/a/Hqolp#2dKCQHh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0311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D2F2-6AB5-0255-85A9-727CBEEA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ECB2-226A-A514-F35E-747F0F95B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So far: many search strategies (BFS, DFS, Dijkstra’s algorithm, A*)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In weighted graphs, Dijkstra’s will always find shortest paths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A* will do so with an admissible/consistent heuristic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Now: controllable tradeoff between computation and 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8EB3-B6F3-5C1F-8AA3-949C9F0EE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8CB2-0396-2B68-E1CC-14A736DE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1BC7-73FA-12DE-82F2-54B903627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Key idea: only process the most promising </a:t>
            </a:r>
            <a:r>
              <a:rPr lang="en-US" i="1" dirty="0"/>
              <a:t>k</a:t>
            </a:r>
            <a:r>
              <a:rPr lang="en-US" dirty="0"/>
              <a:t> nodes in each step; discard the others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“Promising” defined via a heuristic as in A*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[source]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Q is not empty: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node v in Q: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u in neighbors(v):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u == goal: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not visited[u]: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visited[u] = True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new_Q.append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Q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select_top_k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heuristic)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C9788-7B1A-B109-093D-C9D3917E93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203D-91E5-9843-7DAD-BB8A044E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7A94-E20F-B71B-0A5B-B191A156C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35F62-5257-1433-E612-5300AC3DE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5AC28-A517-B565-9D00-FDF16AF9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1678"/>
            <a:ext cx="7772400" cy="51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80C9-1D40-4807-68C5-F9AC64F7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0F4C-834E-0DA4-38C4-E0891151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Sacrifices worst-case optimality: the nodes on the optimal path might get pruned away due to the beam width limit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Improves memory usage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Works well if the heuristic is well-aligned with nodes that will actually appear on the optimal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761B2-F0F0-2C68-7887-E521D5161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DD08-EE9A-DAEF-61D9-EA1E5AB6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search: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378DE-B513-5D56-F898-B07660104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Commonly used in decoding step for language models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Model has a next-word probability distribution given previous words: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p(word 3 = ”</a:t>
            </a:r>
            <a:r>
              <a:rPr lang="en-US" dirty="0" err="1"/>
              <a:t>chased”|word</a:t>
            </a:r>
            <a:r>
              <a:rPr lang="en-US" dirty="0"/>
              <a:t> 1 = “the”, word 2 = “dog”)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In generation, the goal is to find the sequence with the largest overall probability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2FD8F-BDED-6E9A-ECF8-7D440B8E7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D640-0E8A-9A14-D69F-ED61D7C4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in language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B8E42-BE36-939A-F1B6-EE1FD3B3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2926314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Heuristic = joint probability of sequence so far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Greedy search: choose the highest-probability token one at a time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Beam search: select the </a:t>
            </a:r>
            <a:r>
              <a:rPr lang="en-US" i="1" dirty="0"/>
              <a:t>k</a:t>
            </a:r>
            <a:r>
              <a:rPr lang="en-US" dirty="0"/>
              <a:t> best sequences to continue at each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9AB2-5F19-1F6B-56AD-449C4CAA38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F2A019-0C58-EE39-856A-8473A7C2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71" y="1586084"/>
            <a:ext cx="7458529" cy="435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61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A12B-DA95-1EC4-3B02-5DC7C761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BF10-DA9B-9939-0C04-803CE6DE2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Earlier, we talked about algorithms for </a:t>
            </a:r>
            <a:r>
              <a:rPr lang="en-US" i="1" dirty="0"/>
              <a:t>constrained</a:t>
            </a:r>
            <a:r>
              <a:rPr lang="en-US" dirty="0"/>
              <a:t> optimization</a:t>
            </a:r>
          </a:p>
          <a:p>
            <a:pPr marL="152396" indent="0">
              <a:buNone/>
            </a:pPr>
            <a:r>
              <a:rPr lang="en-US" i="1" dirty="0"/>
              <a:t>	</a:t>
            </a:r>
            <a:r>
              <a:rPr lang="en-US" dirty="0"/>
              <a:t>Linear programming, quadratic programming</a:t>
            </a:r>
          </a:p>
          <a:p>
            <a:pPr marL="152396" indent="0">
              <a:buNone/>
            </a:pPr>
            <a:endParaRPr lang="en-US" i="1" dirty="0"/>
          </a:p>
          <a:p>
            <a:pPr marL="152396" indent="0">
              <a:buNone/>
            </a:pPr>
            <a:r>
              <a:rPr lang="en-US" dirty="0"/>
              <a:t>Oftentimes in ML applications, there are no constraints, but different challenges arise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Today: gradient descent and improved versions of it for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20CAB-9482-6F48-A9C2-0B25B8B0F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0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12589</TotalTime>
  <Words>1201</Words>
  <Application>Microsoft Macintosh PowerPoint</Application>
  <PresentationFormat>Widescreen</PresentationFormat>
  <Paragraphs>217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Open Sans Light</vt:lpstr>
      <vt:lpstr>Open Sans</vt:lpstr>
      <vt:lpstr>Cambria Math</vt:lpstr>
      <vt:lpstr>Calibri</vt:lpstr>
      <vt:lpstr>Courier New</vt:lpstr>
      <vt:lpstr>Open Sans ExtraBold</vt:lpstr>
      <vt:lpstr>Office Theme</vt:lpstr>
      <vt:lpstr>PowerPoint Presentation</vt:lpstr>
      <vt:lpstr>Today</vt:lpstr>
      <vt:lpstr>Search</vt:lpstr>
      <vt:lpstr>Beam search</vt:lpstr>
      <vt:lpstr>PowerPoint Presentation</vt:lpstr>
      <vt:lpstr>Beam search</vt:lpstr>
      <vt:lpstr>Beam search: applications</vt:lpstr>
      <vt:lpstr>Beam search in language models</vt:lpstr>
      <vt:lpstr>Continuous optimization</vt:lpstr>
      <vt:lpstr>Gradient descent</vt:lpstr>
      <vt:lpstr>Gradient descent: review</vt:lpstr>
      <vt:lpstr>Algorithmic properties of gradient descent</vt:lpstr>
      <vt:lpstr>Cost per iteration</vt:lpstr>
      <vt:lpstr>Cost per iteration</vt:lpstr>
      <vt:lpstr>Cost per iteration</vt:lpstr>
      <vt:lpstr>Stochastic gradient descent</vt:lpstr>
      <vt:lpstr>Stochastic gradient descent</vt:lpstr>
      <vt:lpstr>Stochastic gradient descent</vt:lpstr>
      <vt:lpstr>Number of iterations</vt:lpstr>
      <vt:lpstr>Momentum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54</cp:revision>
  <dcterms:created xsi:type="dcterms:W3CDTF">2023-03-30T16:47:09Z</dcterms:created>
  <dcterms:modified xsi:type="dcterms:W3CDTF">2023-12-06T20:34:40Z</dcterms:modified>
</cp:coreProperties>
</file>