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42"/>
  </p:notesMasterIdLst>
  <p:sldIdLst>
    <p:sldId id="256" r:id="rId2"/>
    <p:sldId id="264" r:id="rId3"/>
    <p:sldId id="267" r:id="rId4"/>
    <p:sldId id="268" r:id="rId5"/>
    <p:sldId id="266" r:id="rId6"/>
    <p:sldId id="269" r:id="rId7"/>
    <p:sldId id="270" r:id="rId8"/>
    <p:sldId id="282" r:id="rId9"/>
    <p:sldId id="265" r:id="rId10"/>
    <p:sldId id="291" r:id="rId11"/>
    <p:sldId id="292" r:id="rId12"/>
    <p:sldId id="293" r:id="rId13"/>
    <p:sldId id="277" r:id="rId14"/>
    <p:sldId id="294" r:id="rId15"/>
    <p:sldId id="295" r:id="rId16"/>
    <p:sldId id="283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71" r:id="rId32"/>
    <p:sldId id="272" r:id="rId33"/>
    <p:sldId id="273" r:id="rId34"/>
    <p:sldId id="274" r:id="rId35"/>
    <p:sldId id="275" r:id="rId36"/>
    <p:sldId id="276" r:id="rId37"/>
    <p:sldId id="278" r:id="rId38"/>
    <p:sldId id="279" r:id="rId39"/>
    <p:sldId id="280" r:id="rId40"/>
    <p:sldId id="281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Candara" panose="020E0502030303020204" pitchFamily="34" charset="0"/>
      <p:regular r:id="rId48"/>
      <p:bold r:id="rId49"/>
      <p:italic r:id="rId50"/>
      <p:boldItalic r:id="rId51"/>
    </p:embeddedFont>
    <p:embeddedFont>
      <p:font typeface="Comic Sans MS" panose="030F0902030302020204" pitchFamily="66" charset="0"/>
      <p:regular r:id="rId52"/>
    </p:embeddedFont>
    <p:embeddedFont>
      <p:font typeface="Helvetica Neue Light" panose="02000403000000020004" pitchFamily="2" charset="0"/>
      <p:regular r:id="rId53"/>
      <p:bold r:id="rId54"/>
      <p:italic r:id="rId55"/>
      <p:boldItalic r:id="rId56"/>
    </p:embeddedFont>
    <p:embeddedFont>
      <p:font typeface="Open Sans" panose="020B0606030504020204" pitchFamily="34" charset="0"/>
      <p:regular r:id="rId57"/>
      <p:bold r:id="rId58"/>
      <p:italic r:id="rId59"/>
      <p:boldItalic r:id="rId60"/>
    </p:embeddedFont>
    <p:embeddedFont>
      <p:font typeface="Open Sans Light" panose="020F0302020204030204" pitchFamily="34" charset="0"/>
      <p:regular r:id="rId61"/>
      <p:bold r:id="rId62"/>
      <p:italic r:id="rId63"/>
      <p:boldItalic r:id="rId64"/>
    </p:embeddedFont>
    <p:embeddedFont>
      <p:font typeface="Times" panose="02020603050405020304" pitchFamily="18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67"/>
  </p:normalViewPr>
  <p:slideViewPr>
    <p:cSldViewPr snapToGrid="0">
      <p:cViewPr varScale="1">
        <p:scale>
          <a:sx n="155" d="100"/>
          <a:sy n="155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font" Target="fonts/font2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c05719632_2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7c0571963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c05719632_2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7c05719632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c05719632_2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7c05719632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7c05719632_2_3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7c05719632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7c05719632_2_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17c0571963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c05719632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7c05719632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c05719632_2_4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17c05719632_2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c05719632_2_4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17c05719632_2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c05719632_2_4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17c05719632_2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c05719632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17c05719632_2_4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17c05719632_2_4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829ec0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829ec0e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7a829ec0e2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c05719632_2_4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17c05719632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7c05719632_2_4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7c05719632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7c05719632_2_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17c05719632_2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7c05719632_2_5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17c05719632_2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7c05719632_2_5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17c05719632_2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7c05719632_2_5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17c05719632_2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7c05719632_2_6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17c05719632_2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72d686a9b0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172d686a9b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72d686a9b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g172d686a9b0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Intuition \theta is gradually approaching \theta*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Part 1: The dot product of \theta and \theta* increases rapidly O(k)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Part 2: The norm of \theta increases slowly \Omega(\sqrt(k))</a:t>
            </a:r>
            <a:endParaRPr/>
          </a:p>
        </p:txBody>
      </p:sp>
      <p:sp>
        <p:nvSpPr>
          <p:cNvPr id="451" name="Google Shape;451;g172d686a9b0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72d686a9b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172d686a9b0_0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Intuition \theta is gradually approaching \theta*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Part 1: The dot product of \theta and \theta* increases rapidly O(k)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Part 2: The norm of \theta increases slowly \Omega(\sqrt(k))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172d686a9b0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829ec0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829ec0e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7a829ec0e2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732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72d686a9b0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172d686a9b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829ec0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829ec0e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7a829ec0e2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77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2.3 of http://</a:t>
            </a:r>
            <a:r>
              <a:rPr lang="en-US" dirty="0" err="1"/>
              <a:t>infolab.stanford.edu</a:t>
            </a:r>
            <a:r>
              <a:rPr lang="en-US" dirty="0"/>
              <a:t>/~</a:t>
            </a:r>
            <a:r>
              <a:rPr lang="en-US" dirty="0" err="1"/>
              <a:t>ullman</a:t>
            </a:r>
            <a:r>
              <a:rPr lang="en-US" dirty="0"/>
              <a:t>/</a:t>
            </a:r>
            <a:r>
              <a:rPr lang="en-US" dirty="0" err="1"/>
              <a:t>focs</a:t>
            </a:r>
            <a:r>
              <a:rPr lang="en-US" dirty="0"/>
              <a:t>/ch02.pdf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127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a829ec0e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a829ec0e2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7a829ec0e2_0_5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f7d6f074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4f7d6f0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100" cy="308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50aca10d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850aca1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c05719632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7c05719632_2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7c05719632_2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ra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0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8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58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08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76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3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3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Proof Techniques: induction</a:t>
            </a:r>
            <a:endParaRPr sz="3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The format we’ve seen so far: argue that if a statement holds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latin typeface=""/>
                  </a:rPr>
                  <a:t>, it must hold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553998"/>
              </a:xfrm>
              <a:prstGeom prst="rect">
                <a:avLst/>
              </a:prstGeom>
              <a:blipFill>
                <a:blip r:embed="rId2"/>
                <a:stretch>
                  <a:fillRect l="-327"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/>
              <p:nvPr/>
            </p:nvSpPr>
            <p:spPr>
              <a:xfrm>
                <a:off x="934547" y="2306293"/>
                <a:ext cx="774667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This is sometimes called “weak”, compared to the alternative “strong induction” technique:</a:t>
                </a:r>
              </a:p>
              <a:p>
                <a:r>
                  <a:rPr lang="en-US" sz="1500" dirty="0">
                    <a:latin typeface="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306293"/>
                <a:ext cx="7746678" cy="784830"/>
              </a:xfrm>
              <a:prstGeom prst="rect">
                <a:avLst/>
              </a:prstGeom>
              <a:blipFill>
                <a:blip r:embed="rId3"/>
                <a:stretch>
                  <a:fillRect l="-32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98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vs Weak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Weak induction: use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to prove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323165"/>
              </a:xfrm>
              <a:prstGeom prst="rect">
                <a:avLst/>
              </a:prstGeom>
              <a:blipFill>
                <a:blip r:embed="rId2"/>
                <a:stretch>
                  <a:fillRect l="-3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/>
              <p:nvPr/>
            </p:nvSpPr>
            <p:spPr>
              <a:xfrm>
                <a:off x="934547" y="2005210"/>
                <a:ext cx="774667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Strong induction: use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to prove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005210"/>
                <a:ext cx="7746678" cy="323165"/>
              </a:xfrm>
              <a:prstGeom prst="rect">
                <a:avLst/>
              </a:prstGeom>
              <a:blipFill>
                <a:blip r:embed="rId3"/>
                <a:stretch>
                  <a:fillRect l="-3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45F84-4DFD-F771-2A7C-531D33702BB8}"/>
                  </a:ext>
                </a:extLst>
              </p:cNvPr>
              <p:cNvSpPr txBox="1"/>
              <p:nvPr/>
            </p:nvSpPr>
            <p:spPr>
              <a:xfrm>
                <a:off x="934547" y="2473784"/>
                <a:ext cx="7746678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Both are valid proof techniques. </a:t>
                </a: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Intuition: weak induction is enough when the instance of the statement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 can be broken down into an instance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latin typeface=""/>
                  </a:rPr>
                  <a:t> plus an extra term</a:t>
                </a: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Strong induction may be needed when an instance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 can be broken down into smaller “subcomponents” that may be of any size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45F84-4DFD-F771-2A7C-531D3370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473784"/>
                <a:ext cx="7746678" cy="1708160"/>
              </a:xfrm>
              <a:prstGeom prst="rect">
                <a:avLst/>
              </a:prstGeom>
              <a:blipFill>
                <a:blip r:embed="rId4"/>
                <a:stretch>
                  <a:fillRect l="-327" t="-735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4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Prove: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 have a prime factorization, i.e., they can be written as a product of prime numbers. A number is prime if it is only divisible by 1 and itself.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 t="-840" r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0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Prove: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 have a prime factorization, i.e., they can be written as a product of prime numbers. A number is prime if it is only divisible by 1 and itself. </a:t>
                </a:r>
              </a:p>
              <a:p>
                <a:endParaRPr lang="en-US" dirty="0"/>
              </a:p>
              <a:p>
                <a:r>
                  <a:rPr lang="en-US" dirty="0"/>
                  <a:t>Base case: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Induction hypothesis: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  <a:blipFill>
                <a:blip r:embed="rId2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2CDED-59D6-40E2-907A-CE33DA6F3D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34548" y="1724238"/>
            <a:ext cx="6883052" cy="2886742"/>
          </a:xfrm>
        </p:spPr>
        <p:txBody>
          <a:bodyPr>
            <a:normAutofit/>
          </a:bodyPr>
          <a:lstStyle/>
          <a:p>
            <a:r>
              <a:rPr lang="en-US" dirty="0"/>
              <a:t>Induction step: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Prove: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 have a prime factorization, i.e., they can be written as a product of prime numbers. A number is prime if it is only divisible by 1 and itself.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is weak induction not sufficient?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  <a:blipFill>
                <a:blip r:embed="rId2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1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6900-CBFD-F2F6-30E4-F21FC0AC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CBC3-36B6-01B0-C2B9-A94DD26B7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example of a “real” proof used to establish a classic result in ML </a:t>
            </a:r>
          </a:p>
          <a:p>
            <a:r>
              <a:rPr lang="en-US" dirty="0"/>
              <a:t>(and which uses induction)</a:t>
            </a:r>
          </a:p>
        </p:txBody>
      </p:sp>
    </p:spTree>
    <p:extLst>
      <p:ext uri="{BB962C8B-B14F-4D97-AF65-F5344CB8AC3E}">
        <p14:creationId xmlns:p14="http://schemas.microsoft.com/office/powerpoint/2010/main" val="48626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Perceptron Background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ML Data, Tasks, Notation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Vectors, dot products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Geometry with linear functions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Perceptron (and the sign() function)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Decision boundaries and errors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600"/>
              <a:buFont typeface="Noto Sans Symbols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Perceptron Algorithm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600"/>
              <a:buFont typeface="Noto Sans Symbols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Perceptron Mistake Bound Theory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Background: projections, distances, and margin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Shapes in higher dimensions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85155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What are these linear (affine) shapes called for 1-D, 2-D, 3-D, n-D input?</a:t>
            </a:r>
            <a:endParaRPr/>
          </a:p>
        </p:txBody>
      </p:sp>
      <p:graphicFrame>
        <p:nvGraphicFramePr>
          <p:cNvPr id="245" name="Google Shape;245;p40"/>
          <p:cNvGraphicFramePr/>
          <p:nvPr/>
        </p:nvGraphicFramePr>
        <p:xfrm>
          <a:off x="1553950" y="1516375"/>
          <a:ext cx="6235750" cy="25824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 ∈ R</a:t>
                      </a:r>
                      <a:r>
                        <a:rPr lang="en-US" baseline="30000"/>
                        <a:t>1</a:t>
                      </a:r>
                      <a:endParaRPr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∈ R</a:t>
                      </a:r>
                      <a:r>
                        <a:rPr lang="en-US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∈ R</a:t>
                      </a:r>
                      <a:r>
                        <a:rPr lang="en-US" baseline="30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∈ R</a:t>
                      </a:r>
                      <a:r>
                        <a:rPr lang="en-US" baseline="30000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 = </a:t>
                      </a:r>
                      <a:r>
                        <a:rPr lang="en-US" b="1"/>
                        <a:t>w</a:t>
                      </a:r>
                      <a:r>
                        <a:rPr lang="en-US" baseline="30000"/>
                        <a:t>T</a:t>
                      </a:r>
                      <a:r>
                        <a:rPr lang="en-US" b="1"/>
                        <a:t>x</a:t>
                      </a:r>
                      <a:r>
                        <a:rPr lang="en-US"/>
                        <a:t> +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Hyperplane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Hyperplane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lang="en-US" baseline="30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+ b =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Hyperplane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lang="en-US" baseline="30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+ b ≥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Half-line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Half-plane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Half-space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Half-space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Warm-up Exercise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414074" y="834884"/>
            <a:ext cx="3921952" cy="3779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49" t="-193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53" name="Google Shape;253;p41" descr="Screen Shot 2013-09-10 at 5.55.30 PM.png"/>
          <p:cNvPicPr preferRelativeResize="0"/>
          <p:nvPr/>
        </p:nvPicPr>
        <p:blipFill rotWithShape="1">
          <a:blip r:embed="rId4">
            <a:alphaModFix/>
          </a:blip>
          <a:srcRect l="2754" t="5537"/>
          <a:stretch/>
        </p:blipFill>
        <p:spPr>
          <a:xfrm>
            <a:off x="4877899" y="1455665"/>
            <a:ext cx="4119144" cy="350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techniques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Last week: propositional logic as a formalization of arguments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week: more sophisticated strategies for establishing formal proofs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Perceptron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508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3042678" y="1921250"/>
            <a:ext cx="2629500" cy="119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Dot Product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How does the dot product relate to linear decision boundary?</a:t>
            </a:r>
            <a:endParaRPr/>
          </a:p>
        </p:txBody>
      </p:sp>
      <p:pic>
        <p:nvPicPr>
          <p:cNvPr id="267" name="Google Shape;267;p43" descr="Screen Shot 2013-09-10 at 5.55.30 PM.png"/>
          <p:cNvPicPr preferRelativeResize="0"/>
          <p:nvPr/>
        </p:nvPicPr>
        <p:blipFill rotWithShape="1">
          <a:blip r:embed="rId3">
            <a:alphaModFix/>
          </a:blip>
          <a:srcRect l="2754" t="5537"/>
          <a:stretch/>
        </p:blipFill>
        <p:spPr>
          <a:xfrm>
            <a:off x="4877899" y="1455665"/>
            <a:ext cx="4119144" cy="350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Perceptron Algorithm</a:t>
            </a:r>
            <a:endParaRPr/>
          </a:p>
        </p:txBody>
      </p:sp>
      <p:cxnSp>
        <p:nvCxnSpPr>
          <p:cNvPr id="273" name="Google Shape;273;p44"/>
          <p:cNvCxnSpPr/>
          <p:nvPr/>
        </p:nvCxnSpPr>
        <p:spPr>
          <a:xfrm>
            <a:off x="4672289" y="3409601"/>
            <a:ext cx="390684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74" name="Google Shape;274;p44"/>
          <p:cNvCxnSpPr/>
          <p:nvPr/>
        </p:nvCxnSpPr>
        <p:spPr>
          <a:xfrm rot="10800000">
            <a:off x="6650048" y="1482213"/>
            <a:ext cx="53709" cy="342457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75" name="Google Shape;275;p44"/>
          <p:cNvSpPr/>
          <p:nvPr/>
        </p:nvSpPr>
        <p:spPr>
          <a:xfrm>
            <a:off x="7346510" y="4014108"/>
            <a:ext cx="205740" cy="205740"/>
          </a:xfrm>
          <a:prstGeom prst="plus">
            <a:avLst>
              <a:gd name="adj" fmla="val 40367"/>
            </a:avLst>
          </a:prstGeom>
          <a:solidFill>
            <a:srgbClr val="3891A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6" name="Google Shape;276;p44"/>
          <p:cNvSpPr/>
          <p:nvPr/>
        </p:nvSpPr>
        <p:spPr>
          <a:xfrm>
            <a:off x="7329282" y="3306731"/>
            <a:ext cx="205740" cy="205740"/>
          </a:xfrm>
          <a:prstGeom prst="plus">
            <a:avLst>
              <a:gd name="adj" fmla="val 40367"/>
            </a:avLst>
          </a:prstGeom>
          <a:solidFill>
            <a:srgbClr val="3891A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77" name="Google Shape;277;p44"/>
          <p:cNvCxnSpPr/>
          <p:nvPr/>
        </p:nvCxnSpPr>
        <p:spPr>
          <a:xfrm>
            <a:off x="5778305" y="4803643"/>
            <a:ext cx="188699" cy="0"/>
          </a:xfrm>
          <a:prstGeom prst="straightConnector1">
            <a:avLst/>
          </a:prstGeom>
          <a:noFill/>
          <a:ln w="60325" cap="flat" cmpd="sng">
            <a:solidFill>
              <a:srgbClr val="C32D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44"/>
          <p:cNvCxnSpPr/>
          <p:nvPr/>
        </p:nvCxnSpPr>
        <p:spPr>
          <a:xfrm>
            <a:off x="5761077" y="2113333"/>
            <a:ext cx="188699" cy="0"/>
          </a:xfrm>
          <a:prstGeom prst="straightConnector1">
            <a:avLst/>
          </a:prstGeom>
          <a:noFill/>
          <a:ln w="60325" cap="flat" cmpd="sng">
            <a:solidFill>
              <a:srgbClr val="C32D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44"/>
          <p:cNvCxnSpPr/>
          <p:nvPr/>
        </p:nvCxnSpPr>
        <p:spPr>
          <a:xfrm>
            <a:off x="5766332" y="3400365"/>
            <a:ext cx="188699" cy="0"/>
          </a:xfrm>
          <a:prstGeom prst="straightConnector1">
            <a:avLst/>
          </a:prstGeom>
          <a:noFill/>
          <a:ln w="60325" cap="flat" cmpd="sng">
            <a:solidFill>
              <a:srgbClr val="C32D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44"/>
          <p:cNvSpPr/>
          <p:nvPr/>
        </p:nvSpPr>
        <p:spPr>
          <a:xfrm>
            <a:off x="7346510" y="2679551"/>
            <a:ext cx="205740" cy="205740"/>
          </a:xfrm>
          <a:prstGeom prst="plus">
            <a:avLst>
              <a:gd name="adj" fmla="val 40367"/>
            </a:avLst>
          </a:prstGeom>
          <a:solidFill>
            <a:srgbClr val="3891A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414075" y="914227"/>
            <a:ext cx="8457000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Sketch of algorithm</a:t>
            </a:r>
            <a:endParaRPr sz="28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en-US" sz="2400" b="1">
                <a:solidFill>
                  <a:srgbClr val="4472C4"/>
                </a:solidFill>
              </a:rPr>
              <a:t>w</a:t>
            </a:r>
            <a:r>
              <a:rPr lang="en-US" sz="2400" b="1">
                <a:solidFill>
                  <a:schemeClr val="dk1"/>
                </a:solidFill>
              </a:rPr>
              <a:t>=0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Given a point </a:t>
            </a:r>
            <a:r>
              <a:rPr lang="en-US" sz="2400" b="1">
                <a:solidFill>
                  <a:srgbClr val="ED7D31"/>
                </a:solidFill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 </a:t>
            </a:r>
            <a:r>
              <a:rPr lang="en-US" sz="2400">
                <a:solidFill>
                  <a:schemeClr val="dk1"/>
                </a:solidFill>
              </a:rPr>
              <a:t>y ̂=sign(</a:t>
            </a:r>
            <a:r>
              <a:rPr lang="en-US" sz="2400" b="1">
                <a:solidFill>
                  <a:schemeClr val="dk1"/>
                </a:solidFill>
              </a:rPr>
              <a:t>w</a:t>
            </a:r>
            <a:r>
              <a:rPr lang="en-US" sz="2400" baseline="30000">
                <a:solidFill>
                  <a:schemeClr val="dk1"/>
                </a:solidFill>
              </a:rPr>
              <a:t>T</a:t>
            </a:r>
            <a:r>
              <a:rPr lang="en-US" sz="2400" b="1">
                <a:solidFill>
                  <a:schemeClr val="dk1"/>
                </a:solidFill>
              </a:rPr>
              <a:t>x</a:t>
            </a:r>
            <a:r>
              <a:rPr lang="en-US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Given actual label </a:t>
            </a:r>
            <a:r>
              <a:rPr lang="en-US" sz="2400">
                <a:solidFill>
                  <a:schemeClr val="dk1"/>
                </a:solidFill>
              </a:rPr>
              <a:t>y: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</a:t>
            </a:r>
            <a:r>
              <a:rPr lang="en-US" sz="2400">
                <a:solidFill>
                  <a:schemeClr val="dk1"/>
                </a:solidFill>
              </a:rPr>
              <a:t>y≠y ̂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If </a:t>
            </a:r>
            <a:r>
              <a:rPr lang="en-US" sz="2400">
                <a:solidFill>
                  <a:schemeClr val="dk1"/>
                </a:solidFill>
              </a:rPr>
              <a:t>y=+1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lang="en-US" sz="2400" b="1">
                <a:solidFill>
                  <a:schemeClr val="dk1"/>
                </a:solidFill>
              </a:rPr>
              <a:t>w</a:t>
            </a:r>
            <a:r>
              <a:rPr lang="en-US" sz="2400">
                <a:solidFill>
                  <a:schemeClr val="dk1"/>
                </a:solidFill>
              </a:rPr>
              <a:t>←</a:t>
            </a:r>
            <a:r>
              <a:rPr lang="en-US" sz="2400" b="1">
                <a:solidFill>
                  <a:srgbClr val="4472C4"/>
                </a:solidFill>
              </a:rPr>
              <a:t>w</a:t>
            </a:r>
            <a:r>
              <a:rPr lang="en-US" sz="2400">
                <a:solidFill>
                  <a:schemeClr val="dk1"/>
                </a:solidFill>
              </a:rPr>
              <a:t>+</a:t>
            </a:r>
            <a:r>
              <a:rPr lang="en-US" sz="2400" b="1">
                <a:solidFill>
                  <a:srgbClr val="ED7D31"/>
                </a:solidFill>
              </a:rPr>
              <a:t>x</a:t>
            </a:r>
            <a:endParaRPr sz="2400" b="1">
              <a:solidFill>
                <a:srgbClr val="ED7D3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If </a:t>
            </a:r>
            <a:r>
              <a:rPr lang="en-US" sz="2400">
                <a:solidFill>
                  <a:schemeClr val="dk1"/>
                </a:solidFill>
              </a:rPr>
              <a:t>y=-1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lang="en-US" sz="2400" b="1">
                <a:solidFill>
                  <a:schemeClr val="dk1"/>
                </a:solidFill>
              </a:rPr>
              <a:t>w</a:t>
            </a:r>
            <a:r>
              <a:rPr lang="en-US" sz="2400">
                <a:solidFill>
                  <a:schemeClr val="dk1"/>
                </a:solidFill>
              </a:rPr>
              <a:t>←</a:t>
            </a:r>
            <a:r>
              <a:rPr lang="en-US" sz="2400" b="1">
                <a:solidFill>
                  <a:srgbClr val="4472C4"/>
                </a:solidFill>
              </a:rPr>
              <a:t>w</a:t>
            </a:r>
            <a:r>
              <a:rPr lang="en-US" sz="2400">
                <a:solidFill>
                  <a:schemeClr val="dk1"/>
                </a:solidFill>
              </a:rPr>
              <a:t>-</a:t>
            </a:r>
            <a:r>
              <a:rPr lang="en-US" sz="2400" b="1">
                <a:solidFill>
                  <a:srgbClr val="ED7D31"/>
                </a:solidFill>
              </a:rPr>
              <a:t>x</a:t>
            </a:r>
            <a:endParaRPr sz="2400" b="1">
              <a:solidFill>
                <a:srgbClr val="ED7D3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1200150" y="57150"/>
            <a:ext cx="668655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ra"/>
              <a:buNone/>
            </a:pP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Perceptron Algorithm: Example</a:t>
            </a:r>
            <a:endParaRPr/>
          </a:p>
        </p:txBody>
      </p:sp>
      <p:sp>
        <p:nvSpPr>
          <p:cNvPr id="287" name="Google Shape;287;p45"/>
          <p:cNvSpPr txBox="1"/>
          <p:nvPr/>
        </p:nvSpPr>
        <p:spPr>
          <a:xfrm>
            <a:off x="1314450" y="857250"/>
            <a:ext cx="1257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ndara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 sz="1100"/>
          </a:p>
        </p:txBody>
      </p:sp>
      <p:sp>
        <p:nvSpPr>
          <p:cNvPr id="288" name="Google Shape;288;p45"/>
          <p:cNvSpPr txBox="1"/>
          <p:nvPr/>
        </p:nvSpPr>
        <p:spPr>
          <a:xfrm>
            <a:off x="2435824" y="914400"/>
            <a:ext cx="936026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cxnSp>
        <p:nvCxnSpPr>
          <p:cNvPr id="289" name="Google Shape;289;p45"/>
          <p:cNvCxnSpPr/>
          <p:nvPr/>
        </p:nvCxnSpPr>
        <p:spPr>
          <a:xfrm>
            <a:off x="4514851" y="2114550"/>
            <a:ext cx="251470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45"/>
          <p:cNvCxnSpPr/>
          <p:nvPr/>
        </p:nvCxnSpPr>
        <p:spPr>
          <a:xfrm>
            <a:off x="5829300" y="800100"/>
            <a:ext cx="0" cy="22800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1" name="Google Shape;291;p45"/>
          <p:cNvSpPr txBox="1"/>
          <p:nvPr/>
        </p:nvSpPr>
        <p:spPr>
          <a:xfrm>
            <a:off x="5228036" y="1085850"/>
            <a:ext cx="315515" cy="57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Comic Sans MS"/>
              <a:buNone/>
            </a:pPr>
            <a:r>
              <a:rPr lang="en-US" sz="33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 sz="1100"/>
          </a:p>
        </p:txBody>
      </p:sp>
      <p:sp>
        <p:nvSpPr>
          <p:cNvPr id="292" name="Google Shape;292;p45"/>
          <p:cNvSpPr txBox="1"/>
          <p:nvPr/>
        </p:nvSpPr>
        <p:spPr>
          <a:xfrm>
            <a:off x="6115050" y="1458516"/>
            <a:ext cx="304800" cy="48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700"/>
              <a:buFont typeface="Comic Sans MS"/>
              <a:buNone/>
            </a:pPr>
            <a:r>
              <a:rPr lang="en-US" sz="27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sz="1100"/>
          </a:p>
        </p:txBody>
      </p:sp>
      <p:sp>
        <p:nvSpPr>
          <p:cNvPr id="293" name="Google Shape;293;p45"/>
          <p:cNvSpPr txBox="1"/>
          <p:nvPr/>
        </p:nvSpPr>
        <p:spPr>
          <a:xfrm>
            <a:off x="6115050" y="1858566"/>
            <a:ext cx="304800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700"/>
              <a:buFont typeface="Comic Sans MS"/>
              <a:buNone/>
            </a:pPr>
            <a:r>
              <a:rPr lang="en-US" sz="27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sz="1100"/>
          </a:p>
        </p:txBody>
      </p:sp>
      <p:sp>
        <p:nvSpPr>
          <p:cNvPr id="294" name="Google Shape;294;p45"/>
          <p:cNvSpPr txBox="1"/>
          <p:nvPr/>
        </p:nvSpPr>
        <p:spPr>
          <a:xfrm>
            <a:off x="5715001" y="3257550"/>
            <a:ext cx="983491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295" name="Google Shape;295;p45"/>
          <p:cNvSpPr txBox="1"/>
          <p:nvPr/>
        </p:nvSpPr>
        <p:spPr>
          <a:xfrm>
            <a:off x="5715001" y="3557632"/>
            <a:ext cx="2279134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296" name="Google Shape;296;p45"/>
          <p:cNvSpPr txBox="1"/>
          <p:nvPr/>
        </p:nvSpPr>
        <p:spPr>
          <a:xfrm>
            <a:off x="5715000" y="3857715"/>
            <a:ext cx="2153282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297" name="Google Shape;297;p45"/>
          <p:cNvSpPr txBox="1"/>
          <p:nvPr/>
        </p:nvSpPr>
        <p:spPr>
          <a:xfrm>
            <a:off x="5726832" y="4157798"/>
            <a:ext cx="2277884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11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298" name="Google Shape;298;p45"/>
          <p:cNvSpPr txBox="1"/>
          <p:nvPr/>
        </p:nvSpPr>
        <p:spPr>
          <a:xfrm>
            <a:off x="6115050" y="2228851"/>
            <a:ext cx="304800" cy="48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700"/>
              <a:buFont typeface="Comic Sans MS"/>
              <a:buNone/>
            </a:pPr>
            <a:r>
              <a:rPr lang="en-US" sz="27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sz="1100"/>
          </a:p>
        </p:txBody>
      </p:sp>
      <p:sp>
        <p:nvSpPr>
          <p:cNvPr id="299" name="Google Shape;299;p45"/>
          <p:cNvSpPr txBox="1"/>
          <p:nvPr/>
        </p:nvSpPr>
        <p:spPr>
          <a:xfrm>
            <a:off x="5228036" y="1822846"/>
            <a:ext cx="315515" cy="57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Comic Sans MS"/>
              <a:buNone/>
            </a:pPr>
            <a:r>
              <a:rPr lang="en-US" sz="33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 sz="1100"/>
          </a:p>
        </p:txBody>
      </p:sp>
      <p:sp>
        <p:nvSpPr>
          <p:cNvPr id="300" name="Google Shape;300;p45"/>
          <p:cNvSpPr txBox="1"/>
          <p:nvPr/>
        </p:nvSpPr>
        <p:spPr>
          <a:xfrm>
            <a:off x="5228036" y="2502693"/>
            <a:ext cx="315515" cy="57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Comic Sans MS"/>
              <a:buNone/>
            </a:pPr>
            <a:r>
              <a:rPr lang="en-US" sz="33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 sz="1100"/>
          </a:p>
        </p:txBody>
      </p:sp>
      <p:cxnSp>
        <p:nvCxnSpPr>
          <p:cNvPr id="301" name="Google Shape;301;p45"/>
          <p:cNvCxnSpPr/>
          <p:nvPr/>
        </p:nvCxnSpPr>
        <p:spPr>
          <a:xfrm>
            <a:off x="5829300" y="971550"/>
            <a:ext cx="0" cy="200025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45"/>
          <p:cNvSpPr txBox="1"/>
          <p:nvPr/>
        </p:nvSpPr>
        <p:spPr>
          <a:xfrm>
            <a:off x="1200151" y="3200400"/>
            <a:ext cx="4427935" cy="16289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823" t="-1116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303" name="Google Shape;303;p45"/>
          <p:cNvSpPr txBox="1"/>
          <p:nvPr/>
        </p:nvSpPr>
        <p:spPr>
          <a:xfrm>
            <a:off x="2580095" y="1185818"/>
            <a:ext cx="791756" cy="30008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cxnSp>
        <p:nvCxnSpPr>
          <p:cNvPr id="304" name="Google Shape;304;p45"/>
          <p:cNvCxnSpPr/>
          <p:nvPr/>
        </p:nvCxnSpPr>
        <p:spPr>
          <a:xfrm>
            <a:off x="5829300" y="2114550"/>
            <a:ext cx="57150" cy="0"/>
          </a:xfrm>
          <a:prstGeom prst="straightConnector1">
            <a:avLst/>
          </a:prstGeom>
          <a:noFill/>
          <a:ln w="38100" cap="flat" cmpd="sng">
            <a:solidFill>
              <a:srgbClr val="FF339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5" name="Google Shape;305;p45"/>
          <p:cNvCxnSpPr/>
          <p:nvPr/>
        </p:nvCxnSpPr>
        <p:spPr>
          <a:xfrm>
            <a:off x="5829300" y="2114550"/>
            <a:ext cx="438150" cy="857250"/>
          </a:xfrm>
          <a:prstGeom prst="straightConnector1">
            <a:avLst/>
          </a:prstGeom>
          <a:noFill/>
          <a:ln w="38100" cap="flat" cmpd="sng">
            <a:solidFill>
              <a:srgbClr val="FF339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6" name="Google Shape;306;p45"/>
          <p:cNvSpPr txBox="1"/>
          <p:nvPr/>
        </p:nvSpPr>
        <p:spPr>
          <a:xfrm>
            <a:off x="2571750" y="1471568"/>
            <a:ext cx="791756" cy="30008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cxnSp>
        <p:nvCxnSpPr>
          <p:cNvPr id="307" name="Google Shape;307;p45"/>
          <p:cNvCxnSpPr/>
          <p:nvPr/>
        </p:nvCxnSpPr>
        <p:spPr>
          <a:xfrm>
            <a:off x="5857876" y="2114550"/>
            <a:ext cx="840616" cy="428625"/>
          </a:xfrm>
          <a:prstGeom prst="straightConnector1">
            <a:avLst/>
          </a:prstGeom>
          <a:noFill/>
          <a:ln w="38100" cap="flat" cmpd="sng">
            <a:solidFill>
              <a:srgbClr val="FF339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8" name="Google Shape;308;p45"/>
          <p:cNvSpPr txBox="1"/>
          <p:nvPr/>
        </p:nvSpPr>
        <p:spPr>
          <a:xfrm>
            <a:off x="2427480" y="1757318"/>
            <a:ext cx="936026" cy="30008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309" name="Google Shape;309;p45"/>
          <p:cNvSpPr txBox="1"/>
          <p:nvPr/>
        </p:nvSpPr>
        <p:spPr>
          <a:xfrm>
            <a:off x="2259478" y="2043068"/>
            <a:ext cx="1112372" cy="30008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cxnSp>
        <p:nvCxnSpPr>
          <p:cNvPr id="310" name="Google Shape;310;p45"/>
          <p:cNvCxnSpPr/>
          <p:nvPr/>
        </p:nvCxnSpPr>
        <p:spPr>
          <a:xfrm rot="10800000" flipH="1">
            <a:off x="5829301" y="1663304"/>
            <a:ext cx="1200259" cy="451247"/>
          </a:xfrm>
          <a:prstGeom prst="straightConnector1">
            <a:avLst/>
          </a:prstGeom>
          <a:noFill/>
          <a:ln w="38100" cap="flat" cmpd="sng">
            <a:solidFill>
              <a:srgbClr val="FF339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11" name="Google Shape;311;p45"/>
          <p:cNvSpPr txBox="1"/>
          <p:nvPr/>
        </p:nvSpPr>
        <p:spPr>
          <a:xfrm>
            <a:off x="2403749" y="2328818"/>
            <a:ext cx="968102" cy="300083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312" name="Google Shape;312;p45"/>
          <p:cNvSpPr/>
          <p:nvPr/>
        </p:nvSpPr>
        <p:spPr>
          <a:xfrm>
            <a:off x="5170885" y="1185818"/>
            <a:ext cx="457200" cy="4357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3" name="Google Shape;313;p45"/>
          <p:cNvSpPr/>
          <p:nvPr/>
        </p:nvSpPr>
        <p:spPr>
          <a:xfrm>
            <a:off x="6057900" y="1885951"/>
            <a:ext cx="457200" cy="4357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6057900" y="1485901"/>
            <a:ext cx="457200" cy="4357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5" name="Google Shape;315;p45"/>
          <p:cNvSpPr/>
          <p:nvPr/>
        </p:nvSpPr>
        <p:spPr>
          <a:xfrm>
            <a:off x="5143500" y="1907360"/>
            <a:ext cx="457200" cy="4357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5143500" y="2593160"/>
            <a:ext cx="457200" cy="4357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049583" y="2271668"/>
            <a:ext cx="457200" cy="4357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3371850" y="931316"/>
            <a:ext cx="2635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100"/>
          </a:p>
        </p:txBody>
      </p:sp>
      <p:cxnSp>
        <p:nvCxnSpPr>
          <p:cNvPr id="319" name="Google Shape;319;p45"/>
          <p:cNvCxnSpPr/>
          <p:nvPr/>
        </p:nvCxnSpPr>
        <p:spPr>
          <a:xfrm rot="10800000" flipH="1">
            <a:off x="4800600" y="1543050"/>
            <a:ext cx="2114550" cy="1050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20" name="Google Shape;320;p45"/>
          <p:cNvSpPr txBox="1"/>
          <p:nvPr/>
        </p:nvSpPr>
        <p:spPr>
          <a:xfrm>
            <a:off x="3314701" y="1085851"/>
            <a:ext cx="44627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</a:t>
            </a:r>
            <a:endParaRPr sz="2400" b="0" i="0" u="none" strike="noStrike" cap="none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" name="Google Shape;321;p45"/>
          <p:cNvSpPr txBox="1"/>
          <p:nvPr/>
        </p:nvSpPr>
        <p:spPr>
          <a:xfrm>
            <a:off x="3371850" y="1494651"/>
            <a:ext cx="2635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100"/>
          </a:p>
        </p:txBody>
      </p:sp>
      <p:cxnSp>
        <p:nvCxnSpPr>
          <p:cNvPr id="322" name="Google Shape;322;p45"/>
          <p:cNvCxnSpPr/>
          <p:nvPr/>
        </p:nvCxnSpPr>
        <p:spPr>
          <a:xfrm rot="10800000" flipH="1">
            <a:off x="5228036" y="1305141"/>
            <a:ext cx="1058465" cy="172380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23" name="Google Shape;323;p45"/>
          <p:cNvSpPr txBox="1"/>
          <p:nvPr/>
        </p:nvSpPr>
        <p:spPr>
          <a:xfrm>
            <a:off x="3314701" y="1675970"/>
            <a:ext cx="44627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</a:t>
            </a:r>
            <a:endParaRPr sz="2400" b="0" i="0" u="none" strike="noStrike" cap="none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3371850" y="2066151"/>
            <a:ext cx="2635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sz="1100"/>
          </a:p>
        </p:txBody>
      </p:sp>
      <p:cxnSp>
        <p:nvCxnSpPr>
          <p:cNvPr id="325" name="Google Shape;325;p45"/>
          <p:cNvCxnSpPr/>
          <p:nvPr/>
        </p:nvCxnSpPr>
        <p:spPr>
          <a:xfrm rot="10800000">
            <a:off x="5543550" y="1185818"/>
            <a:ext cx="663195" cy="201458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26" name="Google Shape;326;p45"/>
          <p:cNvSpPr txBox="1"/>
          <p:nvPr/>
        </p:nvSpPr>
        <p:spPr>
          <a:xfrm>
            <a:off x="3314701" y="2247470"/>
            <a:ext cx="44627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</a:t>
            </a:r>
            <a:endParaRPr sz="2400" b="0" i="0" u="none" strike="noStrike" cap="none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414074" y="4868152"/>
            <a:ext cx="2837503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Nina Balcan</a:t>
            </a:r>
            <a:endParaRPr sz="1200" b="0" i="0" u="none" strike="noStrike" cap="none">
              <a:solidFill>
                <a:srgbClr val="7F7F7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Perceptron Algorithm</a:t>
            </a:r>
            <a:endParaRPr/>
          </a:p>
        </p:txBody>
      </p:sp>
      <p:sp>
        <p:nvSpPr>
          <p:cNvPr id="333" name="Google Shape;333;p46"/>
          <p:cNvSpPr txBox="1"/>
          <p:nvPr/>
        </p:nvSpPr>
        <p:spPr>
          <a:xfrm>
            <a:off x="436875" y="946950"/>
            <a:ext cx="7841100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Sketch of algorithm</a:t>
            </a:r>
            <a:endParaRPr sz="28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en-US" sz="2400" b="1">
                <a:solidFill>
                  <a:schemeClr val="dk1"/>
                </a:solidFill>
              </a:rPr>
              <a:t>w=0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Given a point </a:t>
            </a:r>
            <a:r>
              <a:rPr lang="en-US" sz="2400" b="1">
                <a:solidFill>
                  <a:schemeClr val="dk1"/>
                </a:solidFill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 </a:t>
            </a:r>
            <a:r>
              <a:rPr lang="en-US" sz="2400">
                <a:solidFill>
                  <a:schemeClr val="dk1"/>
                </a:solidFill>
              </a:rPr>
              <a:t>y ̂=sign(</a:t>
            </a:r>
            <a:r>
              <a:rPr lang="en-US" sz="2400" b="1">
                <a:solidFill>
                  <a:schemeClr val="dk1"/>
                </a:solidFill>
              </a:rPr>
              <a:t>w</a:t>
            </a:r>
            <a:r>
              <a:rPr lang="en-US" sz="2400" baseline="30000">
                <a:solidFill>
                  <a:schemeClr val="dk1"/>
                </a:solidFill>
              </a:rPr>
              <a:t>T</a:t>
            </a:r>
            <a:r>
              <a:rPr lang="en-US" sz="2400" b="1">
                <a:solidFill>
                  <a:schemeClr val="dk1"/>
                </a:solidFill>
              </a:rPr>
              <a:t>x</a:t>
            </a:r>
            <a:r>
              <a:rPr lang="en-US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Given actual label </a:t>
            </a:r>
            <a:r>
              <a:rPr lang="en-US" sz="2400">
                <a:solidFill>
                  <a:schemeClr val="dk1"/>
                </a:solidFill>
              </a:rPr>
              <a:t>y: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true </a:t>
            </a:r>
            <a:r>
              <a:rPr lang="en-US" sz="2400">
                <a:solidFill>
                  <a:schemeClr val="dk1"/>
                </a:solidFill>
              </a:rPr>
              <a:t>y≠y ̂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If true </a:t>
            </a:r>
            <a:r>
              <a:rPr lang="en-US" sz="2400">
                <a:solidFill>
                  <a:schemeClr val="dk1"/>
                </a:solidFill>
              </a:rPr>
              <a:t>y=+1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lang="en-US" sz="2400" b="1">
                <a:solidFill>
                  <a:schemeClr val="dk1"/>
                </a:solidFill>
              </a:rPr>
              <a:t>w</a:t>
            </a:r>
            <a:r>
              <a:rPr lang="en-US" sz="2400">
                <a:solidFill>
                  <a:schemeClr val="dk1"/>
                </a:solidFill>
              </a:rPr>
              <a:t>←</a:t>
            </a:r>
            <a:r>
              <a:rPr lang="en-US" sz="2400" b="1">
                <a:solidFill>
                  <a:schemeClr val="dk1"/>
                </a:solidFill>
              </a:rPr>
              <a:t>w</a:t>
            </a:r>
            <a:r>
              <a:rPr lang="en-US" sz="2400">
                <a:solidFill>
                  <a:schemeClr val="dk1"/>
                </a:solidFill>
              </a:rPr>
              <a:t>+</a:t>
            </a:r>
            <a:r>
              <a:rPr lang="en-US" sz="2400" b="1">
                <a:solidFill>
                  <a:schemeClr val="dk1"/>
                </a:solidFill>
              </a:rPr>
              <a:t>x</a:t>
            </a:r>
            <a:endParaRPr sz="24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If true </a:t>
            </a:r>
            <a:r>
              <a:rPr lang="en-US" sz="2400">
                <a:solidFill>
                  <a:schemeClr val="dk1"/>
                </a:solidFill>
              </a:rPr>
              <a:t>y=-1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lang="en-US" sz="2400" b="1">
                <a:solidFill>
                  <a:schemeClr val="dk1"/>
                </a:solidFill>
              </a:rPr>
              <a:t>w</a:t>
            </a:r>
            <a:r>
              <a:rPr lang="en-US" sz="2400">
                <a:solidFill>
                  <a:schemeClr val="dk1"/>
                </a:solidFill>
              </a:rPr>
              <a:t>←</a:t>
            </a:r>
            <a:r>
              <a:rPr lang="en-US" sz="2400" b="1">
                <a:solidFill>
                  <a:schemeClr val="dk1"/>
                </a:solidFill>
              </a:rPr>
              <a:t>w</a:t>
            </a:r>
            <a:r>
              <a:rPr lang="en-US" sz="2400">
                <a:solidFill>
                  <a:schemeClr val="dk1"/>
                </a:solidFill>
              </a:rPr>
              <a:t>-</a:t>
            </a:r>
            <a:r>
              <a:rPr lang="en-US" sz="2400" b="1">
                <a:solidFill>
                  <a:schemeClr val="dk1"/>
                </a:solidFill>
              </a:rPr>
              <a:t>x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Perceptron Algorithm</a:t>
            </a:r>
            <a:endParaRPr/>
          </a:p>
        </p:txBody>
      </p:sp>
      <p:sp>
        <p:nvSpPr>
          <p:cNvPr id="339" name="Google Shape;339;p47"/>
          <p:cNvSpPr txBox="1"/>
          <p:nvPr/>
        </p:nvSpPr>
        <p:spPr>
          <a:xfrm>
            <a:off x="414075" y="935425"/>
            <a:ext cx="8622900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Sketch of algorithm</a:t>
            </a:r>
            <a:endParaRPr sz="28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en-US" sz="2400" b="1">
                <a:solidFill>
                  <a:schemeClr val="dk1"/>
                </a:solidFill>
              </a:rPr>
              <a:t>θ=0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Given a point </a:t>
            </a:r>
            <a:r>
              <a:rPr lang="en-US" sz="2400" b="1">
                <a:solidFill>
                  <a:schemeClr val="dk1"/>
                </a:solidFill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 </a:t>
            </a:r>
            <a:r>
              <a:rPr lang="en-US" sz="2400">
                <a:solidFill>
                  <a:schemeClr val="dk1"/>
                </a:solidFill>
              </a:rPr>
              <a:t>y ̂=sign(</a:t>
            </a:r>
            <a:r>
              <a:rPr lang="en-US" sz="2400" b="1">
                <a:solidFill>
                  <a:schemeClr val="dk1"/>
                </a:solidFill>
              </a:rPr>
              <a:t>θ</a:t>
            </a:r>
            <a:r>
              <a:rPr lang="en-US" sz="2400" baseline="30000">
                <a:solidFill>
                  <a:schemeClr val="dk1"/>
                </a:solidFill>
              </a:rPr>
              <a:t>T</a:t>
            </a:r>
            <a:r>
              <a:rPr lang="en-US" sz="2400" b="1">
                <a:solidFill>
                  <a:schemeClr val="dk1"/>
                </a:solidFill>
              </a:rPr>
              <a:t>x</a:t>
            </a:r>
            <a:r>
              <a:rPr lang="en-US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actual label </a:t>
            </a:r>
            <a:r>
              <a:rPr lang="en-US" sz="2400">
                <a:solidFill>
                  <a:schemeClr val="dk1"/>
                </a:solidFill>
              </a:rPr>
              <a:t>y: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true </a:t>
            </a:r>
            <a:r>
              <a:rPr lang="en-US" sz="2400">
                <a:solidFill>
                  <a:schemeClr val="dk1"/>
                </a:solidFill>
              </a:rPr>
              <a:t>y≠y ̂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If true </a:t>
            </a:r>
            <a:r>
              <a:rPr lang="en-US" sz="2400">
                <a:solidFill>
                  <a:schemeClr val="dk1"/>
                </a:solidFill>
              </a:rPr>
              <a:t>y=+1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lang="en-US" sz="2400" b="1">
                <a:solidFill>
                  <a:schemeClr val="dk1"/>
                </a:solidFill>
              </a:rPr>
              <a:t>θ</a:t>
            </a:r>
            <a:r>
              <a:rPr lang="en-US" sz="2400">
                <a:solidFill>
                  <a:schemeClr val="dk1"/>
                </a:solidFill>
              </a:rPr>
              <a:t>←</a:t>
            </a:r>
            <a:r>
              <a:rPr lang="en-US" sz="2400" b="1">
                <a:solidFill>
                  <a:schemeClr val="dk1"/>
                </a:solidFill>
              </a:rPr>
              <a:t>θ</a:t>
            </a:r>
            <a:r>
              <a:rPr lang="en-US" sz="2400">
                <a:solidFill>
                  <a:schemeClr val="dk1"/>
                </a:solidFill>
              </a:rPr>
              <a:t>+</a:t>
            </a:r>
            <a:r>
              <a:rPr lang="en-US" sz="2400" b="1">
                <a:solidFill>
                  <a:schemeClr val="dk1"/>
                </a:solidFill>
              </a:rPr>
              <a:t>x</a:t>
            </a:r>
            <a:endParaRPr sz="24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If true </a:t>
            </a:r>
            <a:r>
              <a:rPr lang="en-US" sz="2400">
                <a:solidFill>
                  <a:schemeClr val="dk1"/>
                </a:solidFill>
              </a:rPr>
              <a:t>y=-1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lang="en-US" sz="2400" b="1">
                <a:solidFill>
                  <a:schemeClr val="dk1"/>
                </a:solidFill>
              </a:rPr>
              <a:t>θ</a:t>
            </a:r>
            <a:r>
              <a:rPr lang="en-US" sz="2400">
                <a:solidFill>
                  <a:schemeClr val="dk1"/>
                </a:solidFill>
              </a:rPr>
              <a:t>←</a:t>
            </a:r>
            <a:r>
              <a:rPr lang="en-US" sz="2400" b="1">
                <a:solidFill>
                  <a:schemeClr val="dk1"/>
                </a:solidFill>
              </a:rPr>
              <a:t>θ</a:t>
            </a:r>
            <a:r>
              <a:rPr lang="en-US" sz="2400">
                <a:solidFill>
                  <a:schemeClr val="dk1"/>
                </a:solidFill>
              </a:rPr>
              <a:t>-</a:t>
            </a:r>
            <a:r>
              <a:rPr lang="en-US" sz="2400" b="1">
                <a:solidFill>
                  <a:schemeClr val="dk1"/>
                </a:solidFill>
              </a:rPr>
              <a:t>x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Perceptron Algorithm</a:t>
            </a:r>
            <a:endParaRPr/>
          </a:p>
        </p:txBody>
      </p:sp>
      <p:sp>
        <p:nvSpPr>
          <p:cNvPr id="345" name="Google Shape;345;p48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ndara"/>
              <a:buNone/>
            </a:pPr>
            <a:fld id="{00000000-1234-1234-1234-123412341234}" type="slidenum">
              <a:rPr lang="en-US" smtClean="0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ndara"/>
                <a:buNone/>
              </a:pPr>
              <a:t>26</a:t>
            </a:fld>
            <a:endParaRPr sz="900" b="0" i="0" u="none" strike="noStrike" cap="none"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1143000" y="833351"/>
            <a:ext cx="6858001" cy="4047699"/>
          </a:xfrm>
          <a:prstGeom prst="rect">
            <a:avLst/>
          </a:prstGeom>
          <a:solidFill>
            <a:srgbClr val="FCAC7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ndar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Learning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for Perceptron also works if we have a fixed training dataset, D. </a:t>
            </a:r>
            <a:endParaRPr sz="1100"/>
          </a:p>
        </p:txBody>
      </p:sp>
      <p:pic>
        <p:nvPicPr>
          <p:cNvPr id="347" name="Google Shape;347;p48" descr="latex-image-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579" y="2007743"/>
            <a:ext cx="6003521" cy="259946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5748185" y="2071709"/>
            <a:ext cx="856668" cy="229633"/>
          </a:xfrm>
          <a:prstGeom prst="rect">
            <a:avLst/>
          </a:prstGeom>
          <a:solidFill>
            <a:srgbClr val="FCAC7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endParaRPr sz="18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414074" y="4868152"/>
            <a:ext cx="2837503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Matt Gormley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Perceptron Algorithm</a:t>
            </a:r>
            <a:endParaRPr/>
          </a:p>
        </p:txBody>
      </p:sp>
      <p:sp>
        <p:nvSpPr>
          <p:cNvPr id="355" name="Google Shape;355;p49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ndara"/>
              <a:buNone/>
            </a:pPr>
            <a:fld id="{00000000-1234-1234-1234-123412341234}" type="slidenum">
              <a:rPr lang="en-US" smtClean="0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ndara"/>
                <a:buNone/>
              </a:pPr>
              <a:t>27</a:t>
            </a:fld>
            <a:endParaRPr sz="900" b="0" i="0" u="none" strike="noStrike" cap="none"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1143000" y="833351"/>
            <a:ext cx="6858001" cy="4047699"/>
          </a:xfrm>
          <a:prstGeom prst="rect">
            <a:avLst/>
          </a:prstGeom>
          <a:solidFill>
            <a:srgbClr val="FCAC7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ndar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Learning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for Perceptron also works if we have a fixed training dataset, D. </a:t>
            </a:r>
            <a:endParaRPr sz="1100"/>
          </a:p>
        </p:txBody>
      </p:sp>
      <p:pic>
        <p:nvPicPr>
          <p:cNvPr id="357" name="Google Shape;357;p49" descr="latex-image-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579" y="2007743"/>
            <a:ext cx="6003521" cy="259946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5748185" y="2071709"/>
            <a:ext cx="856668" cy="229633"/>
          </a:xfrm>
          <a:prstGeom prst="rect">
            <a:avLst/>
          </a:prstGeom>
          <a:solidFill>
            <a:srgbClr val="FCAC7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endParaRPr sz="18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59" name="Google Shape;359;p49"/>
          <p:cNvGrpSpPr/>
          <p:nvPr/>
        </p:nvGrpSpPr>
        <p:grpSpPr>
          <a:xfrm>
            <a:off x="4514868" y="1613036"/>
            <a:ext cx="3541976" cy="2431705"/>
            <a:chOff x="-843903" y="3539520"/>
            <a:chExt cx="4722634" cy="3242273"/>
          </a:xfrm>
        </p:grpSpPr>
        <p:sp>
          <p:nvSpPr>
            <p:cNvPr id="360" name="Google Shape;360;p49"/>
            <p:cNvSpPr txBox="1"/>
            <p:nvPr/>
          </p:nvSpPr>
          <p:spPr>
            <a:xfrm>
              <a:off x="-117563" y="3539520"/>
              <a:ext cx="3996294" cy="2194579"/>
            </a:xfrm>
            <a:prstGeom prst="rect">
              <a:avLst/>
            </a:prstGeom>
            <a:solidFill>
              <a:srgbClr val="7CC1D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rmAutofit fontScale="92500" lnSpcReduction="1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en-US" sz="2100" b="0" i="1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Implementation Trick</a:t>
              </a:r>
              <a:r>
                <a:rPr lang="en-US" sz="21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: same behavior as our “</a:t>
              </a:r>
              <a:r>
                <a:rPr lang="en-US" sz="2100" b="0" i="1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add on positive mistake and subtract on negative mistake</a:t>
              </a:r>
              <a:r>
                <a:rPr lang="en-US" sz="21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” version, because y</a:t>
              </a:r>
              <a:r>
                <a:rPr lang="en-US" sz="2100" b="0" i="0" u="none" strike="noStrike" cap="none" baseline="30000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(i)</a:t>
              </a:r>
              <a:r>
                <a:rPr lang="en-US" sz="21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 takes care of the sign</a:t>
              </a:r>
              <a:endParaRPr sz="1100"/>
            </a:p>
          </p:txBody>
        </p:sp>
        <p:sp>
          <p:nvSpPr>
            <p:cNvPr id="361" name="Google Shape;361;p49"/>
            <p:cNvSpPr/>
            <p:nvPr/>
          </p:nvSpPr>
          <p:spPr>
            <a:xfrm rot="-2862170">
              <a:off x="-818611" y="6031657"/>
              <a:ext cx="936817" cy="48257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7CC1D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ndara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62" name="Google Shape;362;p49"/>
          <p:cNvSpPr txBox="1"/>
          <p:nvPr/>
        </p:nvSpPr>
        <p:spPr>
          <a:xfrm>
            <a:off x="414074" y="4868152"/>
            <a:ext cx="2837503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Matt Gormley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Perceptron Background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ML Data, Tasks, Notation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Vectors, dot products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Geometry with linear functions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Perceptron (and the sign() function)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Decision boundaries and errors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600"/>
              <a:buFont typeface="Noto Sans Symbols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Perceptron Algorithm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600"/>
              <a:buFont typeface="Noto Sans Symbols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Perceptron Mistake Bound Theory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Background: projections, distances, and margin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/>
        </p:nvSpPr>
        <p:spPr>
          <a:xfrm>
            <a:off x="1485900" y="171450"/>
            <a:ext cx="6172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000"/>
              <a:buFont typeface="Candara"/>
              <a:buNone/>
            </a:pPr>
            <a:r>
              <a:rPr lang="en-US" sz="3000" b="0" i="0" u="none" strike="noStrike" cap="none">
                <a:solidFill>
                  <a:srgbClr val="333399"/>
                </a:solidFill>
                <a:latin typeface="Candara"/>
                <a:ea typeface="Candara"/>
                <a:cs typeface="Candara"/>
                <a:sym typeface="Candara"/>
              </a:rPr>
              <a:t>Geometric Margin</a:t>
            </a:r>
            <a:endParaRPr sz="1100"/>
          </a:p>
        </p:txBody>
      </p:sp>
      <p:sp>
        <p:nvSpPr>
          <p:cNvPr id="375" name="Google Shape;375;p51"/>
          <p:cNvSpPr txBox="1"/>
          <p:nvPr/>
        </p:nvSpPr>
        <p:spPr>
          <a:xfrm>
            <a:off x="1314450" y="800101"/>
            <a:ext cx="6572250" cy="7429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2" t="-490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grpSp>
        <p:nvGrpSpPr>
          <p:cNvPr id="376" name="Google Shape;376;p51"/>
          <p:cNvGrpSpPr/>
          <p:nvPr/>
        </p:nvGrpSpPr>
        <p:grpSpPr>
          <a:xfrm>
            <a:off x="2686050" y="1951852"/>
            <a:ext cx="2857649" cy="3020198"/>
            <a:chOff x="2057400" y="2602468"/>
            <a:chExt cx="3810198" cy="4026931"/>
          </a:xfrm>
        </p:grpSpPr>
        <p:cxnSp>
          <p:nvCxnSpPr>
            <p:cNvPr id="377" name="Google Shape;377;p51"/>
            <p:cNvCxnSpPr/>
            <p:nvPr/>
          </p:nvCxnSpPr>
          <p:spPr>
            <a:xfrm rot="10800000" flipH="1">
              <a:off x="3657600" y="3845414"/>
              <a:ext cx="570849" cy="56881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p51"/>
            <p:cNvCxnSpPr/>
            <p:nvPr/>
          </p:nvCxnSpPr>
          <p:spPr>
            <a:xfrm rot="10800000">
              <a:off x="2916264" y="3721099"/>
              <a:ext cx="2951334" cy="2908300"/>
            </a:xfrm>
            <a:prstGeom prst="straightConnector1">
              <a:avLst/>
            </a:prstGeom>
            <a:noFill/>
            <a:ln w="412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" name="Google Shape;379;p51"/>
            <p:cNvSpPr txBox="1"/>
            <p:nvPr/>
          </p:nvSpPr>
          <p:spPr>
            <a:xfrm>
              <a:off x="4114800" y="3505200"/>
              <a:ext cx="4767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latin typeface="Candara"/>
                  <a:ea typeface="Candara"/>
                  <a:cs typeface="Candara"/>
                  <a:sym typeface="Candara"/>
                </a:rPr>
                <a:t> </a:t>
              </a:r>
              <a:endParaRPr sz="1100"/>
            </a:p>
          </p:txBody>
        </p:sp>
        <p:cxnSp>
          <p:nvCxnSpPr>
            <p:cNvPr id="380" name="Google Shape;380;p51"/>
            <p:cNvCxnSpPr/>
            <p:nvPr/>
          </p:nvCxnSpPr>
          <p:spPr>
            <a:xfrm rot="10800000" flipH="1">
              <a:off x="4202044" y="4089398"/>
              <a:ext cx="903510" cy="903657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81" name="Google Shape;381;p51"/>
            <p:cNvSpPr txBox="1"/>
            <p:nvPr/>
          </p:nvSpPr>
          <p:spPr>
            <a:xfrm>
              <a:off x="5148681" y="382018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mic Sans M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</a:t>
              </a:r>
              <a:endParaRPr sz="1100"/>
            </a:p>
          </p:txBody>
        </p:sp>
        <p:sp>
          <p:nvSpPr>
            <p:cNvPr id="382" name="Google Shape;382;p51"/>
            <p:cNvSpPr txBox="1"/>
            <p:nvPr/>
          </p:nvSpPr>
          <p:spPr>
            <a:xfrm>
              <a:off x="2057400" y="2602468"/>
              <a:ext cx="3108928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766" t="-9835" b="-24588"/>
              </a:stretch>
            </a:blip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latin typeface="Candara"/>
                  <a:ea typeface="Candara"/>
                  <a:cs typeface="Candara"/>
                  <a:sym typeface="Candara"/>
                </a:rPr>
                <a:t> </a:t>
              </a:r>
              <a:endParaRPr sz="1100"/>
            </a:p>
          </p:txBody>
        </p:sp>
        <p:cxnSp>
          <p:nvCxnSpPr>
            <p:cNvPr id="383" name="Google Shape;383;p51"/>
            <p:cNvCxnSpPr>
              <a:stCxn id="382" idx="2"/>
            </p:cNvCxnSpPr>
            <p:nvPr/>
          </p:nvCxnSpPr>
          <p:spPr>
            <a:xfrm>
              <a:off x="3611864" y="2971800"/>
              <a:ext cx="331200" cy="1110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84" name="Google Shape;384;p51"/>
          <p:cNvGrpSpPr/>
          <p:nvPr/>
        </p:nvGrpSpPr>
        <p:grpSpPr>
          <a:xfrm>
            <a:off x="1558746" y="3811239"/>
            <a:ext cx="3070404" cy="932211"/>
            <a:chOff x="554328" y="5081652"/>
            <a:chExt cx="4093872" cy="1242948"/>
          </a:xfrm>
        </p:grpSpPr>
        <p:sp>
          <p:nvSpPr>
            <p:cNvPr id="385" name="Google Shape;385;p51"/>
            <p:cNvSpPr txBox="1"/>
            <p:nvPr/>
          </p:nvSpPr>
          <p:spPr>
            <a:xfrm>
              <a:off x="3657600" y="5955268"/>
              <a:ext cx="482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latin typeface="Candara"/>
                  <a:ea typeface="Candara"/>
                  <a:cs typeface="Candara"/>
                  <a:sym typeface="Candara"/>
                </a:rPr>
                <a:t> </a:t>
              </a:r>
              <a:endParaRPr sz="1100"/>
            </a:p>
          </p:txBody>
        </p:sp>
        <p:cxnSp>
          <p:nvCxnSpPr>
            <p:cNvPr id="386" name="Google Shape;386;p51"/>
            <p:cNvCxnSpPr/>
            <p:nvPr/>
          </p:nvCxnSpPr>
          <p:spPr>
            <a:xfrm rot="10800000" flipH="1">
              <a:off x="3943024" y="5450984"/>
              <a:ext cx="705176" cy="6889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87" name="Google Shape;387;p51"/>
            <p:cNvCxnSpPr/>
            <p:nvPr/>
          </p:nvCxnSpPr>
          <p:spPr>
            <a:xfrm>
              <a:off x="2438400" y="5450984"/>
              <a:ext cx="1763644" cy="344299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88" name="Google Shape;388;p51"/>
            <p:cNvSpPr txBox="1"/>
            <p:nvPr/>
          </p:nvSpPr>
          <p:spPr>
            <a:xfrm>
              <a:off x="554328" y="5081652"/>
              <a:ext cx="3194401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1715" t="-9999" b="-26666"/>
              </a:stretch>
            </a:blip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latin typeface="Candara"/>
                  <a:ea typeface="Candara"/>
                  <a:cs typeface="Candara"/>
                  <a:sym typeface="Candara"/>
                </a:rPr>
                <a:t> </a:t>
              </a:r>
              <a:endParaRPr sz="1100"/>
            </a:p>
          </p:txBody>
        </p:sp>
      </p:grpSp>
      <p:sp>
        <p:nvSpPr>
          <p:cNvPr id="389" name="Google Shape;389;p51"/>
          <p:cNvSpPr txBox="1"/>
          <p:nvPr/>
        </p:nvSpPr>
        <p:spPr>
          <a:xfrm>
            <a:off x="414074" y="4868152"/>
            <a:ext cx="2837503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Nina Balcan</a:t>
            </a:r>
            <a:endParaRPr sz="1200" b="0" i="0" u="none" strike="noStrike" cap="none">
              <a:solidFill>
                <a:srgbClr val="7F7F7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4459500" y="1039625"/>
            <a:ext cx="22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ndara"/>
                <a:ea typeface="Candara"/>
                <a:cs typeface="Candara"/>
                <a:sym typeface="Candara"/>
              </a:rPr>
              <a:t>‘</a:t>
            </a:r>
            <a:endParaRPr>
              <a:solidFill>
                <a:srgbClr val="1155CC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techniques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Last week: propositional logic as a formalization of arguments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week: more sophisticated strategies for establishing formal proofs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will also move beyond propositional logic (e.g., proving statements about more common mathematical objects like numbers, sums, functions, etc., not just binary variables)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Focus is still on rigorous justification for each step of proofs, but no longer at such a low level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92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/>
        </p:nvSpPr>
        <p:spPr>
          <a:xfrm>
            <a:off x="1485900" y="171450"/>
            <a:ext cx="6172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000"/>
              <a:buFont typeface="Candara"/>
              <a:buNone/>
            </a:pPr>
            <a:r>
              <a:rPr lang="en-US" sz="3000" b="0" i="0" u="none" strike="noStrike" cap="none">
                <a:solidFill>
                  <a:srgbClr val="333399"/>
                </a:solidFill>
                <a:latin typeface="Candara"/>
                <a:ea typeface="Candara"/>
                <a:cs typeface="Candara"/>
                <a:sym typeface="Candara"/>
              </a:rPr>
              <a:t>Geometric Margin</a:t>
            </a:r>
            <a:endParaRPr sz="1100"/>
          </a:p>
        </p:txBody>
      </p:sp>
      <p:sp>
        <p:nvSpPr>
          <p:cNvPr id="396" name="Google Shape;396;p52"/>
          <p:cNvSpPr txBox="1"/>
          <p:nvPr/>
        </p:nvSpPr>
        <p:spPr>
          <a:xfrm>
            <a:off x="1314450" y="1485902"/>
            <a:ext cx="6572250" cy="7429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2" t="-4905" b="-613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grpSp>
        <p:nvGrpSpPr>
          <p:cNvPr id="397" name="Google Shape;397;p52"/>
          <p:cNvGrpSpPr/>
          <p:nvPr/>
        </p:nvGrpSpPr>
        <p:grpSpPr>
          <a:xfrm>
            <a:off x="2819391" y="2305050"/>
            <a:ext cx="3354185" cy="2895600"/>
            <a:chOff x="5262563" y="2387601"/>
            <a:chExt cx="4471988" cy="3860801"/>
          </a:xfrm>
        </p:grpSpPr>
        <p:grpSp>
          <p:nvGrpSpPr>
            <p:cNvPr id="398" name="Google Shape;398;p52"/>
            <p:cNvGrpSpPr/>
            <p:nvPr/>
          </p:nvGrpSpPr>
          <p:grpSpPr>
            <a:xfrm>
              <a:off x="5262563" y="2387601"/>
              <a:ext cx="4471988" cy="3860801"/>
              <a:chOff x="3587" y="2197"/>
              <a:chExt cx="2817" cy="2432"/>
            </a:xfrm>
          </p:grpSpPr>
          <p:cxnSp>
            <p:nvCxnSpPr>
              <p:cNvPr id="399" name="Google Shape;399;p52"/>
              <p:cNvCxnSpPr/>
              <p:nvPr/>
            </p:nvCxnSpPr>
            <p:spPr>
              <a:xfrm rot="10800000">
                <a:off x="4016" y="2669"/>
                <a:ext cx="1859" cy="183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52"/>
              <p:cNvCxnSpPr/>
              <p:nvPr/>
            </p:nvCxnSpPr>
            <p:spPr>
              <a:xfrm>
                <a:off x="4322" y="2571"/>
                <a:ext cx="1697" cy="16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1" name="Google Shape;401;p52"/>
              <p:cNvSpPr txBox="1"/>
              <p:nvPr/>
            </p:nvSpPr>
            <p:spPr>
              <a:xfrm>
                <a:off x="4387" y="2341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02" name="Google Shape;402;p52"/>
              <p:cNvSpPr txBox="1"/>
              <p:nvPr/>
            </p:nvSpPr>
            <p:spPr>
              <a:xfrm>
                <a:off x="4831" y="2805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03" name="Google Shape;403;p52"/>
              <p:cNvSpPr txBox="1"/>
              <p:nvPr/>
            </p:nvSpPr>
            <p:spPr>
              <a:xfrm>
                <a:off x="5140" y="2980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04" name="Google Shape;404;p52"/>
              <p:cNvSpPr txBox="1"/>
              <p:nvPr/>
            </p:nvSpPr>
            <p:spPr>
              <a:xfrm>
                <a:off x="5392" y="3344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05" name="Google Shape;405;p52"/>
              <p:cNvSpPr txBox="1"/>
              <p:nvPr/>
            </p:nvSpPr>
            <p:spPr>
              <a:xfrm>
                <a:off x="5551" y="3141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06" name="Google Shape;406;p52"/>
              <p:cNvSpPr txBox="1"/>
              <p:nvPr/>
            </p:nvSpPr>
            <p:spPr>
              <a:xfrm>
                <a:off x="5154" y="2293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07" name="Google Shape;407;p52"/>
              <p:cNvSpPr txBox="1"/>
              <p:nvPr/>
            </p:nvSpPr>
            <p:spPr>
              <a:xfrm>
                <a:off x="3920" y="3093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08" name="Google Shape;408;p52"/>
              <p:cNvSpPr txBox="1"/>
              <p:nvPr/>
            </p:nvSpPr>
            <p:spPr>
              <a:xfrm>
                <a:off x="4016" y="3573"/>
                <a:ext cx="22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09" name="Google Shape;409;p52"/>
              <p:cNvSpPr txBox="1"/>
              <p:nvPr/>
            </p:nvSpPr>
            <p:spPr>
              <a:xfrm>
                <a:off x="4384" y="3389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10" name="Google Shape;410;p52"/>
              <p:cNvSpPr txBox="1"/>
              <p:nvPr/>
            </p:nvSpPr>
            <p:spPr>
              <a:xfrm>
                <a:off x="4848" y="402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11" name="Google Shape;411;p52"/>
              <p:cNvSpPr txBox="1"/>
              <p:nvPr/>
            </p:nvSpPr>
            <p:spPr>
              <a:xfrm>
                <a:off x="4585" y="3574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cxnSp>
            <p:nvCxnSpPr>
              <p:cNvPr id="412" name="Google Shape;412;p52"/>
              <p:cNvCxnSpPr/>
              <p:nvPr/>
            </p:nvCxnSpPr>
            <p:spPr>
              <a:xfrm rot="10800000" flipH="1">
                <a:off x="4243" y="2869"/>
                <a:ext cx="384" cy="384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dot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413" name="Google Shape;413;p52"/>
              <p:cNvSpPr/>
              <p:nvPr/>
            </p:nvSpPr>
            <p:spPr>
              <a:xfrm>
                <a:off x="4291" y="3058"/>
                <a:ext cx="3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latin typeface="Candara"/>
                    <a:ea typeface="Candara"/>
                    <a:cs typeface="Candara"/>
                    <a:sym typeface="Candara"/>
                  </a:rPr>
                  <a:t> </a:t>
                </a:r>
                <a:endParaRPr sz="1100"/>
              </a:p>
            </p:txBody>
          </p:sp>
          <p:sp>
            <p:nvSpPr>
              <p:cNvPr id="414" name="Google Shape;414;p52"/>
              <p:cNvSpPr/>
              <p:nvPr/>
            </p:nvSpPr>
            <p:spPr>
              <a:xfrm>
                <a:off x="4509" y="2850"/>
                <a:ext cx="37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latin typeface="Candara"/>
                    <a:ea typeface="Candara"/>
                    <a:cs typeface="Candara"/>
                    <a:sym typeface="Candara"/>
                  </a:rPr>
                  <a:t> </a:t>
                </a:r>
                <a:endParaRPr sz="1100"/>
              </a:p>
            </p:txBody>
          </p:sp>
          <p:cxnSp>
            <p:nvCxnSpPr>
              <p:cNvPr id="415" name="Google Shape;415;p52"/>
              <p:cNvCxnSpPr/>
              <p:nvPr/>
            </p:nvCxnSpPr>
            <p:spPr>
              <a:xfrm>
                <a:off x="3890" y="2915"/>
                <a:ext cx="1697" cy="16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6" name="Google Shape;416;p52"/>
              <p:cNvSpPr txBox="1"/>
              <p:nvPr/>
            </p:nvSpPr>
            <p:spPr>
              <a:xfrm>
                <a:off x="6163" y="3548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17" name="Google Shape;417;p52"/>
              <p:cNvSpPr txBox="1"/>
              <p:nvPr/>
            </p:nvSpPr>
            <p:spPr>
              <a:xfrm>
                <a:off x="4944" y="418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18" name="Google Shape;418;p52"/>
              <p:cNvSpPr txBox="1"/>
              <p:nvPr/>
            </p:nvSpPr>
            <p:spPr>
              <a:xfrm>
                <a:off x="4051" y="426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19" name="Google Shape;419;p52"/>
              <p:cNvSpPr txBox="1"/>
              <p:nvPr/>
            </p:nvSpPr>
            <p:spPr>
              <a:xfrm>
                <a:off x="4467" y="378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20" name="Google Shape;420;p52"/>
              <p:cNvSpPr txBox="1"/>
              <p:nvPr/>
            </p:nvSpPr>
            <p:spPr>
              <a:xfrm>
                <a:off x="3587" y="346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21" name="Google Shape;421;p52"/>
              <p:cNvSpPr txBox="1"/>
              <p:nvPr/>
            </p:nvSpPr>
            <p:spPr>
              <a:xfrm>
                <a:off x="4819" y="2197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</p:grpSp>
        <p:cxnSp>
          <p:nvCxnSpPr>
            <p:cNvPr id="422" name="Google Shape;422;p52"/>
            <p:cNvCxnSpPr/>
            <p:nvPr/>
          </p:nvCxnSpPr>
          <p:spPr>
            <a:xfrm rot="10800000" flipH="1">
              <a:off x="7229306" y="3505200"/>
              <a:ext cx="903458" cy="90365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23" name="Google Shape;423;p52"/>
            <p:cNvSpPr txBox="1"/>
            <p:nvPr/>
          </p:nvSpPr>
          <p:spPr>
            <a:xfrm>
              <a:off x="8175888" y="3235982"/>
              <a:ext cx="3433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mic Sans M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</a:t>
              </a:r>
              <a:endParaRPr sz="1100"/>
            </a:p>
          </p:txBody>
        </p:sp>
      </p:grpSp>
      <p:sp>
        <p:nvSpPr>
          <p:cNvPr id="424" name="Google Shape;424;p52"/>
          <p:cNvSpPr txBox="1"/>
          <p:nvPr/>
        </p:nvSpPr>
        <p:spPr>
          <a:xfrm>
            <a:off x="1314450" y="800101"/>
            <a:ext cx="6572250" cy="7429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12" t="-490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425" name="Google Shape;425;p52"/>
          <p:cNvSpPr txBox="1"/>
          <p:nvPr/>
        </p:nvSpPr>
        <p:spPr>
          <a:xfrm>
            <a:off x="414074" y="4868152"/>
            <a:ext cx="2837503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Nina Balcan</a:t>
            </a:r>
            <a:endParaRPr sz="1200" b="0" i="0" u="none" strike="noStrike" cap="none">
              <a:solidFill>
                <a:srgbClr val="7F7F7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6" name="Google Shape;426;p52"/>
          <p:cNvSpPr txBox="1"/>
          <p:nvPr/>
        </p:nvSpPr>
        <p:spPr>
          <a:xfrm>
            <a:off x="4459500" y="1039625"/>
            <a:ext cx="22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ndara"/>
                <a:ea typeface="Candara"/>
                <a:cs typeface="Candara"/>
                <a:sym typeface="Candara"/>
              </a:rPr>
              <a:t>‘</a:t>
            </a:r>
            <a:endParaRPr>
              <a:solidFill>
                <a:srgbClr val="1155CC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53"/>
          <p:cNvGrpSpPr/>
          <p:nvPr/>
        </p:nvGrpSpPr>
        <p:grpSpPr>
          <a:xfrm>
            <a:off x="2819391" y="2750345"/>
            <a:ext cx="3354185" cy="2450306"/>
            <a:chOff x="5262563" y="2981326"/>
            <a:chExt cx="4471988" cy="3267076"/>
          </a:xfrm>
        </p:grpSpPr>
        <p:grpSp>
          <p:nvGrpSpPr>
            <p:cNvPr id="432" name="Google Shape;432;p53"/>
            <p:cNvGrpSpPr/>
            <p:nvPr/>
          </p:nvGrpSpPr>
          <p:grpSpPr>
            <a:xfrm>
              <a:off x="5262563" y="2981326"/>
              <a:ext cx="4471988" cy="3267076"/>
              <a:chOff x="3587" y="2571"/>
              <a:chExt cx="2817" cy="2058"/>
            </a:xfrm>
          </p:grpSpPr>
          <p:cxnSp>
            <p:nvCxnSpPr>
              <p:cNvPr id="433" name="Google Shape;433;p53"/>
              <p:cNvCxnSpPr/>
              <p:nvPr/>
            </p:nvCxnSpPr>
            <p:spPr>
              <a:xfrm rot="10800000">
                <a:off x="4016" y="2669"/>
                <a:ext cx="1859" cy="183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53"/>
              <p:cNvCxnSpPr/>
              <p:nvPr/>
            </p:nvCxnSpPr>
            <p:spPr>
              <a:xfrm>
                <a:off x="4322" y="2571"/>
                <a:ext cx="1697" cy="16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5" name="Google Shape;435;p53"/>
              <p:cNvSpPr txBox="1"/>
              <p:nvPr/>
            </p:nvSpPr>
            <p:spPr>
              <a:xfrm>
                <a:off x="4831" y="2805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36" name="Google Shape;436;p53"/>
              <p:cNvSpPr txBox="1"/>
              <p:nvPr/>
            </p:nvSpPr>
            <p:spPr>
              <a:xfrm>
                <a:off x="5140" y="2980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37" name="Google Shape;437;p53"/>
              <p:cNvSpPr txBox="1"/>
              <p:nvPr/>
            </p:nvSpPr>
            <p:spPr>
              <a:xfrm>
                <a:off x="5392" y="3344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38" name="Google Shape;438;p53"/>
              <p:cNvSpPr txBox="1"/>
              <p:nvPr/>
            </p:nvSpPr>
            <p:spPr>
              <a:xfrm>
                <a:off x="5551" y="3141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39" name="Google Shape;439;p53"/>
              <p:cNvSpPr txBox="1"/>
              <p:nvPr/>
            </p:nvSpPr>
            <p:spPr>
              <a:xfrm>
                <a:off x="3920" y="3093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40" name="Google Shape;440;p53"/>
              <p:cNvSpPr txBox="1"/>
              <p:nvPr/>
            </p:nvSpPr>
            <p:spPr>
              <a:xfrm>
                <a:off x="4016" y="3573"/>
                <a:ext cx="22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41" name="Google Shape;441;p53"/>
              <p:cNvSpPr txBox="1"/>
              <p:nvPr/>
            </p:nvSpPr>
            <p:spPr>
              <a:xfrm>
                <a:off x="4384" y="3389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42" name="Google Shape;442;p53"/>
              <p:cNvSpPr txBox="1"/>
              <p:nvPr/>
            </p:nvSpPr>
            <p:spPr>
              <a:xfrm>
                <a:off x="4848" y="402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43" name="Google Shape;443;p53"/>
              <p:cNvSpPr txBox="1"/>
              <p:nvPr/>
            </p:nvSpPr>
            <p:spPr>
              <a:xfrm>
                <a:off x="4585" y="3574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cxnSp>
            <p:nvCxnSpPr>
              <p:cNvPr id="444" name="Google Shape;444;p53"/>
              <p:cNvCxnSpPr/>
              <p:nvPr/>
            </p:nvCxnSpPr>
            <p:spPr>
              <a:xfrm rot="10800000" flipH="1">
                <a:off x="4243" y="2869"/>
                <a:ext cx="384" cy="384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dot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445" name="Google Shape;445;p53"/>
              <p:cNvSpPr/>
              <p:nvPr/>
            </p:nvSpPr>
            <p:spPr>
              <a:xfrm>
                <a:off x="4291" y="3058"/>
                <a:ext cx="27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latin typeface="Candara"/>
                    <a:ea typeface="Candara"/>
                    <a:cs typeface="Candara"/>
                    <a:sym typeface="Candara"/>
                  </a:rPr>
                  <a:t> </a:t>
                </a:r>
                <a:endParaRPr sz="1100"/>
              </a:p>
            </p:txBody>
          </p:sp>
          <p:sp>
            <p:nvSpPr>
              <p:cNvPr id="446" name="Google Shape;446;p53"/>
              <p:cNvSpPr/>
              <p:nvPr/>
            </p:nvSpPr>
            <p:spPr>
              <a:xfrm>
                <a:off x="4509" y="2850"/>
                <a:ext cx="27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latin typeface="Candara"/>
                    <a:ea typeface="Candara"/>
                    <a:cs typeface="Candara"/>
                    <a:sym typeface="Candara"/>
                  </a:rPr>
                  <a:t> </a:t>
                </a:r>
                <a:endParaRPr sz="1100"/>
              </a:p>
            </p:txBody>
          </p:sp>
          <p:cxnSp>
            <p:nvCxnSpPr>
              <p:cNvPr id="447" name="Google Shape;447;p53"/>
              <p:cNvCxnSpPr/>
              <p:nvPr/>
            </p:nvCxnSpPr>
            <p:spPr>
              <a:xfrm>
                <a:off x="3890" y="2915"/>
                <a:ext cx="1697" cy="16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8" name="Google Shape;448;p53"/>
              <p:cNvSpPr txBox="1"/>
              <p:nvPr/>
            </p:nvSpPr>
            <p:spPr>
              <a:xfrm>
                <a:off x="6163" y="3548"/>
                <a:ext cx="241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99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003399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 sz="1100"/>
              </a:p>
            </p:txBody>
          </p:sp>
          <p:sp>
            <p:nvSpPr>
              <p:cNvPr id="449" name="Google Shape;449;p53"/>
              <p:cNvSpPr txBox="1"/>
              <p:nvPr/>
            </p:nvSpPr>
            <p:spPr>
              <a:xfrm>
                <a:off x="4944" y="418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50" name="Google Shape;450;p53"/>
              <p:cNvSpPr txBox="1"/>
              <p:nvPr/>
            </p:nvSpPr>
            <p:spPr>
              <a:xfrm>
                <a:off x="4051" y="426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51" name="Google Shape;451;p53"/>
              <p:cNvSpPr txBox="1"/>
              <p:nvPr/>
            </p:nvSpPr>
            <p:spPr>
              <a:xfrm>
                <a:off x="4467" y="378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  <p:sp>
            <p:nvSpPr>
              <p:cNvPr id="452" name="Google Shape;452;p53"/>
              <p:cNvSpPr txBox="1"/>
              <p:nvPr/>
            </p:nvSpPr>
            <p:spPr>
              <a:xfrm>
                <a:off x="3587" y="3461"/>
                <a:ext cx="224" cy="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400"/>
                  <a:buFont typeface="Comic Sans MS"/>
                  <a:buNone/>
                </a:pPr>
                <a:r>
                  <a:rPr lang="en-US" sz="2400" b="0" i="0" u="none" strike="noStrike" cap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-</a:t>
                </a:r>
                <a:endParaRPr sz="1100"/>
              </a:p>
            </p:txBody>
          </p:sp>
        </p:grpSp>
        <p:cxnSp>
          <p:nvCxnSpPr>
            <p:cNvPr id="453" name="Google Shape;453;p53"/>
            <p:cNvCxnSpPr/>
            <p:nvPr/>
          </p:nvCxnSpPr>
          <p:spPr>
            <a:xfrm rot="10800000" flipH="1">
              <a:off x="7229306" y="3505200"/>
              <a:ext cx="903458" cy="90365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54" name="Google Shape;454;p53"/>
            <p:cNvSpPr txBox="1"/>
            <p:nvPr/>
          </p:nvSpPr>
          <p:spPr>
            <a:xfrm>
              <a:off x="8132610" y="3235982"/>
              <a:ext cx="4299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Comic Sans MS"/>
                <a:buNone/>
              </a:pPr>
              <a:r>
                <a:rPr lang="en-US" sz="2100" b="0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</a:t>
              </a:r>
              <a:endParaRPr sz="1100"/>
            </a:p>
          </p:txBody>
        </p:sp>
      </p:grpSp>
      <p:sp>
        <p:nvSpPr>
          <p:cNvPr id="455" name="Google Shape;455;p53"/>
          <p:cNvSpPr txBox="1"/>
          <p:nvPr/>
        </p:nvSpPr>
        <p:spPr>
          <a:xfrm>
            <a:off x="1314450" y="2228852"/>
            <a:ext cx="6572250" cy="7429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2" t="-4937" b="-678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456" name="Google Shape;456;p53"/>
          <p:cNvSpPr txBox="1"/>
          <p:nvPr/>
        </p:nvSpPr>
        <p:spPr>
          <a:xfrm>
            <a:off x="1485900" y="171450"/>
            <a:ext cx="6172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000"/>
              <a:buFont typeface="Candara"/>
              <a:buNone/>
            </a:pPr>
            <a:r>
              <a:rPr lang="en-US" sz="3000" b="0" i="0" u="none" strike="noStrike" cap="none">
                <a:solidFill>
                  <a:srgbClr val="333399"/>
                </a:solidFill>
                <a:latin typeface="Candara"/>
                <a:ea typeface="Candara"/>
                <a:cs typeface="Candara"/>
                <a:sym typeface="Candara"/>
              </a:rPr>
              <a:t>Geometric Margin</a:t>
            </a:r>
            <a:endParaRPr sz="1100"/>
          </a:p>
        </p:txBody>
      </p:sp>
      <p:sp>
        <p:nvSpPr>
          <p:cNvPr id="457" name="Google Shape;457;p53"/>
          <p:cNvSpPr txBox="1"/>
          <p:nvPr/>
        </p:nvSpPr>
        <p:spPr>
          <a:xfrm>
            <a:off x="1314450" y="1485902"/>
            <a:ext cx="6572250" cy="7429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12" t="-4905" b="-613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458" name="Google Shape;458;p53"/>
          <p:cNvSpPr txBox="1"/>
          <p:nvPr/>
        </p:nvSpPr>
        <p:spPr>
          <a:xfrm>
            <a:off x="1314450" y="800101"/>
            <a:ext cx="6572250" cy="742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112" t="-490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sp>
        <p:nvSpPr>
          <p:cNvPr id="459" name="Google Shape;459;p53"/>
          <p:cNvSpPr txBox="1"/>
          <p:nvPr/>
        </p:nvSpPr>
        <p:spPr>
          <a:xfrm>
            <a:off x="414074" y="4868152"/>
            <a:ext cx="2837503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Nina Balcan</a:t>
            </a:r>
            <a:endParaRPr sz="1200" b="0" i="0" u="none" strike="noStrike" cap="none">
              <a:solidFill>
                <a:srgbClr val="7F7F7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4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7541" r="8400"/>
          <a:stretch/>
        </p:blipFill>
        <p:spPr>
          <a:xfrm>
            <a:off x="4886350" y="834884"/>
            <a:ext cx="4111632" cy="4102323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4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Geometric Margin</a:t>
            </a:r>
            <a:endParaRPr/>
          </a:p>
        </p:txBody>
      </p:sp>
      <p:sp>
        <p:nvSpPr>
          <p:cNvPr id="466" name="Google Shape;466;p54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What is the margin for this dataset?</a:t>
            </a:r>
            <a:endParaRPr/>
          </a:p>
        </p:txBody>
      </p:sp>
      <p:sp>
        <p:nvSpPr>
          <p:cNvPr id="467" name="Google Shape;467;p54"/>
          <p:cNvSpPr/>
          <p:nvPr/>
        </p:nvSpPr>
        <p:spPr>
          <a:xfrm>
            <a:off x="7675937" y="3562247"/>
            <a:ext cx="205740" cy="205740"/>
          </a:xfrm>
          <a:prstGeom prst="plus">
            <a:avLst>
              <a:gd name="adj" fmla="val 40367"/>
            </a:avLst>
          </a:prstGeom>
          <a:solidFill>
            <a:srgbClr val="3891A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8" name="Google Shape;468;p54"/>
          <p:cNvSpPr/>
          <p:nvPr/>
        </p:nvSpPr>
        <p:spPr>
          <a:xfrm>
            <a:off x="7658709" y="2771743"/>
            <a:ext cx="205740" cy="205740"/>
          </a:xfrm>
          <a:prstGeom prst="plus">
            <a:avLst>
              <a:gd name="adj" fmla="val 40367"/>
            </a:avLst>
          </a:prstGeom>
          <a:solidFill>
            <a:srgbClr val="3891A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469" name="Google Shape;469;p54"/>
          <p:cNvCxnSpPr/>
          <p:nvPr/>
        </p:nvCxnSpPr>
        <p:spPr>
          <a:xfrm>
            <a:off x="6079641" y="4071222"/>
            <a:ext cx="188699" cy="0"/>
          </a:xfrm>
          <a:prstGeom prst="straightConnector1">
            <a:avLst/>
          </a:prstGeom>
          <a:noFill/>
          <a:ln w="60325" cap="flat" cmpd="sng">
            <a:solidFill>
              <a:srgbClr val="C32D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6072805" y="1682255"/>
            <a:ext cx="188699" cy="0"/>
          </a:xfrm>
          <a:prstGeom prst="straightConnector1">
            <a:avLst/>
          </a:prstGeom>
          <a:noFill/>
          <a:ln w="60325" cap="flat" cmpd="sng">
            <a:solidFill>
              <a:srgbClr val="C32D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6078060" y="2865377"/>
            <a:ext cx="188699" cy="0"/>
          </a:xfrm>
          <a:prstGeom prst="straightConnector1">
            <a:avLst/>
          </a:prstGeom>
          <a:noFill/>
          <a:ln w="60325" cap="flat" cmpd="sng">
            <a:solidFill>
              <a:srgbClr val="C32D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2" name="Google Shape;472;p54"/>
          <p:cNvSpPr/>
          <p:nvPr/>
        </p:nvSpPr>
        <p:spPr>
          <a:xfrm>
            <a:off x="7675937" y="1974082"/>
            <a:ext cx="205740" cy="205740"/>
          </a:xfrm>
          <a:prstGeom prst="plus">
            <a:avLst>
              <a:gd name="adj" fmla="val 40367"/>
            </a:avLst>
          </a:prstGeom>
          <a:solidFill>
            <a:srgbClr val="3891A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Linear Separability</a:t>
            </a:r>
            <a:endParaRPr/>
          </a:p>
        </p:txBody>
      </p:sp>
      <p:sp>
        <p:nvSpPr>
          <p:cNvPr id="478" name="Google Shape;478;p55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ndara"/>
              <a:buNone/>
            </a:pPr>
            <a:fld id="{00000000-1234-1234-1234-123412341234}" type="slidenum">
              <a:rPr lang="en-US" smtClean="0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ndara"/>
                <a:buNone/>
              </a:pPr>
              <a:t>33</a:t>
            </a:fld>
            <a:endParaRPr sz="900" b="0" i="0" u="none" strike="noStrike" cap="none"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9" name="Google Shape;479;p55"/>
          <p:cNvSpPr txBox="1"/>
          <p:nvPr/>
        </p:nvSpPr>
        <p:spPr>
          <a:xfrm>
            <a:off x="1485901" y="833351"/>
            <a:ext cx="6054820" cy="9677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32" t="-3773" r="-980" b="-282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ndara"/>
                <a:ea typeface="Candara"/>
                <a:cs typeface="Candara"/>
                <a:sym typeface="Candara"/>
              </a:rPr>
              <a:t> </a:t>
            </a:r>
            <a:endParaRPr sz="1100"/>
          </a:p>
        </p:txBody>
      </p:sp>
      <p:grpSp>
        <p:nvGrpSpPr>
          <p:cNvPr id="480" name="Google Shape;480;p55"/>
          <p:cNvGrpSpPr/>
          <p:nvPr/>
        </p:nvGrpSpPr>
        <p:grpSpPr>
          <a:xfrm>
            <a:off x="1580297" y="2096387"/>
            <a:ext cx="1118585" cy="1363775"/>
            <a:chOff x="557662" y="3835400"/>
            <a:chExt cx="1491447" cy="1818367"/>
          </a:xfrm>
        </p:grpSpPr>
        <p:sp>
          <p:nvSpPr>
            <p:cNvPr id="481" name="Google Shape;481;p55"/>
            <p:cNvSpPr txBox="1"/>
            <p:nvPr/>
          </p:nvSpPr>
          <p:spPr>
            <a:xfrm>
              <a:off x="1092208" y="4306105"/>
              <a:ext cx="382610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0033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+</a:t>
              </a:r>
              <a:endParaRPr sz="1100"/>
            </a:p>
          </p:txBody>
        </p:sp>
        <p:sp>
          <p:nvSpPr>
            <p:cNvPr id="482" name="Google Shape;482;p55"/>
            <p:cNvSpPr txBox="1"/>
            <p:nvPr/>
          </p:nvSpPr>
          <p:spPr>
            <a:xfrm>
              <a:off x="1474818" y="4731152"/>
              <a:ext cx="382610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0033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+</a:t>
              </a:r>
              <a:endParaRPr sz="1100"/>
            </a:p>
          </p:txBody>
        </p:sp>
        <p:sp>
          <p:nvSpPr>
            <p:cNvPr id="483" name="Google Shape;483;p55"/>
            <p:cNvSpPr txBox="1"/>
            <p:nvPr/>
          </p:nvSpPr>
          <p:spPr>
            <a:xfrm>
              <a:off x="736587" y="4731152"/>
              <a:ext cx="355621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-</a:t>
              </a:r>
              <a:endParaRPr sz="1100"/>
            </a:p>
          </p:txBody>
        </p:sp>
        <p:sp>
          <p:nvSpPr>
            <p:cNvPr id="484" name="Google Shape;484;p55"/>
            <p:cNvSpPr/>
            <p:nvPr/>
          </p:nvSpPr>
          <p:spPr>
            <a:xfrm>
              <a:off x="557662" y="4089547"/>
              <a:ext cx="1491447" cy="156422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ndara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85" name="Google Shape;485;p55"/>
            <p:cNvSpPr txBox="1"/>
            <p:nvPr/>
          </p:nvSpPr>
          <p:spPr>
            <a:xfrm>
              <a:off x="557662" y="3835400"/>
              <a:ext cx="917156" cy="254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ndar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Case 1:</a:t>
              </a:r>
              <a:endParaRPr sz="1100"/>
            </a:p>
          </p:txBody>
        </p:sp>
      </p:grpSp>
      <p:grpSp>
        <p:nvGrpSpPr>
          <p:cNvPr id="486" name="Google Shape;486;p55"/>
          <p:cNvGrpSpPr/>
          <p:nvPr/>
        </p:nvGrpSpPr>
        <p:grpSpPr>
          <a:xfrm>
            <a:off x="3038337" y="2065348"/>
            <a:ext cx="1180039" cy="1394814"/>
            <a:chOff x="2501716" y="3794015"/>
            <a:chExt cx="1573386" cy="1859752"/>
          </a:xfrm>
        </p:grpSpPr>
        <p:sp>
          <p:nvSpPr>
            <p:cNvPr id="487" name="Google Shape;487;p55"/>
            <p:cNvSpPr txBox="1"/>
            <p:nvPr/>
          </p:nvSpPr>
          <p:spPr>
            <a:xfrm>
              <a:off x="2768989" y="4743852"/>
              <a:ext cx="382610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0033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+</a:t>
              </a:r>
              <a:endParaRPr sz="1100"/>
            </a:p>
          </p:txBody>
        </p:sp>
        <p:sp>
          <p:nvSpPr>
            <p:cNvPr id="488" name="Google Shape;488;p55"/>
            <p:cNvSpPr txBox="1"/>
            <p:nvPr/>
          </p:nvSpPr>
          <p:spPr>
            <a:xfrm>
              <a:off x="3520685" y="4731152"/>
              <a:ext cx="382610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0033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+</a:t>
              </a:r>
              <a:endParaRPr sz="1100"/>
            </a:p>
          </p:txBody>
        </p:sp>
        <p:sp>
          <p:nvSpPr>
            <p:cNvPr id="489" name="Google Shape;489;p55"/>
            <p:cNvSpPr txBox="1"/>
            <p:nvPr/>
          </p:nvSpPr>
          <p:spPr>
            <a:xfrm>
              <a:off x="3151569" y="4260923"/>
              <a:ext cx="355621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-</a:t>
              </a:r>
              <a:endParaRPr sz="1100"/>
            </a:p>
          </p:txBody>
        </p:sp>
        <p:sp>
          <p:nvSpPr>
            <p:cNvPr id="490" name="Google Shape;490;p55"/>
            <p:cNvSpPr/>
            <p:nvPr/>
          </p:nvSpPr>
          <p:spPr>
            <a:xfrm>
              <a:off x="2583655" y="4089547"/>
              <a:ext cx="1491447" cy="156422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ndara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91" name="Google Shape;491;p55"/>
            <p:cNvSpPr txBox="1"/>
            <p:nvPr/>
          </p:nvSpPr>
          <p:spPr>
            <a:xfrm>
              <a:off x="2501716" y="3794015"/>
              <a:ext cx="917156" cy="254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ndar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Case 2:</a:t>
              </a:r>
              <a:endParaRPr sz="1100"/>
            </a:p>
          </p:txBody>
        </p:sp>
      </p:grpSp>
      <p:grpSp>
        <p:nvGrpSpPr>
          <p:cNvPr id="492" name="Google Shape;492;p55"/>
          <p:cNvGrpSpPr/>
          <p:nvPr/>
        </p:nvGrpSpPr>
        <p:grpSpPr>
          <a:xfrm>
            <a:off x="4591051" y="2065348"/>
            <a:ext cx="1171847" cy="1394814"/>
            <a:chOff x="4572000" y="3794015"/>
            <a:chExt cx="1562463" cy="1859752"/>
          </a:xfrm>
        </p:grpSpPr>
        <p:sp>
          <p:nvSpPr>
            <p:cNvPr id="493" name="Google Shape;493;p55"/>
            <p:cNvSpPr txBox="1"/>
            <p:nvPr/>
          </p:nvSpPr>
          <p:spPr>
            <a:xfrm>
              <a:off x="5197435" y="4313991"/>
              <a:ext cx="382610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0033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+</a:t>
              </a:r>
              <a:endParaRPr sz="1100"/>
            </a:p>
          </p:txBody>
        </p:sp>
        <p:sp>
          <p:nvSpPr>
            <p:cNvPr id="494" name="Google Shape;494;p55"/>
            <p:cNvSpPr txBox="1"/>
            <p:nvPr/>
          </p:nvSpPr>
          <p:spPr>
            <a:xfrm>
              <a:off x="5580045" y="4739038"/>
              <a:ext cx="382610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0033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+</a:t>
              </a:r>
              <a:endParaRPr sz="1100"/>
            </a:p>
          </p:txBody>
        </p:sp>
        <p:sp>
          <p:nvSpPr>
            <p:cNvPr id="495" name="Google Shape;495;p55"/>
            <p:cNvSpPr txBox="1"/>
            <p:nvPr/>
          </p:nvSpPr>
          <p:spPr>
            <a:xfrm>
              <a:off x="4841814" y="4770386"/>
              <a:ext cx="382610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0033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+</a:t>
              </a:r>
              <a:endParaRPr sz="1100"/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4643016" y="4089547"/>
              <a:ext cx="1491447" cy="156422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ndara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97" name="Google Shape;497;p55"/>
            <p:cNvSpPr txBox="1"/>
            <p:nvPr/>
          </p:nvSpPr>
          <p:spPr>
            <a:xfrm>
              <a:off x="4572000" y="3794015"/>
              <a:ext cx="917156" cy="254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ndar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Case 3:</a:t>
              </a:r>
              <a:endParaRPr sz="1100"/>
            </a:p>
          </p:txBody>
        </p:sp>
      </p:grpSp>
      <p:grpSp>
        <p:nvGrpSpPr>
          <p:cNvPr id="498" name="Google Shape;498;p55"/>
          <p:cNvGrpSpPr/>
          <p:nvPr/>
        </p:nvGrpSpPr>
        <p:grpSpPr>
          <a:xfrm>
            <a:off x="6143763" y="2054923"/>
            <a:ext cx="1163655" cy="1405239"/>
            <a:chOff x="6642284" y="3780115"/>
            <a:chExt cx="1551540" cy="1873652"/>
          </a:xfrm>
        </p:grpSpPr>
        <p:sp>
          <p:nvSpPr>
            <p:cNvPr id="499" name="Google Shape;499;p55"/>
            <p:cNvSpPr txBox="1"/>
            <p:nvPr/>
          </p:nvSpPr>
          <p:spPr>
            <a:xfrm>
              <a:off x="6997708" y="4339391"/>
              <a:ext cx="382610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0033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+</a:t>
              </a:r>
              <a:endParaRPr sz="1100"/>
            </a:p>
          </p:txBody>
        </p:sp>
        <p:sp>
          <p:nvSpPr>
            <p:cNvPr id="500" name="Google Shape;500;p55"/>
            <p:cNvSpPr txBox="1"/>
            <p:nvPr/>
          </p:nvSpPr>
          <p:spPr>
            <a:xfrm>
              <a:off x="7469218" y="4777138"/>
              <a:ext cx="382610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0033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+</a:t>
              </a:r>
              <a:endParaRPr sz="1100"/>
            </a:p>
          </p:txBody>
        </p:sp>
        <p:sp>
          <p:nvSpPr>
            <p:cNvPr id="501" name="Google Shape;501;p55"/>
            <p:cNvSpPr txBox="1"/>
            <p:nvPr/>
          </p:nvSpPr>
          <p:spPr>
            <a:xfrm>
              <a:off x="6997687" y="4789838"/>
              <a:ext cx="355621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-</a:t>
              </a:r>
              <a:endParaRPr sz="1100"/>
            </a:p>
          </p:txBody>
        </p:sp>
        <p:sp>
          <p:nvSpPr>
            <p:cNvPr id="502" name="Google Shape;502;p55"/>
            <p:cNvSpPr txBox="1"/>
            <p:nvPr/>
          </p:nvSpPr>
          <p:spPr>
            <a:xfrm>
              <a:off x="7467608" y="4313991"/>
              <a:ext cx="355621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-</a:t>
              </a:r>
              <a:endParaRPr sz="1100"/>
            </a:p>
          </p:txBody>
        </p:sp>
        <p:sp>
          <p:nvSpPr>
            <p:cNvPr id="503" name="Google Shape;503;p55"/>
            <p:cNvSpPr/>
            <p:nvPr/>
          </p:nvSpPr>
          <p:spPr>
            <a:xfrm>
              <a:off x="6702377" y="4089547"/>
              <a:ext cx="1491447" cy="156422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ndara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04" name="Google Shape;504;p55"/>
            <p:cNvSpPr txBox="1"/>
            <p:nvPr/>
          </p:nvSpPr>
          <p:spPr>
            <a:xfrm>
              <a:off x="6642284" y="3780115"/>
              <a:ext cx="917156" cy="254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ndara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Case 4:</a:t>
              </a:r>
              <a:endParaRPr sz="1100"/>
            </a:p>
          </p:txBody>
        </p:sp>
      </p:grpSp>
      <p:sp>
        <p:nvSpPr>
          <p:cNvPr id="505" name="Google Shape;505;p55"/>
          <p:cNvSpPr txBox="1"/>
          <p:nvPr/>
        </p:nvSpPr>
        <p:spPr>
          <a:xfrm>
            <a:off x="414074" y="4868152"/>
            <a:ext cx="2837503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Matt Gormley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ra"/>
              <a:buNone/>
            </a:pPr>
            <a:r>
              <a:rPr lang="en-US"/>
              <a:t>ANALYSIS OF PERCEPTRON</a:t>
            </a:r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</a:pPr>
            <a:endParaRPr/>
          </a:p>
        </p:txBody>
      </p:sp>
      <p:sp>
        <p:nvSpPr>
          <p:cNvPr id="512" name="Google Shape;512;p56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ndara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rPr>
              <a:t>34</a:t>
            </a:fld>
            <a:endParaRPr sz="900" b="0" i="0" u="none" strike="noStrike" cap="none"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Analysis: Perceptron</a:t>
            </a:r>
            <a:endParaRPr/>
          </a:p>
        </p:txBody>
      </p:sp>
      <p:sp>
        <p:nvSpPr>
          <p:cNvPr id="518" name="Google Shape;518;p57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ndara"/>
              <a:buNone/>
            </a:pPr>
            <a:fld id="{00000000-1234-1234-1234-123412341234}" type="slidenum">
              <a:rPr lang="en-US" smtClean="0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ndara"/>
                <a:buNone/>
              </a:pPr>
              <a:t>35</a:t>
            </a:fld>
            <a:endParaRPr sz="900" b="0" i="0" u="none" strike="noStrike" cap="none"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1543050" y="1764113"/>
            <a:ext cx="5933693" cy="5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(Normalized margin: multiplying all points by 100, or dividing all points by 100, doesn’t change the number of mistakes; algo is invariant to scaling.)</a:t>
            </a:r>
            <a:endParaRPr sz="1100"/>
          </a:p>
        </p:txBody>
      </p:sp>
      <p:sp>
        <p:nvSpPr>
          <p:cNvPr id="520" name="Google Shape;520;p57"/>
          <p:cNvSpPr txBox="1"/>
          <p:nvPr/>
        </p:nvSpPr>
        <p:spPr>
          <a:xfrm>
            <a:off x="1485901" y="833351"/>
            <a:ext cx="6054820" cy="986288"/>
          </a:xfrm>
          <a:prstGeom prst="rect">
            <a:avLst/>
          </a:prstGeom>
          <a:solidFill>
            <a:srgbClr val="AFBA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ndara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Perceptron Mistake Bound</a:t>
            </a:r>
            <a:endParaRPr sz="1100"/>
          </a:p>
        </p:txBody>
      </p:sp>
      <p:pic>
        <p:nvPicPr>
          <p:cNvPr id="521" name="Google Shape;521;p57" descr="latex-image-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260" y="1231701"/>
            <a:ext cx="5580233" cy="474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57"/>
          <p:cNvGrpSpPr/>
          <p:nvPr/>
        </p:nvGrpSpPr>
        <p:grpSpPr>
          <a:xfrm>
            <a:off x="2971801" y="2228849"/>
            <a:ext cx="2743358" cy="2800350"/>
            <a:chOff x="2438400" y="2971799"/>
            <a:chExt cx="3657811" cy="3733800"/>
          </a:xfrm>
        </p:grpSpPr>
        <p:grpSp>
          <p:nvGrpSpPr>
            <p:cNvPr id="523" name="Google Shape;523;p57"/>
            <p:cNvGrpSpPr/>
            <p:nvPr/>
          </p:nvGrpSpPr>
          <p:grpSpPr>
            <a:xfrm>
              <a:off x="2438400" y="2971799"/>
              <a:ext cx="3657811" cy="3733800"/>
              <a:chOff x="2438400" y="2971799"/>
              <a:chExt cx="3657811" cy="3733800"/>
            </a:xfrm>
          </p:grpSpPr>
          <p:grpSp>
            <p:nvGrpSpPr>
              <p:cNvPr id="524" name="Google Shape;524;p57"/>
              <p:cNvGrpSpPr/>
              <p:nvPr/>
            </p:nvGrpSpPr>
            <p:grpSpPr>
              <a:xfrm>
                <a:off x="2438400" y="2971799"/>
                <a:ext cx="3657811" cy="3733800"/>
                <a:chOff x="2438400" y="2971799"/>
                <a:chExt cx="3657811" cy="3733800"/>
              </a:xfrm>
            </p:grpSpPr>
            <p:sp>
              <p:nvSpPr>
                <p:cNvPr id="525" name="Google Shape;525;p57"/>
                <p:cNvSpPr txBox="1"/>
                <p:nvPr/>
              </p:nvSpPr>
              <p:spPr>
                <a:xfrm>
                  <a:off x="4722944" y="3124199"/>
                  <a:ext cx="416099" cy="584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3399"/>
                    </a:buClr>
                    <a:buSzPts val="2400"/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rgbClr val="0033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+</a:t>
                  </a:r>
                  <a:endParaRPr sz="1100"/>
                </a:p>
              </p:txBody>
            </p:sp>
            <p:cxnSp>
              <p:nvCxnSpPr>
                <p:cNvPr id="526" name="Google Shape;526;p57"/>
                <p:cNvCxnSpPr/>
                <p:nvPr/>
              </p:nvCxnSpPr>
              <p:spPr>
                <a:xfrm rot="10800000" flipH="1">
                  <a:off x="4202044" y="4089398"/>
                  <a:ext cx="903510" cy="903657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6009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grpSp>
              <p:nvGrpSpPr>
                <p:cNvPr id="527" name="Google Shape;527;p57"/>
                <p:cNvGrpSpPr/>
                <p:nvPr/>
              </p:nvGrpSpPr>
              <p:grpSpPr>
                <a:xfrm>
                  <a:off x="2716228" y="2971799"/>
                  <a:ext cx="3052940" cy="3733800"/>
                  <a:chOff x="5743575" y="2387601"/>
                  <a:chExt cx="3052763" cy="3733801"/>
                </a:xfrm>
              </p:grpSpPr>
              <p:grpSp>
                <p:nvGrpSpPr>
                  <p:cNvPr id="528" name="Google Shape;528;p57"/>
                  <p:cNvGrpSpPr/>
                  <p:nvPr/>
                </p:nvGrpSpPr>
                <p:grpSpPr>
                  <a:xfrm>
                    <a:off x="5743575" y="2387601"/>
                    <a:ext cx="3052763" cy="3733801"/>
                    <a:chOff x="3890" y="2197"/>
                    <a:chExt cx="1923" cy="2352"/>
                  </a:xfrm>
                </p:grpSpPr>
                <p:cxnSp>
                  <p:nvCxnSpPr>
                    <p:cNvPr id="529" name="Google Shape;529;p57"/>
                    <p:cNvCxnSpPr/>
                    <p:nvPr/>
                  </p:nvCxnSpPr>
                  <p:spPr>
                    <a:xfrm rot="10800000">
                      <a:off x="4016" y="2669"/>
                      <a:ext cx="1574" cy="1536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30" name="Google Shape;530;p57"/>
                    <p:cNvCxnSpPr/>
                    <p:nvPr/>
                  </p:nvCxnSpPr>
                  <p:spPr>
                    <a:xfrm>
                      <a:off x="4322" y="2571"/>
                      <a:ext cx="1470" cy="1394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31" name="Google Shape;531;p57"/>
                    <p:cNvSpPr txBox="1"/>
                    <p:nvPr/>
                  </p:nvSpPr>
                  <p:spPr>
                    <a:xfrm>
                      <a:off x="4387" y="2341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32" name="Google Shape;532;p57"/>
                    <p:cNvSpPr txBox="1"/>
                    <p:nvPr/>
                  </p:nvSpPr>
                  <p:spPr>
                    <a:xfrm>
                      <a:off x="4831" y="2805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33" name="Google Shape;533;p57"/>
                    <p:cNvSpPr txBox="1"/>
                    <p:nvPr/>
                  </p:nvSpPr>
                  <p:spPr>
                    <a:xfrm>
                      <a:off x="5140" y="2980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34" name="Google Shape;534;p57"/>
                    <p:cNvSpPr txBox="1"/>
                    <p:nvPr/>
                  </p:nvSpPr>
                  <p:spPr>
                    <a:xfrm>
                      <a:off x="5392" y="3344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35" name="Google Shape;535;p57"/>
                    <p:cNvSpPr txBox="1"/>
                    <p:nvPr/>
                  </p:nvSpPr>
                  <p:spPr>
                    <a:xfrm>
                      <a:off x="5551" y="3141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36" name="Google Shape;536;p57"/>
                    <p:cNvSpPr txBox="1"/>
                    <p:nvPr/>
                  </p:nvSpPr>
                  <p:spPr>
                    <a:xfrm>
                      <a:off x="5154" y="2293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37" name="Google Shape;537;p57"/>
                    <p:cNvSpPr txBox="1"/>
                    <p:nvPr/>
                  </p:nvSpPr>
                  <p:spPr>
                    <a:xfrm>
                      <a:off x="3920" y="3093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38" name="Google Shape;538;p57"/>
                    <p:cNvSpPr txBox="1"/>
                    <p:nvPr/>
                  </p:nvSpPr>
                  <p:spPr>
                    <a:xfrm>
                      <a:off x="4016" y="3573"/>
                      <a:ext cx="221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39" name="Google Shape;539;p57"/>
                    <p:cNvSpPr txBox="1"/>
                    <p:nvPr/>
                  </p:nvSpPr>
                  <p:spPr>
                    <a:xfrm>
                      <a:off x="4384" y="3389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40" name="Google Shape;540;p57"/>
                    <p:cNvSpPr txBox="1"/>
                    <p:nvPr/>
                  </p:nvSpPr>
                  <p:spPr>
                    <a:xfrm>
                      <a:off x="4848" y="4021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41" name="Google Shape;541;p57"/>
                    <p:cNvSpPr txBox="1"/>
                    <p:nvPr/>
                  </p:nvSpPr>
                  <p:spPr>
                    <a:xfrm>
                      <a:off x="4585" y="3574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cxnSp>
                  <p:nvCxnSpPr>
                    <p:cNvPr id="542" name="Google Shape;542;p57"/>
                    <p:cNvCxnSpPr/>
                    <p:nvPr/>
                  </p:nvCxnSpPr>
                  <p:spPr>
                    <a:xfrm rot="10800000" flipH="1">
                      <a:off x="4243" y="2869"/>
                      <a:ext cx="384" cy="384"/>
                    </a:xfrm>
                    <a:prstGeom prst="straightConnector1">
                      <a:avLst/>
                    </a:prstGeom>
                    <a:noFill/>
                    <a:ln w="28575" cap="rnd" cmpd="sng">
                      <a:solidFill>
                        <a:schemeClr val="dk1"/>
                      </a:solidFill>
                      <a:prstDash val="dot"/>
                      <a:round/>
                      <a:headEnd type="triangle" w="med" len="med"/>
                      <a:tailEnd type="triangle" w="med" len="med"/>
                    </a:ln>
                  </p:spPr>
                </p:cxnSp>
                <p:sp>
                  <p:nvSpPr>
                    <p:cNvPr id="543" name="Google Shape;543;p57"/>
                    <p:cNvSpPr/>
                    <p:nvPr/>
                  </p:nvSpPr>
                  <p:spPr>
                    <a:xfrm>
                      <a:off x="4322" y="3035"/>
                      <a:ext cx="19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4AA33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84AA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γ</a:t>
                      </a:r>
                      <a:endParaRPr sz="1100"/>
                    </a:p>
                  </p:txBody>
                </p:sp>
                <p:sp>
                  <p:nvSpPr>
                    <p:cNvPr id="544" name="Google Shape;544;p57"/>
                    <p:cNvSpPr/>
                    <p:nvPr/>
                  </p:nvSpPr>
                  <p:spPr>
                    <a:xfrm>
                      <a:off x="4509" y="2850"/>
                      <a:ext cx="19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4AA33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84AA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γ</a:t>
                      </a:r>
                      <a:endParaRPr sz="1100"/>
                    </a:p>
                  </p:txBody>
                </p:sp>
                <p:cxnSp>
                  <p:nvCxnSpPr>
                    <p:cNvPr id="545" name="Google Shape;545;p57"/>
                    <p:cNvCxnSpPr/>
                    <p:nvPr/>
                  </p:nvCxnSpPr>
                  <p:spPr>
                    <a:xfrm>
                      <a:off x="3890" y="2915"/>
                      <a:ext cx="1491" cy="145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46" name="Google Shape;546;p57"/>
                    <p:cNvSpPr txBox="1"/>
                    <p:nvPr/>
                  </p:nvSpPr>
                  <p:spPr>
                    <a:xfrm>
                      <a:off x="4944" y="4181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47" name="Google Shape;547;p57"/>
                    <p:cNvSpPr txBox="1"/>
                    <p:nvPr/>
                  </p:nvSpPr>
                  <p:spPr>
                    <a:xfrm>
                      <a:off x="4259" y="4021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48" name="Google Shape;548;p57"/>
                    <p:cNvSpPr txBox="1"/>
                    <p:nvPr/>
                  </p:nvSpPr>
                  <p:spPr>
                    <a:xfrm>
                      <a:off x="4467" y="3781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49" name="Google Shape;549;p57"/>
                    <p:cNvSpPr txBox="1"/>
                    <p:nvPr/>
                  </p:nvSpPr>
                  <p:spPr>
                    <a:xfrm>
                      <a:off x="4499" y="4133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50" name="Google Shape;550;p57"/>
                    <p:cNvSpPr txBox="1"/>
                    <p:nvPr/>
                  </p:nvSpPr>
                  <p:spPr>
                    <a:xfrm>
                      <a:off x="4819" y="2197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</p:grpSp>
              <p:cxnSp>
                <p:nvCxnSpPr>
                  <p:cNvPr id="551" name="Google Shape;551;p57"/>
                  <p:cNvCxnSpPr/>
                  <p:nvPr/>
                </p:nvCxnSpPr>
                <p:spPr>
                  <a:xfrm rot="10800000" flipH="1">
                    <a:off x="7229306" y="3505200"/>
                    <a:ext cx="903458" cy="903657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</p:spPr>
              </p:cxnSp>
            </p:grpSp>
            <p:sp>
              <p:nvSpPr>
                <p:cNvPr id="552" name="Google Shape;552;p57"/>
                <p:cNvSpPr/>
                <p:nvPr/>
              </p:nvSpPr>
              <p:spPr>
                <a:xfrm>
                  <a:off x="2438400" y="3048000"/>
                  <a:ext cx="3657811" cy="3492499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286979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Candara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553" name="Google Shape;553;p57"/>
              <p:cNvSpPr txBox="1"/>
              <p:nvPr/>
            </p:nvSpPr>
            <p:spPr>
              <a:xfrm>
                <a:off x="4874878" y="5378012"/>
                <a:ext cx="3513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endParaRPr sz="1100"/>
              </a:p>
            </p:txBody>
          </p:sp>
        </p:grpSp>
        <p:pic>
          <p:nvPicPr>
            <p:cNvPr id="554" name="Google Shape;554;p57" descr="latex-image-1.pdf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05585" y="4008436"/>
              <a:ext cx="326970" cy="2873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57"/>
          <p:cNvSpPr txBox="1"/>
          <p:nvPr/>
        </p:nvSpPr>
        <p:spPr>
          <a:xfrm rot="-5400000">
            <a:off x="6904190" y="2575664"/>
            <a:ext cx="4023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Nina Balcan and Matt Gormley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Analysis: Perceptron</a:t>
            </a:r>
            <a:endParaRPr/>
          </a:p>
        </p:txBody>
      </p:sp>
      <p:sp>
        <p:nvSpPr>
          <p:cNvPr id="561" name="Google Shape;561;p58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ndara"/>
              <a:buNone/>
            </a:pPr>
            <a:fld id="{00000000-1234-1234-1234-123412341234}" type="slidenum">
              <a:rPr lang="en-US" smtClean="0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ndara"/>
                <a:buNone/>
              </a:pPr>
              <a:t>36</a:t>
            </a:fld>
            <a:endParaRPr sz="900" b="0" i="0" u="none" strike="noStrike" cap="none"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2" name="Google Shape;562;p58"/>
          <p:cNvSpPr txBox="1"/>
          <p:nvPr/>
        </p:nvSpPr>
        <p:spPr>
          <a:xfrm>
            <a:off x="1543050" y="1764113"/>
            <a:ext cx="5933693" cy="54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(Normalized margin: multiplying all points by 100, or dividing all points by 100, doesn’t change the number of mistakes; algo is invariant to scaling.)</a:t>
            </a:r>
            <a:endParaRPr sz="1100"/>
          </a:p>
        </p:txBody>
      </p:sp>
      <p:sp>
        <p:nvSpPr>
          <p:cNvPr id="563" name="Google Shape;563;p58"/>
          <p:cNvSpPr txBox="1"/>
          <p:nvPr/>
        </p:nvSpPr>
        <p:spPr>
          <a:xfrm>
            <a:off x="1485901" y="833351"/>
            <a:ext cx="6054820" cy="986288"/>
          </a:xfrm>
          <a:prstGeom prst="rect">
            <a:avLst/>
          </a:prstGeom>
          <a:solidFill>
            <a:srgbClr val="AFBA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ndara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Perceptron Mistake Bound</a:t>
            </a:r>
            <a:endParaRPr sz="1100"/>
          </a:p>
        </p:txBody>
      </p:sp>
      <p:pic>
        <p:nvPicPr>
          <p:cNvPr id="564" name="Google Shape;564;p58" descr="latex-image-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260" y="1231701"/>
            <a:ext cx="5580233" cy="474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" name="Google Shape;565;p58"/>
          <p:cNvGrpSpPr/>
          <p:nvPr/>
        </p:nvGrpSpPr>
        <p:grpSpPr>
          <a:xfrm>
            <a:off x="2971801" y="2228849"/>
            <a:ext cx="2743358" cy="2800350"/>
            <a:chOff x="2438400" y="2971799"/>
            <a:chExt cx="3657811" cy="3733800"/>
          </a:xfrm>
        </p:grpSpPr>
        <p:grpSp>
          <p:nvGrpSpPr>
            <p:cNvPr id="566" name="Google Shape;566;p58"/>
            <p:cNvGrpSpPr/>
            <p:nvPr/>
          </p:nvGrpSpPr>
          <p:grpSpPr>
            <a:xfrm>
              <a:off x="2438400" y="2971799"/>
              <a:ext cx="3657811" cy="3733800"/>
              <a:chOff x="2438400" y="2971799"/>
              <a:chExt cx="3657811" cy="3733800"/>
            </a:xfrm>
          </p:grpSpPr>
          <p:grpSp>
            <p:nvGrpSpPr>
              <p:cNvPr id="567" name="Google Shape;567;p58"/>
              <p:cNvGrpSpPr/>
              <p:nvPr/>
            </p:nvGrpSpPr>
            <p:grpSpPr>
              <a:xfrm>
                <a:off x="2438400" y="2971799"/>
                <a:ext cx="3657811" cy="3733800"/>
                <a:chOff x="2438400" y="2971799"/>
                <a:chExt cx="3657811" cy="3733800"/>
              </a:xfrm>
            </p:grpSpPr>
            <p:sp>
              <p:nvSpPr>
                <p:cNvPr id="568" name="Google Shape;568;p58"/>
                <p:cNvSpPr txBox="1"/>
                <p:nvPr/>
              </p:nvSpPr>
              <p:spPr>
                <a:xfrm>
                  <a:off x="4722944" y="3124199"/>
                  <a:ext cx="416099" cy="584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3399"/>
                    </a:buClr>
                    <a:buSzPts val="2400"/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rgbClr val="0033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+</a:t>
                  </a:r>
                  <a:endParaRPr sz="1100"/>
                </a:p>
              </p:txBody>
            </p:sp>
            <p:cxnSp>
              <p:nvCxnSpPr>
                <p:cNvPr id="569" name="Google Shape;569;p58"/>
                <p:cNvCxnSpPr/>
                <p:nvPr/>
              </p:nvCxnSpPr>
              <p:spPr>
                <a:xfrm rot="10800000" flipH="1">
                  <a:off x="4202044" y="4089398"/>
                  <a:ext cx="903510" cy="903657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6009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grpSp>
              <p:nvGrpSpPr>
                <p:cNvPr id="570" name="Google Shape;570;p58"/>
                <p:cNvGrpSpPr/>
                <p:nvPr/>
              </p:nvGrpSpPr>
              <p:grpSpPr>
                <a:xfrm>
                  <a:off x="2716228" y="2971799"/>
                  <a:ext cx="3052940" cy="3733800"/>
                  <a:chOff x="5743575" y="2387601"/>
                  <a:chExt cx="3052763" cy="3733801"/>
                </a:xfrm>
              </p:grpSpPr>
              <p:grpSp>
                <p:nvGrpSpPr>
                  <p:cNvPr id="571" name="Google Shape;571;p58"/>
                  <p:cNvGrpSpPr/>
                  <p:nvPr/>
                </p:nvGrpSpPr>
                <p:grpSpPr>
                  <a:xfrm>
                    <a:off x="5743575" y="2387601"/>
                    <a:ext cx="3052763" cy="3733801"/>
                    <a:chOff x="3890" y="2197"/>
                    <a:chExt cx="1923" cy="2352"/>
                  </a:xfrm>
                </p:grpSpPr>
                <p:cxnSp>
                  <p:nvCxnSpPr>
                    <p:cNvPr id="572" name="Google Shape;572;p58"/>
                    <p:cNvCxnSpPr/>
                    <p:nvPr/>
                  </p:nvCxnSpPr>
                  <p:spPr>
                    <a:xfrm rot="10800000">
                      <a:off x="4016" y="2669"/>
                      <a:ext cx="1574" cy="1536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73" name="Google Shape;573;p58"/>
                    <p:cNvCxnSpPr/>
                    <p:nvPr/>
                  </p:nvCxnSpPr>
                  <p:spPr>
                    <a:xfrm>
                      <a:off x="4322" y="2571"/>
                      <a:ext cx="1470" cy="1394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74" name="Google Shape;574;p58"/>
                    <p:cNvSpPr txBox="1"/>
                    <p:nvPr/>
                  </p:nvSpPr>
                  <p:spPr>
                    <a:xfrm>
                      <a:off x="4387" y="2341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75" name="Google Shape;575;p58"/>
                    <p:cNvSpPr txBox="1"/>
                    <p:nvPr/>
                  </p:nvSpPr>
                  <p:spPr>
                    <a:xfrm>
                      <a:off x="4831" y="2805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76" name="Google Shape;576;p58"/>
                    <p:cNvSpPr txBox="1"/>
                    <p:nvPr/>
                  </p:nvSpPr>
                  <p:spPr>
                    <a:xfrm>
                      <a:off x="5140" y="2980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77" name="Google Shape;577;p58"/>
                    <p:cNvSpPr txBox="1"/>
                    <p:nvPr/>
                  </p:nvSpPr>
                  <p:spPr>
                    <a:xfrm>
                      <a:off x="5392" y="3344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78" name="Google Shape;578;p58"/>
                    <p:cNvSpPr txBox="1"/>
                    <p:nvPr/>
                  </p:nvSpPr>
                  <p:spPr>
                    <a:xfrm>
                      <a:off x="5551" y="3141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79" name="Google Shape;579;p58"/>
                    <p:cNvSpPr txBox="1"/>
                    <p:nvPr/>
                  </p:nvSpPr>
                  <p:spPr>
                    <a:xfrm>
                      <a:off x="5154" y="2293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  <p:sp>
                  <p:nvSpPr>
                    <p:cNvPr id="580" name="Google Shape;580;p58"/>
                    <p:cNvSpPr txBox="1"/>
                    <p:nvPr/>
                  </p:nvSpPr>
                  <p:spPr>
                    <a:xfrm>
                      <a:off x="3920" y="3093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81" name="Google Shape;581;p58"/>
                    <p:cNvSpPr txBox="1"/>
                    <p:nvPr/>
                  </p:nvSpPr>
                  <p:spPr>
                    <a:xfrm>
                      <a:off x="4016" y="3573"/>
                      <a:ext cx="221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82" name="Google Shape;582;p58"/>
                    <p:cNvSpPr txBox="1"/>
                    <p:nvPr/>
                  </p:nvSpPr>
                  <p:spPr>
                    <a:xfrm>
                      <a:off x="4384" y="3389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83" name="Google Shape;583;p58"/>
                    <p:cNvSpPr txBox="1"/>
                    <p:nvPr/>
                  </p:nvSpPr>
                  <p:spPr>
                    <a:xfrm>
                      <a:off x="4848" y="4021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84" name="Google Shape;584;p58"/>
                    <p:cNvSpPr txBox="1"/>
                    <p:nvPr/>
                  </p:nvSpPr>
                  <p:spPr>
                    <a:xfrm>
                      <a:off x="4585" y="3574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cxnSp>
                  <p:nvCxnSpPr>
                    <p:cNvPr id="585" name="Google Shape;585;p58"/>
                    <p:cNvCxnSpPr/>
                    <p:nvPr/>
                  </p:nvCxnSpPr>
                  <p:spPr>
                    <a:xfrm rot="10800000" flipH="1">
                      <a:off x="4243" y="2869"/>
                      <a:ext cx="384" cy="384"/>
                    </a:xfrm>
                    <a:prstGeom prst="straightConnector1">
                      <a:avLst/>
                    </a:prstGeom>
                    <a:noFill/>
                    <a:ln w="28575" cap="rnd" cmpd="sng">
                      <a:solidFill>
                        <a:schemeClr val="dk1"/>
                      </a:solidFill>
                      <a:prstDash val="dot"/>
                      <a:round/>
                      <a:headEnd type="triangle" w="med" len="med"/>
                      <a:tailEnd type="triangle" w="med" len="med"/>
                    </a:ln>
                  </p:spPr>
                </p:cxnSp>
                <p:sp>
                  <p:nvSpPr>
                    <p:cNvPr id="586" name="Google Shape;586;p58"/>
                    <p:cNvSpPr/>
                    <p:nvPr/>
                  </p:nvSpPr>
                  <p:spPr>
                    <a:xfrm>
                      <a:off x="4322" y="3035"/>
                      <a:ext cx="19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4AA33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84AA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γ</a:t>
                      </a:r>
                      <a:endParaRPr sz="1100"/>
                    </a:p>
                  </p:txBody>
                </p:sp>
                <p:sp>
                  <p:nvSpPr>
                    <p:cNvPr id="587" name="Google Shape;587;p58"/>
                    <p:cNvSpPr/>
                    <p:nvPr/>
                  </p:nvSpPr>
                  <p:spPr>
                    <a:xfrm>
                      <a:off x="4509" y="2850"/>
                      <a:ext cx="19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4AA33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84AA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γ</a:t>
                      </a:r>
                      <a:endParaRPr sz="1100"/>
                    </a:p>
                  </p:txBody>
                </p:sp>
                <p:cxnSp>
                  <p:nvCxnSpPr>
                    <p:cNvPr id="588" name="Google Shape;588;p58"/>
                    <p:cNvCxnSpPr/>
                    <p:nvPr/>
                  </p:nvCxnSpPr>
                  <p:spPr>
                    <a:xfrm>
                      <a:off x="3890" y="2915"/>
                      <a:ext cx="1491" cy="145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89" name="Google Shape;589;p58"/>
                    <p:cNvSpPr txBox="1"/>
                    <p:nvPr/>
                  </p:nvSpPr>
                  <p:spPr>
                    <a:xfrm>
                      <a:off x="4944" y="4181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90" name="Google Shape;590;p58"/>
                    <p:cNvSpPr txBox="1"/>
                    <p:nvPr/>
                  </p:nvSpPr>
                  <p:spPr>
                    <a:xfrm>
                      <a:off x="4259" y="4021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91" name="Google Shape;591;p58"/>
                    <p:cNvSpPr txBox="1"/>
                    <p:nvPr/>
                  </p:nvSpPr>
                  <p:spPr>
                    <a:xfrm>
                      <a:off x="4467" y="3781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92" name="Google Shape;592;p58"/>
                    <p:cNvSpPr txBox="1"/>
                    <p:nvPr/>
                  </p:nvSpPr>
                  <p:spPr>
                    <a:xfrm>
                      <a:off x="4499" y="4133"/>
                      <a:ext cx="20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/>
                    </a:p>
                  </p:txBody>
                </p:sp>
                <p:sp>
                  <p:nvSpPr>
                    <p:cNvPr id="593" name="Google Shape;593;p58"/>
                    <p:cNvSpPr txBox="1"/>
                    <p:nvPr/>
                  </p:nvSpPr>
                  <p:spPr>
                    <a:xfrm>
                      <a:off x="4819" y="2197"/>
                      <a:ext cx="262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75" tIns="34275" rIns="68575" bIns="34275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100"/>
                    </a:p>
                  </p:txBody>
                </p:sp>
              </p:grpSp>
              <p:cxnSp>
                <p:nvCxnSpPr>
                  <p:cNvPr id="594" name="Google Shape;594;p58"/>
                  <p:cNvCxnSpPr/>
                  <p:nvPr/>
                </p:nvCxnSpPr>
                <p:spPr>
                  <a:xfrm rot="10800000" flipH="1">
                    <a:off x="7229306" y="3505200"/>
                    <a:ext cx="903458" cy="903657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</p:spPr>
              </p:cxnSp>
            </p:grpSp>
            <p:sp>
              <p:nvSpPr>
                <p:cNvPr id="595" name="Google Shape;595;p58"/>
                <p:cNvSpPr/>
                <p:nvPr/>
              </p:nvSpPr>
              <p:spPr>
                <a:xfrm>
                  <a:off x="2438400" y="3048000"/>
                  <a:ext cx="3657811" cy="3492499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286979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Candara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596" name="Google Shape;596;p58"/>
              <p:cNvSpPr txBox="1"/>
              <p:nvPr/>
            </p:nvSpPr>
            <p:spPr>
              <a:xfrm>
                <a:off x="4874878" y="5378012"/>
                <a:ext cx="3513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endParaRPr sz="1100"/>
              </a:p>
            </p:txBody>
          </p:sp>
        </p:grpSp>
        <p:pic>
          <p:nvPicPr>
            <p:cNvPr id="597" name="Google Shape;597;p58" descr="latex-image-1.pdf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05585" y="4008436"/>
              <a:ext cx="326970" cy="2873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8" name="Google Shape;598;p58"/>
          <p:cNvSpPr/>
          <p:nvPr/>
        </p:nvSpPr>
        <p:spPr>
          <a:xfrm>
            <a:off x="1586446" y="2857500"/>
            <a:ext cx="5757329" cy="2009776"/>
          </a:xfrm>
          <a:prstGeom prst="rect">
            <a:avLst/>
          </a:prstGeom>
          <a:solidFill>
            <a:srgbClr val="B9D77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ndara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Def: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We say that the (batch) perceptron algorithm has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converged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if it stops making mistakes on the training data (perfectly classifies the training data).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</a:pPr>
            <a:endParaRPr sz="18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ndara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Main Takeaway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: For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linearly separable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data, if the perceptron algorithm cycles repeatedly through the data, it will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converge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in a finite # of steps.</a:t>
            </a:r>
            <a:endParaRPr sz="1100"/>
          </a:p>
        </p:txBody>
      </p:sp>
      <p:sp>
        <p:nvSpPr>
          <p:cNvPr id="599" name="Google Shape;599;p58"/>
          <p:cNvSpPr txBox="1"/>
          <p:nvPr/>
        </p:nvSpPr>
        <p:spPr>
          <a:xfrm rot="-5400000">
            <a:off x="6904190" y="2575664"/>
            <a:ext cx="4023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Nina Balcan and Matt Gormley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Analysis: Perceptron</a:t>
            </a:r>
            <a:endParaRPr/>
          </a:p>
        </p:txBody>
      </p:sp>
      <p:sp>
        <p:nvSpPr>
          <p:cNvPr id="434" name="Google Shape;434;p60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5" name="Google Shape;435;p60"/>
          <p:cNvSpPr txBox="1"/>
          <p:nvPr/>
        </p:nvSpPr>
        <p:spPr>
          <a:xfrm>
            <a:off x="1485901" y="833350"/>
            <a:ext cx="6054900" cy="4119000"/>
          </a:xfrm>
          <a:prstGeom prst="rect">
            <a:avLst/>
          </a:prstGeom>
          <a:solidFill>
            <a:srgbClr val="AFBA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Proof of Perceptron Mistake Bound:</a:t>
            </a:r>
            <a:br>
              <a:rPr lang="en-US" sz="18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1800" b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We will show that there exist constants A and B s.t.</a:t>
            </a:r>
            <a:endParaRPr sz="18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36" name="Google Shape;436;p60" descr="latex-image-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0622" y="1698803"/>
            <a:ext cx="3409952" cy="41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p60"/>
          <p:cNvGrpSpPr/>
          <p:nvPr/>
        </p:nvGrpSpPr>
        <p:grpSpPr>
          <a:xfrm>
            <a:off x="2750623" y="2766868"/>
            <a:ext cx="2858214" cy="1856277"/>
            <a:chOff x="2274762" y="3910722"/>
            <a:chExt cx="3810952" cy="2475036"/>
          </a:xfrm>
        </p:grpSpPr>
        <p:grpSp>
          <p:nvGrpSpPr>
            <p:cNvPr id="438" name="Google Shape;438;p60"/>
            <p:cNvGrpSpPr/>
            <p:nvPr/>
          </p:nvGrpSpPr>
          <p:grpSpPr>
            <a:xfrm>
              <a:off x="3551845" y="4090499"/>
              <a:ext cx="2094936" cy="1900200"/>
              <a:chOff x="1284286" y="707073"/>
              <a:chExt cx="2094936" cy="1900200"/>
            </a:xfrm>
          </p:grpSpPr>
          <p:cxnSp>
            <p:nvCxnSpPr>
              <p:cNvPr id="439" name="Google Shape;439;p60"/>
              <p:cNvCxnSpPr/>
              <p:nvPr/>
            </p:nvCxnSpPr>
            <p:spPr>
              <a:xfrm>
                <a:off x="1284286" y="2607272"/>
                <a:ext cx="2092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440" name="Google Shape;440;p60"/>
              <p:cNvCxnSpPr/>
              <p:nvPr/>
            </p:nvCxnSpPr>
            <p:spPr>
              <a:xfrm rot="10800000">
                <a:off x="1284286" y="707073"/>
                <a:ext cx="0" cy="19002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441" name="Google Shape;441;p60"/>
              <p:cNvCxnSpPr/>
              <p:nvPr/>
            </p:nvCxnSpPr>
            <p:spPr>
              <a:xfrm rot="10800000" flipH="1">
                <a:off x="1284286" y="865773"/>
                <a:ext cx="1962600" cy="17415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sp>
            <p:nvSpPr>
              <p:cNvPr id="442" name="Google Shape;442;p60"/>
              <p:cNvSpPr/>
              <p:nvPr/>
            </p:nvSpPr>
            <p:spPr>
              <a:xfrm>
                <a:off x="1284382" y="1190462"/>
                <a:ext cx="2094840" cy="1392235"/>
              </a:xfrm>
              <a:custGeom>
                <a:avLst/>
                <a:gdLst/>
                <a:ahLst/>
                <a:cxnLst/>
                <a:rect l="l" t="t" r="r" b="b"/>
                <a:pathLst>
                  <a:path w="2756369" h="2077963" extrusionOk="0">
                    <a:moveTo>
                      <a:pt x="0" y="2077963"/>
                    </a:moveTo>
                    <a:cubicBezTo>
                      <a:pt x="163554" y="1683535"/>
                      <a:pt x="327108" y="1289107"/>
                      <a:pt x="577250" y="995691"/>
                    </a:cubicBezTo>
                    <a:cubicBezTo>
                      <a:pt x="827392" y="702275"/>
                      <a:pt x="1137664" y="483414"/>
                      <a:pt x="1500850" y="317466"/>
                    </a:cubicBezTo>
                    <a:cubicBezTo>
                      <a:pt x="1864037" y="151517"/>
                      <a:pt x="2756369" y="0"/>
                      <a:pt x="2756369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  <p:pic>
          <p:nvPicPr>
            <p:cNvPr id="443" name="Google Shape;443;p60" descr="latex-image-1.pdf"/>
            <p:cNvPicPr preferRelativeResize="0"/>
            <p:nvPr/>
          </p:nvPicPr>
          <p:blipFill rotWithShape="1">
            <a:blip r:embed="rId4">
              <a:alphaModFix/>
            </a:blip>
            <a:srcRect l="25260" r="33671"/>
            <a:stretch/>
          </p:blipFill>
          <p:spPr>
            <a:xfrm>
              <a:off x="2274762" y="4764986"/>
              <a:ext cx="1277082" cy="3821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60" descr="latex-image-1.pdf"/>
            <p:cNvPicPr preferRelativeResize="0"/>
            <p:nvPr/>
          </p:nvPicPr>
          <p:blipFill rotWithShape="1">
            <a:blip r:embed="rId5">
              <a:alphaModFix/>
            </a:blip>
            <a:srcRect r="85872"/>
            <a:stretch/>
          </p:blipFill>
          <p:spPr>
            <a:xfrm>
              <a:off x="4999960" y="3910722"/>
              <a:ext cx="439319" cy="3821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60" descr="latex-image-1.pdf"/>
            <p:cNvPicPr preferRelativeResize="0"/>
            <p:nvPr/>
          </p:nvPicPr>
          <p:blipFill rotWithShape="1">
            <a:blip r:embed="rId6">
              <a:alphaModFix/>
            </a:blip>
            <a:srcRect l="76667"/>
            <a:stretch/>
          </p:blipFill>
          <p:spPr>
            <a:xfrm>
              <a:off x="5360128" y="4573888"/>
              <a:ext cx="725586" cy="3821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60" descr="latex-image-1.pdf"/>
            <p:cNvPicPr preferRelativeResize="0"/>
            <p:nvPr/>
          </p:nvPicPr>
          <p:blipFill rotWithShape="1">
            <a:blip r:embed="rId7">
              <a:alphaModFix/>
            </a:blip>
            <a:srcRect l="7231" r="85872"/>
            <a:stretch/>
          </p:blipFill>
          <p:spPr>
            <a:xfrm>
              <a:off x="4448044" y="6003561"/>
              <a:ext cx="214437" cy="3821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Analysis: Perceptron</a:t>
            </a:r>
            <a:endParaRPr/>
          </a:p>
        </p:txBody>
      </p:sp>
      <p:sp>
        <p:nvSpPr>
          <p:cNvPr id="454" name="Google Shape;454;p61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5" name="Google Shape;455;p61"/>
          <p:cNvSpPr txBox="1"/>
          <p:nvPr/>
        </p:nvSpPr>
        <p:spPr>
          <a:xfrm>
            <a:off x="1485901" y="833350"/>
            <a:ext cx="6054900" cy="4119000"/>
          </a:xfrm>
          <a:prstGeom prst="rect">
            <a:avLst/>
          </a:prstGeom>
          <a:solidFill>
            <a:srgbClr val="AFBA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Proof of Perceptron Mistake Bound:</a:t>
            </a:r>
            <a:br>
              <a:rPr lang="en-US" sz="18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18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Part 1: for some A, </a:t>
            </a:r>
            <a:endParaRPr sz="1100"/>
          </a:p>
        </p:txBody>
      </p:sp>
      <p:pic>
        <p:nvPicPr>
          <p:cNvPr id="456" name="Google Shape;456;p61" descr="latex-image-1.pdf"/>
          <p:cNvPicPr preferRelativeResize="0"/>
          <p:nvPr/>
        </p:nvPicPr>
        <p:blipFill rotWithShape="1">
          <a:blip r:embed="rId3">
            <a:alphaModFix/>
          </a:blip>
          <a:srcRect r="33324"/>
          <a:stretch/>
        </p:blipFill>
        <p:spPr>
          <a:xfrm>
            <a:off x="3425938" y="1158599"/>
            <a:ext cx="1349548" cy="24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1" descr="latex-image-1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74" y="1552352"/>
            <a:ext cx="4271614" cy="277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61"/>
          <p:cNvGrpSpPr/>
          <p:nvPr/>
        </p:nvGrpSpPr>
        <p:grpSpPr>
          <a:xfrm>
            <a:off x="2866033" y="4355973"/>
            <a:ext cx="2243475" cy="425521"/>
            <a:chOff x="3292576" y="5807964"/>
            <a:chExt cx="2991300" cy="567361"/>
          </a:xfrm>
        </p:grpSpPr>
        <p:sp>
          <p:nvSpPr>
            <p:cNvPr id="459" name="Google Shape;459;p61"/>
            <p:cNvSpPr/>
            <p:nvPr/>
          </p:nvSpPr>
          <p:spPr>
            <a:xfrm rot="5400000">
              <a:off x="4593164" y="4801164"/>
              <a:ext cx="172200" cy="2185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B9D77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60" name="Google Shape;460;p61"/>
            <p:cNvSpPr/>
            <p:nvPr/>
          </p:nvSpPr>
          <p:spPr>
            <a:xfrm>
              <a:off x="3292576" y="5999125"/>
              <a:ext cx="2991300" cy="376200"/>
            </a:xfrm>
            <a:prstGeom prst="rect">
              <a:avLst/>
            </a:prstGeom>
            <a:solidFill>
              <a:srgbClr val="B9D778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Cauchy-Schwartz inequality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Analysis: Perceptron</a:t>
            </a:r>
            <a:endParaRPr/>
          </a:p>
        </p:txBody>
      </p:sp>
      <p:sp>
        <p:nvSpPr>
          <p:cNvPr id="468" name="Google Shape;468;p62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9" name="Google Shape;469;p62"/>
          <p:cNvSpPr txBox="1"/>
          <p:nvPr/>
        </p:nvSpPr>
        <p:spPr>
          <a:xfrm>
            <a:off x="1485901" y="833350"/>
            <a:ext cx="6054900" cy="4119000"/>
          </a:xfrm>
          <a:prstGeom prst="rect">
            <a:avLst/>
          </a:prstGeom>
          <a:solidFill>
            <a:srgbClr val="AFBA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Proof of Perceptron Mistake Bound:</a:t>
            </a:r>
            <a:br>
              <a:rPr lang="en-US" sz="18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18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Part 2: for some B, </a:t>
            </a:r>
            <a:endParaRPr sz="1100"/>
          </a:p>
        </p:txBody>
      </p:sp>
      <p:pic>
        <p:nvPicPr>
          <p:cNvPr id="470" name="Google Shape;470;p62" descr="latex-image-1.pdf"/>
          <p:cNvPicPr preferRelativeResize="0"/>
          <p:nvPr/>
        </p:nvPicPr>
        <p:blipFill rotWithShape="1">
          <a:blip r:embed="rId3">
            <a:alphaModFix/>
          </a:blip>
          <a:srcRect l="26290" r="-3207"/>
          <a:stretch/>
        </p:blipFill>
        <p:spPr>
          <a:xfrm>
            <a:off x="3431962" y="1158599"/>
            <a:ext cx="1556778" cy="24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2" descr="latex-image-1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839" y="1550371"/>
            <a:ext cx="5741953" cy="28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C5B-9927-9227-E8D5-7D98DED2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99F50-35FD-FCD2-697E-C947214E6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Today: a technique called </a:t>
            </a:r>
            <a:r>
              <a:rPr lang="en-US" i="1" dirty="0"/>
              <a:t>proof by induction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to establish properties that hold over an entire sequence of inputs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For every n ∈ N, 1+2+... +n = n(n+1)/2.</a:t>
            </a:r>
          </a:p>
          <a:p>
            <a:endParaRPr lang="en-US" dirty="0"/>
          </a:p>
          <a:p>
            <a:r>
              <a:rPr lang="en-US" dirty="0"/>
              <a:t>This is a statement that needs to be proved for </a:t>
            </a:r>
            <a:r>
              <a:rPr lang="en-US" i="1" dirty="0"/>
              <a:t>every</a:t>
            </a:r>
            <a:r>
              <a:rPr lang="en-US" dirty="0"/>
              <a:t> value of n</a:t>
            </a:r>
          </a:p>
        </p:txBody>
      </p:sp>
    </p:spTree>
    <p:extLst>
      <p:ext uri="{BB962C8B-B14F-4D97-AF65-F5344CB8AC3E}">
        <p14:creationId xmlns:p14="http://schemas.microsoft.com/office/powerpoint/2010/main" val="3097496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Analysis: Perceptron</a:t>
            </a:r>
            <a:endParaRPr/>
          </a:p>
        </p:txBody>
      </p:sp>
      <p:sp>
        <p:nvSpPr>
          <p:cNvPr id="478" name="Google Shape;478;p63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9" name="Google Shape;479;p63"/>
          <p:cNvSpPr txBox="1"/>
          <p:nvPr/>
        </p:nvSpPr>
        <p:spPr>
          <a:xfrm>
            <a:off x="1485901" y="833350"/>
            <a:ext cx="6054900" cy="4119000"/>
          </a:xfrm>
          <a:prstGeom prst="rect">
            <a:avLst/>
          </a:prstGeom>
          <a:solidFill>
            <a:srgbClr val="AFBA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Proof of Perceptron Mistake Bound:</a:t>
            </a:r>
            <a:br>
              <a:rPr lang="en-US" sz="18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18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Part 3: Combining the bounds finishes the proof.</a:t>
            </a:r>
            <a:endParaRPr sz="1100"/>
          </a:p>
        </p:txBody>
      </p:sp>
      <p:pic>
        <p:nvPicPr>
          <p:cNvPr id="480" name="Google Shape;480;p63" descr="latex-image-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600" y="1613508"/>
            <a:ext cx="3667123" cy="981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63"/>
          <p:cNvGrpSpPr/>
          <p:nvPr/>
        </p:nvGrpSpPr>
        <p:grpSpPr>
          <a:xfrm>
            <a:off x="3520022" y="2730795"/>
            <a:ext cx="2364300" cy="971141"/>
            <a:chOff x="3292576" y="5648466"/>
            <a:chExt cx="3152400" cy="1294855"/>
          </a:xfrm>
        </p:grpSpPr>
        <p:sp>
          <p:nvSpPr>
            <p:cNvPr id="482" name="Google Shape;482;p63"/>
            <p:cNvSpPr/>
            <p:nvPr/>
          </p:nvSpPr>
          <p:spPr>
            <a:xfrm rot="5400000">
              <a:off x="3904928" y="5136666"/>
              <a:ext cx="331800" cy="1355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B9D77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83" name="Google Shape;483;p63"/>
            <p:cNvSpPr/>
            <p:nvPr/>
          </p:nvSpPr>
          <p:spPr>
            <a:xfrm>
              <a:off x="3292576" y="6084421"/>
              <a:ext cx="3152400" cy="858900"/>
            </a:xfrm>
            <a:prstGeom prst="rect">
              <a:avLst/>
            </a:prstGeom>
            <a:solidFill>
              <a:srgbClr val="B9D778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The total number of mistakes must be less than this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Induction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basic principle: let P(n) be a statement for n ∈ N such that 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P(n) is true for n = 1.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P(m) is true implies that P(m + 1) is true.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Then P(n) is true for all n ∈ 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6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24C5-4BCA-BEF4-B3F3-D34D9636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775B683-73A7-E472-82DB-7B12577F70F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proof by induction has three components:</a:t>
                </a:r>
              </a:p>
              <a:p>
                <a:endParaRPr lang="en-US" dirty="0"/>
              </a:p>
              <a:p>
                <a:r>
                  <a:rPr lang="en-US" u="sng" dirty="0"/>
                  <a:t>Base case</a:t>
                </a:r>
                <a:r>
                  <a:rPr lang="en-US" dirty="0"/>
                  <a:t>: show that P(n) holds for n = 1 </a:t>
                </a:r>
              </a:p>
              <a:p>
                <a:r>
                  <a:rPr lang="en-US" dirty="0"/>
                  <a:t>(or for whatever the smallest value of n you want it to hold for)</a:t>
                </a:r>
              </a:p>
              <a:p>
                <a:endParaRPr lang="en-US" dirty="0"/>
              </a:p>
              <a:p>
                <a:r>
                  <a:rPr lang="en-US" u="sng" dirty="0"/>
                  <a:t>Induction hypothesis:</a:t>
                </a:r>
                <a:r>
                  <a:rPr lang="en-US" dirty="0"/>
                  <a:t> Assume that P(n) is true for some 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</a:t>
                </a:r>
              </a:p>
              <a:p>
                <a:endParaRPr lang="en-US" dirty="0"/>
              </a:p>
              <a:p>
                <a:r>
                  <a:rPr lang="en-US" u="sng" dirty="0"/>
                  <a:t>Induction step</a:t>
                </a:r>
                <a:r>
                  <a:rPr lang="en-US" dirty="0"/>
                  <a:t>: Using the induction hypothesis, prove that P(n+1) holds, i.e., that if the statement is true for n, it is true for n+1 as well.</a:t>
                </a:r>
                <a:endParaRPr lang="en-US" u="sng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775B683-73A7-E472-82DB-7B12577F7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42CB-D7C5-B423-54B3-0330C683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BDF8-6195-9211-B939-3E44A44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For every n ∈ N, 1+2+... +n = n(n+1)/2.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44E-CA8A-DC75-94A4-CAA51E1A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225FA-F774-B6CF-67B1-26D1B5F7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7484"/>
            <a:ext cx="4330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Induction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Fibonacci numbers are defined by f</a:t>
            </a:r>
            <a:r>
              <a:rPr lang="en-US" baseline="-25000" dirty="0"/>
              <a:t>0</a:t>
            </a:r>
            <a:r>
              <a:rPr lang="en-US" dirty="0"/>
              <a:t> = 0, f</a:t>
            </a:r>
            <a:r>
              <a:rPr lang="en-US" baseline="-25000" dirty="0"/>
              <a:t>1</a:t>
            </a:r>
            <a:r>
              <a:rPr lang="en-US" dirty="0"/>
              <a:t> = f</a:t>
            </a:r>
            <a:r>
              <a:rPr lang="en-US" baseline="-25000" dirty="0"/>
              <a:t>2</a:t>
            </a:r>
            <a:r>
              <a:rPr lang="en-US" dirty="0"/>
              <a:t> = 1 and the recursion relation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baseline="-25000" dirty="0"/>
              <a:t>n+1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+ f</a:t>
            </a:r>
            <a:r>
              <a:rPr lang="en-US" baseline="-25000" dirty="0"/>
              <a:t>n−1</a:t>
            </a:r>
            <a:r>
              <a:rPr lang="en-US" dirty="0"/>
              <a:t> for all n ≥ 1.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 </a:t>
            </a:r>
            <a:r>
              <a:rPr lang="en-US" dirty="0"/>
              <a:t> 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3</a:t>
            </a:r>
            <a:r>
              <a:rPr lang="en-US" dirty="0"/>
              <a:t> + f</a:t>
            </a:r>
            <a:r>
              <a:rPr lang="en-US" baseline="-25000" dirty="0"/>
              <a:t>5</a:t>
            </a:r>
            <a:r>
              <a:rPr lang="en-US" dirty="0"/>
              <a:t> + . . . + f</a:t>
            </a:r>
            <a:r>
              <a:rPr lang="en-US" baseline="-25000" dirty="0"/>
              <a:t>2n−1</a:t>
            </a:r>
            <a:r>
              <a:rPr lang="en-US" dirty="0"/>
              <a:t> = f</a:t>
            </a:r>
            <a:r>
              <a:rPr lang="en-US" baseline="-25000" dirty="0"/>
              <a:t>2n</a:t>
            </a:r>
            <a:r>
              <a:rPr lang="en-US" dirty="0"/>
              <a:t> for all n ≥ 1.</a:t>
            </a:r>
            <a:endParaRPr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Exercise:</a:t>
            </a:r>
            <a:r>
              <a:rPr lang="en-US" dirty="0"/>
              <a:t>  Show that f</a:t>
            </a:r>
            <a:r>
              <a:rPr lang="en-US" baseline="-25000" dirty="0"/>
              <a:t>n+1</a:t>
            </a:r>
            <a:r>
              <a:rPr lang="en-US" dirty="0"/>
              <a:t> &lt; (7/4)</a:t>
            </a:r>
            <a:r>
              <a:rPr lang="en-US" baseline="30000" dirty="0"/>
              <a:t>n</a:t>
            </a:r>
            <a:r>
              <a:rPr lang="en-US" dirty="0"/>
              <a:t> for all n ≥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1804</Words>
  <Application>Microsoft Macintosh PowerPoint</Application>
  <PresentationFormat>On-screen Show (16:9)</PresentationFormat>
  <Paragraphs>368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Times</vt:lpstr>
      <vt:lpstr>Cambria Math</vt:lpstr>
      <vt:lpstr>Open Sans Light</vt:lpstr>
      <vt:lpstr>Comic Sans MS</vt:lpstr>
      <vt:lpstr>Calibri</vt:lpstr>
      <vt:lpstr>Open Sans</vt:lpstr>
      <vt:lpstr>Noto Sans Symbols</vt:lpstr>
      <vt:lpstr>Times New Roman</vt:lpstr>
      <vt:lpstr>Arial</vt:lpstr>
      <vt:lpstr>Candara</vt:lpstr>
      <vt:lpstr>Helvetica Neue Light</vt:lpstr>
      <vt:lpstr>CMU PPT Theme</vt:lpstr>
      <vt:lpstr>PowerPoint Presentation</vt:lpstr>
      <vt:lpstr>Proof techniques</vt:lpstr>
      <vt:lpstr>Proof techniques</vt:lpstr>
      <vt:lpstr>Proof by induction</vt:lpstr>
      <vt:lpstr>Proof by Induction</vt:lpstr>
      <vt:lpstr>Proof by induction</vt:lpstr>
      <vt:lpstr>Example</vt:lpstr>
      <vt:lpstr>PowerPoint Presentation</vt:lpstr>
      <vt:lpstr>Proof by Induction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 proof</vt:lpstr>
      <vt:lpstr>Plan</vt:lpstr>
      <vt:lpstr>Shapes in higher dimensions</vt:lpstr>
      <vt:lpstr>Warm-up Exercise</vt:lpstr>
      <vt:lpstr>Perceptron</vt:lpstr>
      <vt:lpstr>Dot Product</vt:lpstr>
      <vt:lpstr>Perceptron Algorithm</vt:lpstr>
      <vt:lpstr>Perceptron Algorithm: Example</vt:lpstr>
      <vt:lpstr>Perceptron Algorithm</vt:lpstr>
      <vt:lpstr>Perceptron Algorithm</vt:lpstr>
      <vt:lpstr>Perceptron Algorithm</vt:lpstr>
      <vt:lpstr>Perceptron Algorithm</vt:lpstr>
      <vt:lpstr>Plan</vt:lpstr>
      <vt:lpstr>PowerPoint Presentation</vt:lpstr>
      <vt:lpstr>PowerPoint Presentation</vt:lpstr>
      <vt:lpstr>PowerPoint Presentation</vt:lpstr>
      <vt:lpstr>Geometric Margin</vt:lpstr>
      <vt:lpstr>Linear Separability</vt:lpstr>
      <vt:lpstr>ANALYSIS OF PERCEPTRON</vt:lpstr>
      <vt:lpstr>Analysis: Perceptron</vt:lpstr>
      <vt:lpstr>Analysis: Perceptron</vt:lpstr>
      <vt:lpstr>Analysis: Perceptron</vt:lpstr>
      <vt:lpstr>Analysis: Perceptron</vt:lpstr>
      <vt:lpstr>Analysis: Perceptron</vt:lpstr>
      <vt:lpstr>Analysis: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6</cp:revision>
  <dcterms:modified xsi:type="dcterms:W3CDTF">2023-10-25T16:10:28Z</dcterms:modified>
</cp:coreProperties>
</file>