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76" r:id="rId8"/>
    <p:sldId id="269" r:id="rId9"/>
    <p:sldId id="274" r:id="rId10"/>
    <p:sldId id="273" r:id="rId11"/>
    <p:sldId id="266" r:id="rId12"/>
    <p:sldId id="270" r:id="rId13"/>
    <p:sldId id="267" r:id="rId14"/>
    <p:sldId id="271" r:id="rId15"/>
    <p:sldId id="272" r:id="rId16"/>
    <p:sldId id="262" r:id="rId17"/>
    <p:sldId id="263" r:id="rId1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Helvetica Neue Light" panose="02000403000000020004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pen Sans Light" panose="020F0302020204030204" pitchFamily="34" charset="0"/>
      <p:regular r:id="rId32"/>
      <p:bold r:id="rId33"/>
      <p:italic r:id="rId34"/>
      <p:boldItalic r:id="rId35"/>
    </p:embeddedFont>
    <p:embeddedFont>
      <p:font typeface="Times" panose="020206030504050203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68652"/>
  </p:normalViewPr>
  <p:slideViewPr>
    <p:cSldViewPr snapToGrid="0">
      <p:cViewPr varScale="1">
        <p:scale>
          <a:sx n="107" d="100"/>
          <a:sy n="107" d="100"/>
        </p:scale>
        <p:origin x="2000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math.stackexchange.com</a:t>
            </a:r>
            <a:r>
              <a:rPr lang="en-US" dirty="0"/>
              <a:t>/questions/1020278/understanding-the-proof-of-sqrt2-is-irrational-by-contradiction#:~:text=The%20proof%20starts%20with%20assuming,cannot%20be%20a%20rational%20number.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2412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829ec0e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829ec0e2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7a829ec0e2_0_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Case A is odd: suppose b odd as well (2k_1 + 1)(2k_2 + 1) = 4k_1k_2+2k_1+2k_2 + 1 -&gt; ab is odd. </a:t>
            </a:r>
            <a:endParaRPr dirty="0"/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416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829ec0e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829ec0e2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7a829ec0e2_0_5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829ec0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829ec0e2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7a829ec0e2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a829ec0e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a829ec0e2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7a829ec0e2_0_4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a829ec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a829ec0e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called direct proof</a:t>
            </a:r>
            <a:endParaRPr/>
          </a:p>
        </p:txBody>
      </p:sp>
      <p:sp>
        <p:nvSpPr>
          <p:cNvPr id="67" name="Google Shape;67;g17a829ec0e2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a829ec0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a829ec0e2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17a829ec0e2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k_1 a, c = k_2 b. c = k_2 k_1 a. Since k_2 k_1 \in N, a |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0475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a829ec0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a829ec0e2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called proof by exhaustion</a:t>
            </a:r>
            <a:endParaRPr/>
          </a:p>
        </p:txBody>
      </p:sp>
      <p:sp>
        <p:nvSpPr>
          <p:cNvPr id="82" name="Google Shape;82;g17a829ec0e2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9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01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Consider any finite list of prime numbers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1,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2,⋯,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𝑝𝑛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.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�1,�2,⋯,��.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It will be shown that at least one additional prime number not in this list exists. Let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be the product of all the prime numbers in the list: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1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2...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𝑝𝑛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�=�1�2...��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. Let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𝑞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+1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�=�+1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. Then let us check if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𝑞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is prime or not:</a:t>
            </a:r>
          </a:p>
          <a:p>
            <a:pPr algn="l" fontAlgn="base"/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(1)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(1)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: If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𝑞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is prime, then there is at least one more prime than is in the list.</a:t>
            </a:r>
          </a:p>
          <a:p>
            <a:pPr algn="l" fontAlgn="base"/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(2)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(2)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: If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𝑞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is not prime, then some prime factor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divides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𝑞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. If this factor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were on our list, then it would divide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(since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is the product of every number on the list); but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divides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+1=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𝑞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�+1=�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. If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divides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𝑞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, then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would have to divide the difference of the two numbers, which is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+1)−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𝑃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=1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(�+1)−�=1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. Since no prime number divides 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Regular"/>
              </a:rPr>
              <a:t>1,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STIXGeneral-Italic"/>
              </a:rPr>
              <a:t>𝑝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inherit"/>
              </a:rPr>
              <a:t>1,�</a:t>
            </a:r>
            <a:r>
              <a:rPr lang="en-US" b="0" i="0" dirty="0"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cannot be on the list. This means that at least one more prime number exists beyond those in the list.</a:t>
            </a:r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2164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C72-0064-E378-CCC5-F079C61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4EAB-D986-E45B-4F56-B4CA08E7C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prove p, start by assuming (not p), and show that this leads to a contradiction</a:t>
            </a:r>
          </a:p>
          <a:p>
            <a:endParaRPr lang="en-US" dirty="0"/>
          </a:p>
          <a:p>
            <a:pPr marL="0" indent="0"/>
            <a:r>
              <a:rPr lang="en-US" b="1" dirty="0"/>
              <a:t>Exercise:</a:t>
            </a:r>
            <a:r>
              <a:rPr lang="en-US" dirty="0"/>
              <a:t> The number √2 is rational.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Contraposition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Law of contrapositive (A⇒B)⇔(¬B⇒¬A)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Show (¬B⇒¬A) and conclude (A⇒B)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75" y="1998271"/>
            <a:ext cx="3418049" cy="16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Contraposition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Example:</a:t>
            </a:r>
            <a:r>
              <a:rPr lang="en-US" dirty="0"/>
              <a:t> Let a, b ∈ Z. If ab is even, then either a is even or b is even (or both).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07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Contraposition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Example:</a:t>
            </a:r>
            <a:r>
              <a:rPr lang="en-US" dirty="0"/>
              <a:t> If a, b ∈ Z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a+b</a:t>
            </a:r>
            <a:r>
              <a:rPr lang="en-US" dirty="0"/>
              <a:t> is even, then a and b have the same parity.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7FC6-B1D9-BBB0-9A32-215E064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9ADE2-BD03-702A-A7E1-BA938D9FF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Suppose x, y ∈ R. If y</a:t>
            </a:r>
            <a:r>
              <a:rPr lang="en-US" baseline="30000" dirty="0"/>
              <a:t>3</a:t>
            </a:r>
            <a:r>
              <a:rPr lang="en-US" dirty="0"/>
              <a:t> + yx</a:t>
            </a:r>
            <a:r>
              <a:rPr lang="en-US" baseline="30000" dirty="0"/>
              <a:t>2</a:t>
            </a:r>
            <a:r>
              <a:rPr lang="en-US" dirty="0"/>
              <a:t> ≤ x</a:t>
            </a:r>
            <a:r>
              <a:rPr lang="en-US" baseline="30000" dirty="0"/>
              <a:t>3</a:t>
            </a:r>
            <a:r>
              <a:rPr lang="en-US" dirty="0"/>
              <a:t> + x y</a:t>
            </a:r>
            <a:r>
              <a:rPr lang="en-US" baseline="30000" dirty="0"/>
              <a:t>2</a:t>
            </a:r>
            <a:r>
              <a:rPr lang="en-US" dirty="0"/>
              <a:t>, then y ≤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F107-C49E-3FF9-0E5C-995B4960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contrapositive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A849-AA55-56E8-A37A-CCF78890C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an even number if there exists an integer k such that n = 2k</a:t>
            </a:r>
          </a:p>
          <a:p>
            <a:r>
              <a:rPr lang="en-US" dirty="0"/>
              <a:t>What is the contrapositive?</a:t>
            </a:r>
          </a:p>
        </p:txBody>
      </p:sp>
    </p:spTree>
    <p:extLst>
      <p:ext uri="{BB962C8B-B14F-4D97-AF65-F5344CB8AC3E}">
        <p14:creationId xmlns:p14="http://schemas.microsoft.com/office/powerpoint/2010/main" val="113134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One example is not sufficient to prove a statement.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One counterexample is sufficient to disprove it.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Example:</a:t>
            </a:r>
            <a:r>
              <a:rPr lang="en-US" dirty="0"/>
              <a:t> Let a, b ∈ Z. If a is odd and b is odd, then </a:t>
            </a:r>
            <a:r>
              <a:rPr lang="en-US" dirty="0" err="1"/>
              <a:t>a+b</a:t>
            </a:r>
            <a:r>
              <a:rPr lang="en-US" dirty="0"/>
              <a:t> is odd.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r>
              <a:rPr lang="en-US" dirty="0"/>
              <a:t> For every n ∈ Z, the integer f (n) = n</a:t>
            </a:r>
            <a:r>
              <a:rPr lang="en-US" baseline="30000" dirty="0"/>
              <a:t>2</a:t>
            </a:r>
            <a:r>
              <a:rPr lang="en-US" dirty="0"/>
              <a:t> − n+11 is prime.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Overview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Construction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Cases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Contradiction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Contraposition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Construction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Establish P ⇒ Q directly.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Assume that P is true.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P to show that Q must be true.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007" y="2300626"/>
            <a:ext cx="2774001" cy="15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Construction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Example:</a:t>
            </a:r>
            <a:r>
              <a:rPr lang="en-US" dirty="0"/>
              <a:t> If a, b ∈ Z are consecutive (i.e., b = a+1), then the sum a + b is odd.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41AF-DC15-2FC7-FC21-932DA3AF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7303-111E-4F00-FEB3-EE0C5B18B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 Let </a:t>
            </a:r>
            <a:r>
              <a:rPr lang="en-US" dirty="0" err="1"/>
              <a:t>a,b</a:t>
            </a:r>
            <a:r>
              <a:rPr lang="en-US" dirty="0"/>
              <a:t> and c be integers. If a | b and b | c, then a | 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proof that the set of cases is exhaustive.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proof of each of the cases.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r>
              <a:rPr lang="en-US" dirty="0"/>
              <a:t> If q ∈ N is not divisible by 3, then q</a:t>
            </a:r>
            <a:r>
              <a:rPr lang="en-US" baseline="30000" dirty="0"/>
              <a:t>2</a:t>
            </a:r>
            <a:r>
              <a:rPr lang="en-US" dirty="0"/>
              <a:t> ≡ 1 (mod 3).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7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r>
              <a:rPr lang="en-US" dirty="0"/>
              <a:t> For any n ∈ N, n and n</a:t>
            </a:r>
            <a:r>
              <a:rPr lang="en-US" baseline="30000" dirty="0"/>
              <a:t>2</a:t>
            </a:r>
            <a:r>
              <a:rPr lang="en-US" dirty="0"/>
              <a:t> have the same parity (both even or both odd).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81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C72-0064-E378-CCC5-F079C61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4EAB-D986-E45B-4F56-B4CA08E7C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prove p, start by assuming (not p), and show that this leads to a contradiction</a:t>
            </a:r>
          </a:p>
          <a:p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 </a:t>
            </a:r>
            <a:r>
              <a:rPr lang="en-US" dirty="0"/>
              <a:t>Prove that there are infinitely many prime numbers.</a:t>
            </a:r>
          </a:p>
        </p:txBody>
      </p:sp>
    </p:spTree>
    <p:extLst>
      <p:ext uri="{BB962C8B-B14F-4D97-AF65-F5344CB8AC3E}">
        <p14:creationId xmlns:p14="http://schemas.microsoft.com/office/powerpoint/2010/main" val="2020221079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889</Words>
  <Application>Microsoft Macintosh PowerPoint</Application>
  <PresentationFormat>On-screen Show (16:9)</PresentationFormat>
  <Paragraphs>85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Open Sans Light</vt:lpstr>
      <vt:lpstr>inherit</vt:lpstr>
      <vt:lpstr>Georgia</vt:lpstr>
      <vt:lpstr>STIXGeneral-Regular</vt:lpstr>
      <vt:lpstr>Open Sans</vt:lpstr>
      <vt:lpstr>Times</vt:lpstr>
      <vt:lpstr>Helvetica Neue Light</vt:lpstr>
      <vt:lpstr>STIXGeneral-Italic</vt:lpstr>
      <vt:lpstr>CMU PPT Theme</vt:lpstr>
      <vt:lpstr>PowerPoint Presentation</vt:lpstr>
      <vt:lpstr>Lecture Overview</vt:lpstr>
      <vt:lpstr>Proof by Construction</vt:lpstr>
      <vt:lpstr>Proof by Construction</vt:lpstr>
      <vt:lpstr>Proof by construction</vt:lpstr>
      <vt:lpstr>Proof by Cases</vt:lpstr>
      <vt:lpstr>Proof by Cases</vt:lpstr>
      <vt:lpstr>Proof by Cases</vt:lpstr>
      <vt:lpstr>Proof by contradiction</vt:lpstr>
      <vt:lpstr>Proof by contradiction</vt:lpstr>
      <vt:lpstr>Proof by Contraposition</vt:lpstr>
      <vt:lpstr>Proof by Contraposition</vt:lpstr>
      <vt:lpstr>Proof by Contraposition</vt:lpstr>
      <vt:lpstr>PowerPoint Presentation</vt:lpstr>
      <vt:lpstr>A more complex contrapositive</vt:lpstr>
      <vt:lpstr>Disproof by example</vt:lpstr>
      <vt:lpstr>Disproof by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4</cp:revision>
  <dcterms:modified xsi:type="dcterms:W3CDTF">2023-11-02T21:47:41Z</dcterms:modified>
</cp:coreProperties>
</file>