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9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Candara" panose="020E0502030303020204" pitchFamily="34" charset="0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21170C-8775-4CB8-A5A1-590FB4EF4FB4}">
  <a:tblStyle styleId="{FF21170C-8775-4CB8-A5A1-590FB4EF4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52"/>
  </p:normalViewPr>
  <p:slideViewPr>
    <p:cSldViewPr snapToGrid="0">
      <p:cViewPr varScale="1">
        <p:scale>
          <a:sx n="155" d="100"/>
          <a:sy n="155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bc5a26b5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bc5a26b57_0_2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6bc5a26b57_0_26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bc5a26b5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bc5a26b57_0_2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6bc5a26b57_0_27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c5a26b5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c5a26b57_0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6bc5a26b57_0_29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bc5a26b5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bc5a26b57_0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6bc5a26b57_0_15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bc5a26b57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bc5a26b57_0_3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6bc5a26b57_0_30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bc5a26b57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bc5a26b57_0_3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6bc5a26b57_0_3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c5a26b5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bc5a26b57_0_3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6bc5a26b57_0_3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bc5a26b5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bc5a26b57_0_3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6bc5a26b57_0_3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bc5a26b57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bc5a26b57_0_3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6bc5a26b57_0_34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bc5a26b57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bc5a26b57_0_3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6bc5a26b57_0_35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c5a26b57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bc5a26b57_0_4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6bc5a26b57_0_4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bc5a26b5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bc5a26b57_0_2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6bc5a26b57_0_20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bc5a26b5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bc5a26b57_0_2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6bc5a26b57_0_22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bc5a26b57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bc5a26b57_0_3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6bc5a26b57_0_36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bc5a26b57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6bc5a26b57_0_3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6bc5a26b57_0_37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bc5a26b5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bc5a26b57_0_2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6bc5a26b57_0_23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bc5a26b5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bc5a26b57_0_2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Slide credit: Algorithm Design, Tardos, Kleinberg (table), UC Berkeley CS 61B, Hug (slide)</a:t>
            </a:r>
            <a:endParaRPr/>
          </a:p>
        </p:txBody>
      </p:sp>
      <p:sp>
        <p:nvSpPr>
          <p:cNvPr id="280" name="Google Shape;280;g16bc5a26b57_0_2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bc5a26b5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bc5a26b57_0_4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6bc5a26b57_0_40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there exist constants n^2 log n &lt;= c n2 -&gt; log n &lt; c. So for n &gt; </a:t>
            </a:r>
            <a:r>
              <a:rPr lang="en-US" dirty="0" err="1"/>
              <a:t>e^c</a:t>
            </a:r>
            <a:r>
              <a:rPr lang="en-US" dirty="0"/>
              <a:t>, this doesn’t hold, which is a contraction.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596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bc5a26b57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bc5a26b57_0_4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6bc5a26b57_0_4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bc5a26b5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bc5a26b57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6bc5a26b57_0_9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bc5a26b57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bc5a26b57_0_4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6bc5a26b57_0_4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bc5a26b5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bc5a26b57_0_1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15-122</a:t>
            </a:r>
            <a:endParaRPr/>
          </a:p>
        </p:txBody>
      </p:sp>
      <p:sp>
        <p:nvSpPr>
          <p:cNvPr id="109" name="Google Shape;109;g16bc5a26b57_0_10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bc5a26b5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bc5a26b57_0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15-122</a:t>
            </a:r>
            <a:endParaRPr/>
          </a:p>
        </p:txBody>
      </p:sp>
      <p:sp>
        <p:nvSpPr>
          <p:cNvPr id="117" name="Google Shape;117;g16bc5a26b57_0_1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bc5a26b5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bc5a26b57_0_1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6bc5a26b57_0_1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bc5a26b5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bc5a26b57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6bc5a26b57_0_1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1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1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8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5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Computationational Complexity</a:t>
            </a:r>
            <a:endParaRPr sz="3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133600" y="4695325"/>
            <a:ext cx="6903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</a:t>
            </a:r>
            <a:r>
              <a:rPr lang="en-US" b="1"/>
              <a:t>operations</a:t>
            </a:r>
            <a:r>
              <a:rPr lang="en-US"/>
              <a:t> are executed?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145428" y="1327688"/>
            <a:ext cx="54618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15 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search(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n; i++)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(A[i] == x)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21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/>
          </a:p>
        </p:txBody>
      </p:sp>
      <p:sp>
        <p:nvSpPr>
          <p:cNvPr id="147" name="Google Shape;147;p24"/>
          <p:cNvSpPr txBox="1"/>
          <p:nvPr/>
        </p:nvSpPr>
        <p:spPr>
          <a:xfrm>
            <a:off x="5690416" y="1189089"/>
            <a:ext cx="3623700" cy="325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If x is not in A…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are executed?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n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	  if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== x)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	  return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8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</a:t>
            </a:r>
            <a:r>
              <a:rPr lang="en-US" b="1"/>
              <a:t>operations</a:t>
            </a:r>
            <a:r>
              <a:rPr lang="en-US"/>
              <a:t> are executed?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Basic operations: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Arithmetic operations (e.g. + or **)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Logical operations (e.g., and)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Comparison operations (e.g., &lt; or ==)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Structure accessing operations (e.g. array indexing like A[i])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Simple assignment such as copying a value into a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Calls to library functions that don’t depend on size of input (e.g., print)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Control Statements (e.g. if X&gt;5)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Be careful with </a:t>
            </a:r>
            <a:r>
              <a:rPr lang="en-US" i="1"/>
              <a:t>function calls</a:t>
            </a:r>
            <a:r>
              <a:rPr lang="en-US"/>
              <a:t> that scale with the size of the input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How many program operations are required to compute: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L2 norm of vector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Vector dot product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Matrix-vector multiplication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Matrix-matrix multiplication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Frobenius norm of matrix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4673129" y="1844395"/>
            <a:ext cx="3871200" cy="145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norm(a):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ss=0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range(len(a)):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ss = ss + a[i]*a[i]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norm = np.sqrt(ss)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norm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for all 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7" descr="https://lh6.googleusercontent.com/RyReScCrXgvbeM2y9Xw8HFXhdEEvoiZQi5DgUVkz38zx03ZrCIy65kMGjIZmUiz5ThLtdJa-4MZ99cFchNqJkAmq6oKwFjyVjhQEmZHQstevNAcXe6lXE9lg4aC40P2xL3mW7el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590" y="1152482"/>
            <a:ext cx="3672870" cy="30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for all 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8" descr="https://lh4.googleusercontent.com/ajngvnG-1a7_81I--IktcUOh-rC2zF1Qz4j0cYFnP6jJxpz7ZxzJzEllkdKee4kfznKUjGfFQO3eHLF93h9qEmd1Q1Vl_5dcS6-tD7_CkSVQAOrqvW_rYdsRRsZZBl0SenXTgf6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8287" y="1152470"/>
            <a:ext cx="3644173" cy="303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8"/>
          <p:cNvCxnSpPr/>
          <p:nvPr/>
        </p:nvCxnSpPr>
        <p:spPr>
          <a:xfrm>
            <a:off x="5577115" y="1364847"/>
            <a:ext cx="0" cy="243360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28"/>
          <p:cNvSpPr txBox="1"/>
          <p:nvPr/>
        </p:nvSpPr>
        <p:spPr>
          <a:xfrm>
            <a:off x="5248053" y="3830034"/>
            <a:ext cx="731700" cy="41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AA84F"/>
                </a:solidFill>
              </a:rPr>
              <a:t>there exists n</a:t>
            </a:r>
            <a:r>
              <a:rPr lang="en-US" baseline="-25000">
                <a:solidFill>
                  <a:srgbClr val="6AA84F"/>
                </a:solidFill>
              </a:rPr>
              <a:t>0</a:t>
            </a:r>
            <a:r>
              <a:rPr lang="en-US">
                <a:solidFill>
                  <a:srgbClr val="6AA84F"/>
                </a:solidFill>
              </a:rPr>
              <a:t> </a:t>
            </a:r>
            <a:r>
              <a:rPr lang="en-US"/>
              <a:t>such that for all n</a:t>
            </a:r>
            <a:r>
              <a:rPr lang="en-US">
                <a:solidFill>
                  <a:srgbClr val="6AA84F"/>
                </a:solidFill>
              </a:rPr>
              <a:t>&gt;n</a:t>
            </a:r>
            <a:r>
              <a:rPr lang="en-US" baseline="-25000">
                <a:solidFill>
                  <a:srgbClr val="6AA84F"/>
                </a:solidFill>
              </a:rPr>
              <a:t>0</a:t>
            </a: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9" descr="https://lh4.googleusercontent.com/ajngvnG-1a7_81I--IktcUOh-rC2zF1Qz4j0cYFnP6jJxpz7ZxzJzEllkdKee4kfznKUjGfFQO3eHLF93h9qEmd1Q1Vl_5dcS6-tD7_CkSVQAOrqvW_rYdsRRsZZBl0SenXTgf6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8287" y="1152470"/>
            <a:ext cx="3644173" cy="303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9"/>
          <p:cNvCxnSpPr/>
          <p:nvPr/>
        </p:nvCxnSpPr>
        <p:spPr>
          <a:xfrm>
            <a:off x="5577115" y="1364847"/>
            <a:ext cx="0" cy="243360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29"/>
          <p:cNvSpPr txBox="1"/>
          <p:nvPr/>
        </p:nvSpPr>
        <p:spPr>
          <a:xfrm>
            <a:off x="5248053" y="3830034"/>
            <a:ext cx="731700" cy="41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there exists n</a:t>
            </a:r>
            <a:r>
              <a:rPr lang="en-US" baseline="-25000"/>
              <a:t>0</a:t>
            </a:r>
            <a:r>
              <a:rPr lang="en-US"/>
              <a:t> such that for all n&gt;n</a:t>
            </a:r>
            <a:r>
              <a:rPr lang="en-US" baseline="-25000"/>
              <a:t>0</a:t>
            </a: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0" descr="https://lh5.googleusercontent.com/YA9VAdkzCWcRdmz8i5UEYRRjpQ6hLQHq-z5RETQN6_ABg-rJPAa9hL02oZTinToj2yJXAaFYDr8fszF_GpPNph6OAC_XLiA1Fs6MlQJmIxrUk7VwJvP9I8d8Czf0V3a6gXXi4ZJ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700" y="1152475"/>
            <a:ext cx="3312275" cy="2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there exists n</a:t>
            </a:r>
            <a:r>
              <a:rPr lang="en-US" baseline="-25000"/>
              <a:t>0</a:t>
            </a:r>
            <a:r>
              <a:rPr lang="en-US"/>
              <a:t> such that for all n&gt;n</a:t>
            </a:r>
            <a:r>
              <a:rPr lang="en-US" baseline="-25000"/>
              <a:t>0</a:t>
            </a: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f(n) ≤ g(n).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1" descr="https://lh3.googleusercontent.com/p4r3_RFW2candmeCgvjIYVKFc4f4gwq2yyiVGD3t6048HrEBiQykE1TBsQOWVfsIvLajImPgFiZUVVBk5ucG6zDB1huHbGcz6eGAYXSkACO-5H1cMSEuw4sNtVPwZ4A_WXvQz2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950" y="1118462"/>
            <a:ext cx="4161200" cy="262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 is better than g if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there exists n</a:t>
            </a:r>
            <a:r>
              <a:rPr lang="en-US" baseline="-25000"/>
              <a:t>0</a:t>
            </a:r>
            <a:r>
              <a:rPr lang="en-US"/>
              <a:t> and </a:t>
            </a:r>
            <a:r>
              <a:rPr lang="en-US">
                <a:solidFill>
                  <a:srgbClr val="3D85C6"/>
                </a:solidFill>
              </a:rPr>
              <a:t>c</a:t>
            </a:r>
            <a:r>
              <a:rPr lang="en-US"/>
              <a:t> such that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for all n&gt;n</a:t>
            </a:r>
            <a:r>
              <a:rPr lang="en-US" baseline="-25000"/>
              <a:t>0</a:t>
            </a:r>
            <a:r>
              <a:rPr lang="en-US"/>
              <a:t>, f(n) ≤ </a:t>
            </a:r>
            <a:r>
              <a:rPr lang="en-US">
                <a:solidFill>
                  <a:srgbClr val="3D85C6"/>
                </a:solidFill>
              </a:rPr>
              <a:t>c </a:t>
            </a:r>
            <a:r>
              <a:rPr lang="en-US"/>
              <a:t>g(n).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2" descr="https://lh3.googleusercontent.com/p4r3_RFW2candmeCgvjIYVKFc4f4gwq2yyiVGD3t6048HrEBiQykE1TBsQOWVfsIvLajImPgFiZUVVBk5ucG6zDB1huHbGcz6eGAYXSkACO-5H1cMSEuw4sNtVPwZ4A_WXvQz2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950" y="1118462"/>
            <a:ext cx="4161200" cy="262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functions of n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set of all functions f s.t.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there exists n</a:t>
            </a:r>
            <a:r>
              <a:rPr lang="en-US" baseline="-25000"/>
              <a:t>0</a:t>
            </a:r>
            <a:r>
              <a:rPr lang="en-US"/>
              <a:t> and c such that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for all n&gt;n</a:t>
            </a:r>
            <a:r>
              <a:rPr lang="en-US" baseline="-25000"/>
              <a:t>0</a:t>
            </a:r>
            <a:r>
              <a:rPr lang="en-US"/>
              <a:t>, f(n) ≤ c g(n).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4667175" y="1800534"/>
            <a:ext cx="33432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Definition of Big O of g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4149193" y="1152465"/>
            <a:ext cx="367200" cy="1652400"/>
          </a:xfrm>
          <a:prstGeom prst="rightBrace">
            <a:avLst>
              <a:gd name="adj1" fmla="val 55321"/>
              <a:gd name="adj2" fmla="val 50000"/>
            </a:avLst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simple computational task: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Given an array A and an integer x, determine whether A contains x.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Big-O Example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O(n</a:t>
            </a:r>
            <a:r>
              <a:rPr lang="en-US" baseline="30000"/>
              <a:t>2</a:t>
            </a:r>
            <a:r>
              <a:rPr lang="en-US"/>
              <a:t>) includes: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(n) = 1?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(n) = log(n)?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3</a:t>
            </a:r>
            <a:r>
              <a:rPr lang="en-US"/>
              <a:t>(n) = 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4</a:t>
            </a:r>
            <a:r>
              <a:rPr lang="en-US"/>
              <a:t>(n) = n</a:t>
            </a:r>
            <a:r>
              <a:rPr lang="en-US" baseline="30000"/>
              <a:t>2</a:t>
            </a:r>
            <a:r>
              <a:rPr lang="en-US"/>
              <a:t>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 baseline="-25000"/>
              <a:t>5</a:t>
            </a:r>
            <a:r>
              <a:rPr lang="en-US"/>
              <a:t>(n) = n</a:t>
            </a:r>
            <a:r>
              <a:rPr lang="en-US" baseline="30000"/>
              <a:t>5</a:t>
            </a:r>
            <a:r>
              <a:rPr lang="en-US"/>
              <a:t>?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551" y="1152476"/>
            <a:ext cx="3467750" cy="347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685" y="1152467"/>
            <a:ext cx="5098620" cy="3823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690" y="1152467"/>
            <a:ext cx="5098620" cy="382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9091" y="1152467"/>
            <a:ext cx="5145813" cy="385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38"/>
          <p:cNvGraphicFramePr/>
          <p:nvPr/>
        </p:nvGraphicFramePr>
        <p:xfrm>
          <a:off x="1334175" y="1118053"/>
          <a:ext cx="6475675" cy="3280775"/>
        </p:xfrm>
        <a:graphic>
          <a:graphicData uri="http://schemas.openxmlformats.org/drawingml/2006/table">
            <a:tbl>
              <a:tblPr>
                <a:noFill/>
                <a:tableStyleId>{FF21170C-8775-4CB8-A5A1-590FB4EF4FB4}</a:tableStyleId>
              </a:tblPr>
              <a:tblGrid>
                <a:gridCol w="203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>
                          <a:solidFill>
                            <a:srgbClr val="000000"/>
                          </a:solidFill>
                        </a:rPr>
                        <a:t>Complexity class</a:t>
                      </a:r>
                      <a:endParaRPr sz="1700" u="none" strike="noStrike" cap="none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>
                          <a:solidFill>
                            <a:srgbClr val="000000"/>
                          </a:solidFill>
                        </a:rPr>
                        <a:t>Conventional name</a:t>
                      </a:r>
                      <a:endParaRPr sz="1700" u="none" strike="noStrike" cap="none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O(1)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Constant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O(log n)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Logarithmic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O(n)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Linear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O(n log n)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Linearithmic, </a:t>
                      </a:r>
                      <a:r>
                        <a:rPr lang="en-US" sz="1700"/>
                        <a:t>l</a:t>
                      </a: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og-linear, or quasilinear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O(n</a:t>
                      </a:r>
                      <a:r>
                        <a:rPr lang="en-US" sz="1700" baseline="30000"/>
                        <a:t>2</a:t>
                      </a:r>
                      <a:r>
                        <a:rPr lang="en-US" sz="1700"/>
                        <a:t>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Quadratic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O(n</a:t>
                      </a:r>
                      <a:r>
                        <a:rPr lang="en-US" sz="1700" baseline="30000"/>
                        <a:t>3</a:t>
                      </a:r>
                      <a:r>
                        <a:rPr lang="en-US" sz="1700"/>
                        <a:t>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Cubic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O(k</a:t>
                      </a:r>
                      <a:r>
                        <a:rPr lang="en-US" sz="1700" baseline="30000"/>
                        <a:t>n</a:t>
                      </a:r>
                      <a:r>
                        <a:rPr lang="en-US" sz="1700"/>
                        <a:t>)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0" u="none" strike="noStrike">
                          <a:solidFill>
                            <a:srgbClr val="000000"/>
                          </a:solidFill>
                        </a:rPr>
                        <a:t>Exponential</a:t>
                      </a:r>
                      <a:endParaRPr sz="1700"/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6" name="Google Shape;276;p38"/>
          <p:cNvSpPr txBox="1"/>
          <p:nvPr/>
        </p:nvSpPr>
        <p:spPr>
          <a:xfrm>
            <a:off x="784350" y="519537"/>
            <a:ext cx="7575300" cy="43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Can determine whether or not a problem can be solved at all!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9" descr="https://lh5.googleusercontent.com/nQ-QX_p36q9lZX5Pb89loUuzSGQrboZ1NIQxvJu1Qki_-GyHw7a61qcLQrWPG-nB4NEXkPy6Q-0XUhbelHLG7r3fGRKNKSZamb5pyMozzPHJiYkv58m_Lg9fL5g8kLyBUyWFD6BJtG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557" y="1532818"/>
            <a:ext cx="8258928" cy="263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 descr="https://lh6.googleusercontent.com/5-2gNP8tFkt1dk0c7AeI5brzKbmIcHJIeavejwWL93gNgPjiLT8Zdeul42J4YzQh3NOuvl4dkqtVjZwS4trwJ28zFFcku0a4KcsubKKCVHPYrz7YYl3s944QGwojVnTMe2dmNVLbRj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376" y="4258752"/>
            <a:ext cx="5014913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</a:t>
            </a: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 determine the complexity class of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3n</a:t>
            </a:r>
            <a:r>
              <a:rPr lang="en-US" baseline="30000" dirty="0"/>
              <a:t>2</a:t>
            </a:r>
            <a:r>
              <a:rPr lang="en-US" dirty="0"/>
              <a:t> - 2n + 25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30000n</a:t>
            </a:r>
            <a:r>
              <a:rPr lang="en-US" baseline="30000" dirty="0"/>
              <a:t>2</a:t>
            </a:r>
            <a:r>
              <a:rPr lang="en-US" dirty="0"/>
              <a:t> + 2n - 25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0.00000000001n</a:t>
            </a:r>
            <a:r>
              <a:rPr lang="en-US" baseline="30000" dirty="0"/>
              <a:t>2</a:t>
            </a:r>
            <a:r>
              <a:rPr lang="en-US" dirty="0"/>
              <a:t> + 123456789n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10n log</a:t>
            </a:r>
            <a:r>
              <a:rPr lang="en-US" baseline="-25000" dirty="0"/>
              <a:t>17</a:t>
            </a:r>
            <a:r>
              <a:rPr lang="en-US" dirty="0"/>
              <a:t>n + 25n – 17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87F6-111B-396B-AAC8-E9F4965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08BF-E235-C7CC-8AD6-79F69B71E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Recall: for two functions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 if there exists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500" dirty="0">
                    <a:latin typeface=""/>
                  </a:rPr>
                  <a:t> and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latin typeface=""/>
                  </a:rPr>
                  <a:t> such that:</a:t>
                </a:r>
              </a:p>
              <a:p>
                <a:endParaRPr lang="en-US" sz="1500" dirty="0">
                  <a:latin typeface="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500" dirty="0">
                  <a:latin typeface=""/>
                </a:endParaRPr>
              </a:p>
              <a:p>
                <a:pPr algn="ctr"/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This can be thought of as a “asymptotic” less-than-or-equal relation</a:t>
                </a:r>
              </a:p>
              <a:p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Now: what about asymptotic greater-than or equal-to relations?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2169825"/>
              </a:xfrm>
              <a:prstGeom prst="rect">
                <a:avLst/>
              </a:prstGeom>
              <a:blipFill>
                <a:blip r:embed="rId2"/>
                <a:stretch>
                  <a:fillRect l="-327" t="-581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18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4"/>
                <a:ext cx="77466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 if there exists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500" dirty="0">
                    <a:latin typeface=""/>
                  </a:rPr>
                  <a:t> and a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latin typeface=""/>
                  </a:rPr>
                  <a:t> such that:</a:t>
                </a:r>
              </a:p>
              <a:p>
                <a:endParaRPr lang="en-US" sz="1500" dirty="0">
                  <a:latin typeface="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500" dirty="0">
                  <a:latin typeface=""/>
                </a:endParaRPr>
              </a:p>
              <a:p>
                <a:pPr algn="ctr"/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4"/>
                <a:ext cx="7746678" cy="1015663"/>
              </a:xfrm>
              <a:prstGeom prst="rect">
                <a:avLst/>
              </a:prstGeom>
              <a:blipFill>
                <a:blip r:embed="rId3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72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Questions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Given a single algorithm, will it complete on a given input in a reasonable amount of time/space?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Given two algorithms which one is better?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 if there exists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500" dirty="0">
                    <a:latin typeface=""/>
                  </a:rPr>
                  <a:t> and a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latin typeface=""/>
                  </a:rPr>
                  <a:t> such that:</a:t>
                </a:r>
              </a:p>
              <a:p>
                <a:endParaRPr lang="en-US" sz="1500" dirty="0">
                  <a:latin typeface="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500" dirty="0">
                  <a:latin typeface=""/>
                </a:endParaRPr>
              </a:p>
              <a:p>
                <a:pPr algn="ctr"/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Compared to Big-O: flip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500" dirty="0">
                    <a:latin typeface="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Interpretation: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500" dirty="0">
                    <a:latin typeface=""/>
                  </a:rPr>
                  <a:t> is asymptotically greater than (or equal to)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1500" dirty="0">
                  <a:latin typeface=""/>
                </a:endParaRPr>
              </a:p>
              <a:p>
                <a:pPr algn="ctr"/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1938992"/>
              </a:xfrm>
              <a:prstGeom prst="rect">
                <a:avLst/>
              </a:prstGeom>
              <a:blipFill>
                <a:blip r:embed="rId3"/>
                <a:stretch>
                  <a:fillRect l="-327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74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9E24AC-137B-B7F2-A81E-0AB93AD9C6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9E24AC-137B-B7F2-A81E-0AB93AD9C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D807E2-D004-2064-4B0C-239903B5822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D807E2-D004-2064-4B0C-239903B58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F9F94-D243-09B8-123D-E9772B22902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9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123B2DB-8B52-C62D-2797-383454891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4548" y="532520"/>
                <a:ext cx="6292070" cy="484584"/>
              </a:xfrm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150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Interpretation: if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500" dirty="0">
                    <a:latin typeface="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500" dirty="0">
                    <a:latin typeface="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500" dirty="0">
                  <a:latin typeface=""/>
                </a:endParaRP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latin typeface="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500" dirty="0">
                    <a:latin typeface="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500" dirty="0">
                    <a:latin typeface=""/>
                  </a:rPr>
                  <a:t> grow at the same asymptotic rate, up to constant factors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1507016"/>
              </a:xfrm>
              <a:prstGeom prst="rect">
                <a:avLst/>
              </a:prstGeom>
              <a:blipFill>
                <a:blip r:embed="rId3"/>
                <a:stretch>
                  <a:fillRect l="-32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035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9E24AC-137B-B7F2-A81E-0AB93AD9C6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9E24AC-137B-B7F2-A81E-0AB93AD9C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D807E2-D004-2064-4B0C-239903B5822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D807E2-D004-2064-4B0C-239903B58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F9F94-D243-09B8-123D-E9772B22902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0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23A685-F2AB-E01B-C33A-5559D90B9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Disproving Big-O runtimes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49F89F-A407-E9CE-463E-B86AC9FE8AF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49F89F-A407-E9CE-463E-B86AC9FE8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6A479-98A3-AF43-F776-71C36131C83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 b="1"/>
              <a:t>running time</a:t>
            </a:r>
            <a:r>
              <a:rPr lang="en-US"/>
              <a:t> of an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Counting operations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Big-O notation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Complexity classes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Time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number of </a:t>
            </a:r>
            <a:r>
              <a:rPr lang="en-US" b="1"/>
              <a:t>time units</a:t>
            </a:r>
            <a:r>
              <a:rPr lang="en-US"/>
              <a:t> it takes for an algorithm to run as a function of its </a:t>
            </a:r>
            <a:r>
              <a:rPr lang="en-US" b="1"/>
              <a:t>input size</a:t>
            </a:r>
            <a:r>
              <a:rPr lang="en-US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Searching an array of length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running time T(n)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worst-case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average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fast is this code?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841104" y="1440763"/>
            <a:ext cx="54618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15 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search(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n; i++)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(A[i] == x)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21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fast is this code?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398" y="1377552"/>
            <a:ext cx="3853199" cy="328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a better way to measure running-time…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Permanent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Independent of hardware or other running processes,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Applicable to a large class of programs/algorithms/problems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Resources: time,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Mathematically rigorous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Not for actual run time,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But help us select best algorithm for the task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</a:t>
            </a:r>
            <a:r>
              <a:rPr lang="en-US" b="1"/>
              <a:t>statements</a:t>
            </a:r>
            <a:r>
              <a:rPr lang="en-US"/>
              <a:t> are executed?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45428" y="1327688"/>
            <a:ext cx="54618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15 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search(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n; i++)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(A[i] == x) {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21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/>
          </a:p>
        </p:txBody>
      </p:sp>
      <p:sp>
        <p:nvSpPr>
          <p:cNvPr id="138" name="Google Shape;138;p23"/>
          <p:cNvSpPr txBox="1"/>
          <p:nvPr/>
        </p:nvSpPr>
        <p:spPr>
          <a:xfrm>
            <a:off x="5676300" y="1189101"/>
            <a:ext cx="3344857" cy="325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If x is not in A…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how times are these statements executed?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n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	  if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== x)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1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	  return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8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1398</Words>
  <Application>Microsoft Macintosh PowerPoint</Application>
  <PresentationFormat>On-screen Show (16:9)</PresentationFormat>
  <Paragraphs>263</Paragraphs>
  <Slides>34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Noto Sans Symbols</vt:lpstr>
      <vt:lpstr>Calibri</vt:lpstr>
      <vt:lpstr>Cambria Math</vt:lpstr>
      <vt:lpstr>Open Sans</vt:lpstr>
      <vt:lpstr>Candara</vt:lpstr>
      <vt:lpstr>Courier New</vt:lpstr>
      <vt:lpstr>Simple Light</vt:lpstr>
      <vt:lpstr>PowerPoint Presentation</vt:lpstr>
      <vt:lpstr>Motivation</vt:lpstr>
      <vt:lpstr>Key Questions</vt:lpstr>
      <vt:lpstr>Outline</vt:lpstr>
      <vt:lpstr>Running Time</vt:lpstr>
      <vt:lpstr>How fast is this code?</vt:lpstr>
      <vt:lpstr>How fast is this code?</vt:lpstr>
      <vt:lpstr>Need a better way to measure running-time…</vt:lpstr>
      <vt:lpstr>How many statements are executed?</vt:lpstr>
      <vt:lpstr>How many operations are executed?</vt:lpstr>
      <vt:lpstr>How many operations are executed?</vt:lpstr>
      <vt:lpstr>Exercise</vt:lpstr>
      <vt:lpstr>Comparing functions of n</vt:lpstr>
      <vt:lpstr>Comparing functions of n</vt:lpstr>
      <vt:lpstr>Comparing functions of n</vt:lpstr>
      <vt:lpstr>Comparing functions of n</vt:lpstr>
      <vt:lpstr>Comparing functions of n</vt:lpstr>
      <vt:lpstr>Comparing functions of n</vt:lpstr>
      <vt:lpstr>Comparing functions of n</vt:lpstr>
      <vt:lpstr>Big-O Example</vt:lpstr>
      <vt:lpstr>Complexity Classes</vt:lpstr>
      <vt:lpstr>Complexity Classes</vt:lpstr>
      <vt:lpstr>Complexity Classes</vt:lpstr>
      <vt:lpstr>PowerPoint Presentation</vt:lpstr>
      <vt:lpstr>Complexity Classes</vt:lpstr>
      <vt:lpstr>Complexity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6</cp:revision>
  <dcterms:modified xsi:type="dcterms:W3CDTF">2023-11-07T03:59:57Z</dcterms:modified>
</cp:coreProperties>
</file>