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292" r:id="rId3"/>
    <p:sldId id="307" r:id="rId4"/>
    <p:sldId id="311" r:id="rId5"/>
    <p:sldId id="312" r:id="rId6"/>
    <p:sldId id="313" r:id="rId7"/>
    <p:sldId id="308" r:id="rId8"/>
    <p:sldId id="309" r:id="rId9"/>
    <p:sldId id="310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284" r:id="rId18"/>
    <p:sldId id="306" r:id="rId19"/>
    <p:sldId id="288" r:id="rId20"/>
    <p:sldId id="289" r:id="rId21"/>
    <p:sldId id="290" r:id="rId22"/>
    <p:sldId id="291" r:id="rId23"/>
    <p:sldId id="287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21" r:id="rId38"/>
    <p:sldId id="322" r:id="rId39"/>
    <p:sldId id="324" r:id="rId40"/>
    <p:sldId id="325" r:id="rId41"/>
    <p:sldId id="326" r:id="rId42"/>
    <p:sldId id="327" r:id="rId43"/>
    <p:sldId id="328" r:id="rId44"/>
    <p:sldId id="329" r:id="rId45"/>
  </p:sldIdLst>
  <p:sldSz cx="12192000" cy="6858000"/>
  <p:notesSz cx="6858000" cy="9144000"/>
  <p:embeddedFontLs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Cambria Math" panose="02040503050406030204" pitchFamily="18" charset="0"/>
      <p:regular r:id="rId51"/>
    </p:embeddedFont>
    <p:embeddedFont>
      <p:font typeface="Open Sans" panose="020B0606030504020204" pitchFamily="34" charset="0"/>
      <p:regular r:id="rId52"/>
      <p:bold r:id="rId53"/>
      <p:italic r:id="rId54"/>
      <p:boldItalic r:id="rId55"/>
    </p:embeddedFont>
    <p:embeddedFont>
      <p:font typeface="Open Sans ExtraBold" panose="020B0606030504020204" pitchFamily="34" charset="0"/>
      <p:bold r:id="rId56"/>
      <p:italic r:id="rId57"/>
      <p:boldItalic r:id="rId58"/>
    </p:embeddedFont>
    <p:embeddedFont>
      <p:font typeface="Open Sans Light" panose="020B0306030504020204" pitchFamily="34" charset="0"/>
      <p:regular r:id="rId59"/>
      <p:bold r:id="rId60"/>
      <p:italic r:id="rId61"/>
      <p:boldItalic r:id="rId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6" roundtripDataSignature="AMtx7mgUUlR7RfLNE3+YwQYEA+haZAZC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30"/>
    <p:restoredTop sz="94825"/>
  </p:normalViewPr>
  <p:slideViewPr>
    <p:cSldViewPr snapToGrid="0">
      <p:cViewPr varScale="1">
        <p:scale>
          <a:sx n="118" d="100"/>
          <a:sy n="118" d="100"/>
        </p:scale>
        <p:origin x="4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66" Type="http://customschemas.google.com/relationships/presentationmetadata" Target="metadata"/><Relationship Id="rId5" Type="http://schemas.openxmlformats.org/officeDocument/2006/relationships/slide" Target="slides/slide4.xml"/><Relationship Id="rId61" Type="http://schemas.openxmlformats.org/officeDocument/2006/relationships/font" Target="fonts/font15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openxmlformats.org/officeDocument/2006/relationships/font" Target="fonts/font13.fntdata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62" Type="http://schemas.openxmlformats.org/officeDocument/2006/relationships/font" Target="fonts/font16.fntdata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60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17:25:58.071"/>
    </inkml:context>
    <inkml:brush xml:id="br0">
      <inkml:brushProperty name="height" value="0.053" units="cm"/>
      <inkml:brushProperty name="color" value="#FF0000"/>
    </inkml:brush>
  </inkml:definitions>
  <inkml:trace contextRef="#ctx0" brushRef="#br0">8819 6590 6734,'6'8'348,"-4"-2"-57,4-6 0,-6 2 488,0 3-18,0-4-144,0 6-30,0-7-285,0 0 0,-4 1-58,-1 4 1,-6-3-162,1 2 0,-3-2 0,-1-2-96,-1 0 0,6 5 0,-1 0 0,-1-2 26,-2-2 0,-1 4 0,-1 0 0,-1 0 9,-3 1 0,3-3 0,-4 5 0,0 0-23,1 0 0,-6 2 0,2 4 0,-1 1-16,0-1 0,0-3 1,-5 2-1,1 3 22,-1 0 1,0 0 0,0-2 0,-1 1-1,-4-1 1,4 2 0,-4 2 0,3 1-6,-3-1 0,2-1 1,-5 1-1,0 1-33,1-2 1,2 1 0,-3 0 0,1 1-10,-1-2 1,0-1-1,-3-1 1,2 1-6,-2 3 0,3-3 0,0 3 0,2-3 39,3-2 1,-3 1 0,1-1-1,1 1-27,-2-1 0,4 0 1,-2 1-1,2-1-39,3 1 0,-8-1 0,0 0 1,-1 1 0,3-1 1,4 1 0,1-3 0,-1 0 30,-4-3 1,4 1-1,-4 4 1,4 0 33,1 1 1,0-6-1,1 1 1,-1 1-21,0 2 1,2 1-1,1-1 1,2-2 36,-1-1 1,-2 0 0,-2 2 0,2 0-54,3-3 0,-4 1 0,4 4 0,-1-1 52,1-3 1,-3 1-1,4-5 1,-1 2 6,0 3 0,5 0 0,-3 1 0,1-4-6,3-2 1,-2 5 0,-1-3 0,0 2 1,0-1 0,1-4 0,2 3 1,-3 0-7,-1 0 1,4-3 0,-1 3 0,3-2 0,2-2 1,-2-1 0,-2 0-1,-1 2 4,1-2 0,2 3 1,2-1-1,0-2-4,-1-1 1,1 3 0,-1 0 0,1-2-8,0-2 1,-1 1 0,1 1-22,-1 2 1,1 0 0,0-5 0,-1 1-1,1 4 1,0-3 0,-1 3 2,1-4 1,-1 1-1,1 1-14,0 2 0,4 0 1,0-5 8,-1 0 0,-2 0 0,1 1 1,0 2 15,3 2 1,4 0 0,-5-5 24,-1 0 0,-2 0 1,-1 0 0,0 0 0,4 5 0,1 0-59,-3-2 1,4-2 0,-1-1-121,-2 0 1,3 0 0,-2 0-201,-1 0 0,3 5-143,-2 0 1,5 0 132,-4-5 1,6 1 0,-4 2-2,1 2 1,3 0 371,-7-5 0,7 0 0,-4 0 0,7 0 0,0 0 0</inkml:trace>
  <inkml:trace contextRef="#ctx0" brushRef="#br0" timeOffset="1">5409 7914 7206,'0'8'-1190,"0"0"2093,0-4-258,0-2 44,0 4-222,7-6-313,-6 0-92,6 0-2,-7 0 0,0 2 0,-2 1-19,-3 2 0,2 1 0,-7-3 0,-1 4 6,-2 1 1,-1-3 0,-2 4 0,-1 2-1,-3 2 1,-5 2-1,1-1 1,-2 2-3,2 3 0,-1-3 1,4 2-1,0-5 66,0-4 1,4 1 0,6 3 105,1-4-197,7 4 0,-4-10 1,9 5 31,3-2 0,3-1 0,6-5-40,0 0 1,1 0-1,-1 2-83,1 3 0,-1-4 1,0 4-304,1-3 0,-1-2 1,1 0-348,-1 0 0,0 0 0,1 0 721,-1 0 0,1 0 0,-1 0 0</inkml:trace>
  <inkml:trace contextRef="#ctx0" brushRef="#br0" timeOffset="2">5222 9496 7857,'10'0'306,"-1"0"509,-5 0-587,2 0 0,-4 0 0,1 2-68,2 3 0,-1-2 0,-4 6-44,0 3 1,5-4-1,2 1 1,-1 2-70,0 2 0,6 3 0,-4 2 1,1 3-76,1 1 1,4-3 0,5 5 0,0 3-56,2 5 0,-3 0 1,6 5-1,1-2 39,3-3 0,0 5 0,1 0 1,0 1 26,0 0 1,1-1 0,2 3 0,2-3 12,-2-2 1,4 5-1,1-3 1,1 1 12,1 1 0,-1-3 0,4 4 0,-1 0 12,2 5 1,-7-7 0,5 6-1,-2-1 17,-3 3 0,3 0 1,2 6-1,-2-3 2,-6-2 1,2-3 0,1-1 0,0 1-35,4-1 1,2-2 0,-1-1 0,-1-1-12,-1 1 1,-1-4 0,5 3 0,-1-1 7,-4-1 1,2 3 0,-6-7 0,-1 1 2,2 1 1,-4-4 0,2 2 0,-1-2 0,2-3 1,-4 1 0,4 0 0,-4 0-7,-1-1 1,-5 0-1,0-3 1,2-1-5,1 2 1,-3-4 0,-2 0 0,-1-1-2,-4-3 0,4 3 0,-2-2 0,1-2 9,0-1 0,-4-1 0,4-1 0,-5 1 13,0-1 1,-2 0-1,-2-1 1,-2-2 6,3-1 0,0-1 0,1 6 0,-2-1-23,-1 1 1,0-6 0,2 1 0,0 1-8,-3 2 0,1-4 1,3 1-1,-2 0 0,-2-2 1,-1 4 0,3-2 0,-1 1-2,1-1 0,-3 3 1,2-4 3,1 4 1,2 1-1,1 1 0,1-1 1,-6-4-1,1-1-4,1 2 1,-5-3-1,1 0 1,-2 0-24,-1 0 1,3-4-65,-2 0 1,-4 0-83,4 0-339,-3-2 44,-2 4 1,0-7-460,0-4 1,-2 2 928,-3-7 0,4 1 0,-4-6 0,-3 1 0,0-1 0</inkml:trace>
  <inkml:trace contextRef="#ctx0" brushRef="#br0" timeOffset="3">7797 12331 7388,'-6'8'1164,"4"0"-670,-2-4 1,0-2 202,0 3-240,2-4-97,-4-1-270,6 0 0,4 2 0,3 1 37,1 2 1,-3 0 0,4-4 11,2 4 0,-3-3 1,2 3 86,1-4 0,-3 1 119,2 3 0,-1-4-43,6 4 1,-6-5-1,-1-5-235,-1-4 1,-2 1-1,-5-2 1,0-1-145,0-2 0,0-1 0,0-1-325,0 1 0,0 0 0,0-1-1224,0 1 1,0-1-1201,0 1 2826,0 6 0,6-5 0,2 5 0</inkml:trace>
  <inkml:trace contextRef="#ctx0" brushRef="#br0" timeOffset="4">8200 11928 7762,'-9'0'-1077,"-1"0"1077,7 0 0,-5 0-886,3 0 950,4 0 0,-7 0 375,3 0-241,3 0 1,-6 0 32,3 0 0,4 1 53,-4 4 0,3-2-34,2 7 0,0-5 25,0 4 0,0-4-87,0 5 0,0-5 230,0 4 84,0-6-199,0 4 0,2-9-105,3-3 0,3-3 0,6-6 0,1-2 20,-1-3 0,5-5 0,3-10 0,4-4-3,4-4 1,9-9 0,1-6-1,6-9-136,-20 31 1,1 0-1,-2-2 1,1 0 0,0 0-1,1-1 1,0 0-1,0-1-67,1 2 1,0-1 0,-1 1-1,-1-1 1,0 1 0,1 1-1,-1-1 1,0 2 15,0 1 0,-1 2 0,25-30 1,-7 1-1,0-1-16,0 1 1,1 3 0,-3 6-1,-2 2 3,-6 0 1,-1 6-1,0-4 1,2 3-53,-2 2 1,-4 0-1,-2 1 1,-2 2 9,2 2 0,-4 4 1,0-1-1,-1 3-41,-3 5 0,-2 3 0,-2-2-91,0 2 1,-1 7 0,-2-1-261,-1 7-220,-7 4 22,4 7-145,-7 0-711,0 0 283,-7 0 0,4 0 1190,-7 0 0,1 0 0,-6 7 0,1 1 0</inkml:trace>
  <inkml:trace contextRef="#ctx0" brushRef="#br0" timeOffset="5">9509 9842 7762,'-1'8'603,"-4"-4"1,3 0 519,-2 0-411,-4-2-419,6 4 1,2-6-256,10 0 1,2 0 0,3 0 0,1 0-28,3 0 1,-3 0-1,5 0 1,-2-1-82,0-4 0,5 3 1,-3-2-1,0 2 30,-1 2 1,0 0 0,-6 0-1,0 0 97,1 0 1,-6 0-64,1 0 1,-7 2 0,2 2-125,-3 6 0,-9 3 0,-2 3 0,-4 1-215,-2 2 0,-4 5 0,0-4 0,3-3 345,5-1 0,-2-1 0,5-1 0</inkml:trace>
  <inkml:trace contextRef="#ctx0" brushRef="#br0" timeOffset="6">10790 8762 7785,'10'0'613,"-1"0"0,-4 0-247,4 0 0,-5-1 0,2-2-29,0-2 1,2 0 0,7 5-138,-1 0 1,2 0-1,2 0 1,3 0-52,1 0 0,-3 0 1,5 0-1,2 0-95,1 0 0,6 0 0,3 0 0,0-2-60,4-2 1,2 2 0,1-3-1,0 4 14,0 1 0,2 0 0,2 0 0,2 0 61,2 0 0,7 0 1,4 0-1,-1 0 102,-2 0 0,5-2 1,3-1-1,3-2-60,2 2 1,-5-5-1,1 0 1,0-2-69,3 1 1,5-1-1,1-4 1,-3 1-37,-6 3 0,3-2 0,-2 2 0,2-1-5,1 1 0,-1-1 0,-11 6 0,3 2-47,-2 1 0,-4 2 1,-3 0-1,-2 0 28,-3 0 1,1 5-1,-4 2 1,2-1 11,-2 0 0,-1 6 1,-2-3-1,0 2 17,1-1 0,2 3 0,-1-4 0,-5 4 19,-4 1 0,3-1 0,-4-2 0,0-1 10,0 1 1,4-3 0,-6 0-1,-1 0-30,-1 0 0,-3-3 0,1 3 1,-2-2-69,-3-2 0,2-3 1,-5 1-1,-1 1-97,1 2 0,-2 0 1,-4-5-84,-1 0 1,1 0-120,-1 0 1,-4 0-846,-1 0 519,-6 0 0,5 0 65,-3 0 0,-3-2 196,3-3 1,-2 4 297,2-4 0,-2-2 88,6 3 0,-1-3 1,3 4-86,-1-2 1,-5 0-1,3 4-104,-2-4 0,4 2 87,-5-7 0,4 5 1,-4-4 22,-2-2 1,-1 3 110,-2-2 0,0 0 107,0-4 1,-2 5 0,-1-1 28,-2-1 0,-4 3 1,2 0 100,-1 1 0,-1-2 82,-6 4 1,1-1 77,0 1 0,4 3 391,0-3-212,1 4-128,1 1-336,1 0 0,7 1 0,2 3 1,3 0-55,4 0 1,-1-3-1,2 1 1,1 1-30,2 2 0,1 1 0,1-3-49,-1 2 0,0 5 0,1-4 9,-1 2 1,-6-3 0,-3 5-33,-3 1 0,-2 1 1,-2 1-1,-3-2-139,-4-1 0,-4 0 0,-2 2 0,1 0-272,0-3 1,-1-1 0,1 2 0,1-4-1029,4 1 1485,-4-6 0,11 6 0,-4-7 0</inkml:trace>
  <inkml:trace contextRef="#ctx0" brushRef="#br0" timeOffset="7">15351 9971 7390,'-7'-8'-422,"4"2"1584,-7 6-767,7 0 0,-5 1-281,3 4 0,4 3 0,-4 6 0,3 1-23,2-1 1,0 5 0,0 2 0,0 2-95,0 2 1,0 2 0,0 4 0,0 2-56,0 6 1,0 4 0,0 5 0,0 5 5,0 2 0,-4 9 0,-1 2 0,2 1 44,1 0 0,2 2 1,-2 6-1,-1 2 24,-2-2 1,-4-1-1,4-3 1,0 3 31,-1 3 1,-1-1 0,-4 3 0,3-7 39,2-2 1,-4-6 0,5-2 0,2-1-12,2 2 0,-4-11 1,0-1-1,2-7-105,1-6 0,2-6 0,0 0 0,0-7-164,0-5 1,0-4-163,0-2 136,0-6 1,0-3 172,0-10 1,0-3-1,0-6 25,0-1 0,0 6 22,0-1 103,0 0 0,-4 1-207,-1-1-647,0 7-198,5-3-9,0 6 812,0 0 0,0 0 1</inkml:trace>
  <inkml:trace contextRef="#ctx0" brushRef="#br0" timeOffset="8">15135 12043 7761,'0'-8'-651,"0"0"1060,0 3 0,-2 4 578,-3-4-521,4 3 0,-7 2-40,3 0 0,3 2-132,-2 3 0,2 3 1,2 6-83,0 0 0,0-4 1,2 0-176,2 1 1,0 1 0,5 3 52,2-1 1,-3-4 0,0-1 0,0 1-176,0-2 0,-3 3 0,3-4 0,0 1 156,0 3 1,2-5 79,4-1 0,0-3 1,1-4-20,-1-3 1,-1-3 0,-2-6 0,-1-1-68,1 1 1,-3 0-1,0-1 1,0 1-178,0-1 0,-3 6 1,3-1-527,-2-1 0,5-2-711,-1-1 0,-2 4 1349,2 1 0,-1-1 0,5-4 0</inkml:trace>
  <inkml:trace contextRef="#ctx0" brushRef="#br0" timeOffset="9">10387 10000 6477,'8'1'581,"-3"4"1,-2-3 0,0 4-437,2 1 0,0-4 0,-4 6-16,4 3 0,-3-4 0,4 1 1,1 2-36,2 2 0,-1 2 0,2-1 0,1 2-91,2 3 1,1 3 0,2 7 0,2 0-51,1 0 1,7 1-1,-3 4 1,5 4-2,0 4 0,1-4 1,0 0-1,1 2 38,4 2 1,-2 8-1,5 1 1,-1 0 31,1-3 0,0 1 0,3 1 0,-2 1 50,2 3 0,0-2 1,0 0-1,-1 1 34,1-2 1,1 0 0,1-4 0,-2 2-27,-2 2 0,-4-6 1,2 2-1,1-4-17,0 2 1,-4-4 0,4-4 0,-2 0-14,-3-1 0,0-4 0,-1 2 0,-1-4-11,-3-1 1,-3-2 0,2-1 0,-4-4-8,-1-1 0,3 3 0,-5-5 0,-1-1-24,-2-2 0,-7-2 0,1-1 0,-1-2-15,-1-1 1,4-1 0,-6 4-8,2-3-170,-5-4-53,4-6 0,-7-1-113,0-4 1,-5-3 0,0-7-252,2 1 0,0 4 0,-1 1-84,0-2 1,-3-1 684,2 3 0,-3-4 0,-6 5 0</inkml:trace>
  <inkml:trace contextRef="#ctx0" brushRef="#br0" timeOffset="10">11840 11928 7793,'-8'0'1675,"2"1"-1478,6 4 0,1-2 0,3 7 0,2 0-58,2-2 0,2 4 0,4-2 1,-1 3-16,-4 1 0,4 1 0,-3-1 0,2 0-8,3 1 0,-1-1 1,1 0-1,-1 1 71,0-1 0,-4-6 0,-2-1 0,0-3 143,0 1 0,-3 0 0,4-5-102,3 0 1,-6-6-1,0-4 1,-1-3-149,0-1 0,0-2 1,-5-2-1,0-2-69,0-3 1,1 4 0,3-3 0,0-1-208,0 1 0,-3 4 0,-1-1 1,0 1 195,0-1 0,7 3 0,1-4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17:25:58.082"/>
    </inkml:context>
    <inkml:brush xml:id="br0">
      <inkml:brushProperty name="height" value="0.053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3165BB"/>
    </inkml:brush>
  </inkml:definitions>
  <inkml:trace contextRef="#ctx0" brushRef="#br0">9121 6446 7768,'-10'0'1984,"1"0"-1616,6 0 0,-5 5-66,3 0 1,2-1-8,-7-4 0,5 0-199,-4 0 1,4 2-135,-5 3 0,1-2 32,-6 6 1,1-5 0,0 2 15,-1 0 0,1-4 0,-1 4 22,1 1 0,-2-4 0,-2 5 0,-1 0-23,2 0 1,-4-3 0,0 4 0,-1 1-2,-4-2 0,-1 5 0,-2-4 0,0 4-12,1 2 0,-6-1 0,-1 0 0,-2 1-21,-3-1 0,0 1 0,0-1 1,2 0-23,-2 1 1,-6 4-1,-1 0 1,4-1 25,3-2 1,2-2 0,-5 0 0,-1 1-6,1-1 1,0 1 0,0-1 0,1 0-31,4 1 0,-8-1 0,2 1 1,0-1-11,-1 0 0,7-1 0,-1 0 0,-1-2 24,-1 0 0,4 5 1,2-6-1,1 3-4,1 1 1,-6 0 0,4-1 0,0-2 27,0-1 1,0 0 0,3 4-1,-4-1-10,0-4 1,4 4 0,-3-3 0,1 1-16,0-2 0,-4 4 0,4-3 0,3 3 37,0 1 1,-2 0-1,-3 1 1,1-1-17,0 1 1,0-1 0,3 0 0,-3 1 9,-2-1 0,3 1 0,-2-3 0,0 0 15,5-3 0,-5 1 0,3 4 0,1 0 32,1 1 1,-1-6-1,2 1 1,1 1-6,-3 2 1,4-3-1,-6-1 1,4 1 2,1-2 1,0 5-1,2-5 1,0 1-19,-2 1 0,8-5 0,-8 4 0,2 1-15,0-2 1,-2 5-1,1-4 1,0 2-41,4-1 1,-3 3-1,5-4 1,-2 4 32,0 1 0,1 1 0,-2-1 0,3 1 41,1-1 1,-3 0 0,3-1 0,0-2 19,0-1 0,2-2 0,5 3 0,-2-1-31,-3 1 0,3 0 0,-3 0 0,1-3 5,-1-1 0,3 4 0,-3-3 0,3 0 0,1-3 1,1 1 0,-1 0 0,1 1 3,0-1 0,-1 4 0,1-5 1,-1-2-21,1-2 0,3 4 1,-2 2-29,-3 1 1,-1-5 0,2 2-337,1-4 0,4-1-237,1 0 1,4 0 23,-5 0 1,7-1 0,-2-4 58,4-5 1,5-3 0,1-1 505,-2 0 0,1 4 0,-1 1 0,2-3 0,-1 0 0,-4-3 0,5 6-111,0-1 36,0 0 1,-4-2 0,3 0 49,0 3 0,3 4 411,-2-5 681,-4 7-501,12-10 0,-10 12 33,7-4 1,-7 5-367,2 5 0,-4-2 0,-1 7-37,0 1 0,-4 2 1,-3-1-63,-1-2 1,3 1-1,-3-4 1,0 1-42,0 3 0,-1-3 0,-4 1 0,2 1-24,1-2 0,1 5 1,-6-4-2,1 4 0,-1-3 1,3-1-71,2 2 1,-1-3-1,5 2-57,-2 1 0,4-3 8,0 2 1,4-2 0,4 3 17,6-1 1,-2-7 0,1 3 0,3-1-160,0 0 1,-2 1 0,0-3 0,1 2-451,2-2 1,1 4-1,0-1-541,1 2 0,-1-3 1183,1 5 0,-1-1 0,0 6 0</inkml:trace>
  <inkml:trace contextRef="#ctx0" brushRef="#br0" timeOffset="1">5050 9424 7762,'14'0'121,"-4"0"891,-1 0-146,-6 0-446,4 0 1,-7 2-200,0 3 1,1 3 0,3 6-128,0 0 1,3-4 0,-4 0 0,3 1-76,2 2 0,-3 1 0,3 0 0,0 1-14,0-1 1,2 2 0,4 2 0,0 1-44,1-1 1,1-1-1,1 1 1,4 2 31,2 3 1,-4-1-1,3 4 1,0-2-17,1 1 0,-4 3 0,5-1 0,0-2 22,-2-1 0,6 0 0,-6 5 0,2 0 17,0 0 0,0-5 0,3 0 0,-1 1 6,-2 2 0,0 2 0,4-2 1,0-1-3,-4-2 1,3-2-1,-3 4 1,3-2-20,2 1 1,-2 1 0,-2-1 0,-1-2-1,2-2 1,-4 4 0,1-1 0,-1 2-25,0-2 1,-4 3 0,3-5 0,-2 2 13,0 0 0,0 0 1,-4 5-1,1-2 24,3-3 1,-3 3-1,3-3 1,-3 2 2,-2-2 0,6 3 1,-1-5-1,-2 2-9,-1 0 0,-1-1 0,1 2 0,1-1-7,3 2 0,-1-4 1,-5 1-1,2-1-2,3 0 0,-3-2 0,5 2 0,-2 0 35,0 1 1,2-1 0,-3 2 0,1-3 10,-1 0 0,-1 0 0,1 4 0,1-2-31,-2-3 0,4 4 1,-2-5-1,-1 1-2,-2 0 0,3-4 1,0 4-1,-1-3-57,-2 2 1,0-3 0,1 4 0,3-4-31,-3-2 0,-1 0 0,-1 1 1,-1-1 12,0 0 1,-4 1-1,0-1 1,1 1 24,2-1 0,-4-4 1,1-1-1,1 1-32,2-2 0,-4 3 0,1-5-24,1 2 0,2 0 1,0 4 55,-4-3 0,2-4 0,-4 3 53,1-2 0,-3 1-5,4-2 0,-1-2 0,3 5 0,-1-2 1,-5 0-1,4-1 0,-4-3 0,5 4-14,1 1 1,-3-6 0,0 6-1,-2-1 1,6-3-1,-3 5 0,4-1 1,-3 2-1,-3-2 1,1-1 0,0 0 1,2 6-1,4-3 1,1 2 0,-2 1 0,-2-4-1,-2-2 1,-1 5-1,4-3 1,-3 2-1,2-1 0,-3 1 0,2 4-57,1 1 0,2-2 0,0-2 1,-2-2 28,-1 2 0,-6-3 0,4 2 1,0 0-59,0-2 0,0 4 0,3-2 60,-1 3 0,-5-4 1,4 1-8,3 1 1,-4-3-1,0 2-11,-2 1 1,4-3-1,-4 2 30,2 1 1,-5-3 0,4 0 24,-1-2 1,-3 4 0,5-4 39,-1 2 1,-1-3-83,-1 4 0,-2-5 0,5 2-576,-2 0-697,-1-4-360,-5 4 1664,0-6 0,0-1 0,0-4 0,0-3 0,0-6 0</inkml:trace>
  <inkml:trace contextRef="#ctx0" brushRef="#br0" timeOffset="2">7625 12316 7726,'0'10'1075,"0"-1"-515,0-5 1,-2 2 763,-3-6-934,4 0 0,-7 0 1045,3 0-556,3 0-568,-4 0 0,8 0-159,2 0 0,0 0 1,5 0-91,2 0 0,-3 0 1,2 2-106,1 2 1,2 0 0,1 4 131,1-2 1,-1 0 110,1-1 0,-1-3 36,0 3 0,-4-4-150,-1-1 1,1-1 0,3-4-329,-4-5 0,-1-3 0,-4-1 0,2 0-471,2-1 0,-5-4 0,4 0 0,-3 0-537,1-2 1,5 0 0,-4-4 1249,2 1 0,2-7 0,4-6 0</inkml:trace>
  <inkml:trace contextRef="#ctx0" brushRef="#br0" timeOffset="3">8128 12144 7762,'0'14'66,"0"0"0,0 1 756,0-1-35,0 1 231,0-7-562,0-2 0,2-8 1,3-2-156,4-6 0,-1-3 0,0-3 0,0-1-102,0-3 1,2-5 0,4 1 0,1-3-136,-1-2 1,5-6 0,2-4 0,1-2-162,4-2 0,3-7 1,3-4-1,3-5-31,2-4 1,-4 1 0,4 4 0,0 1-15,0-1 1,-1-3 0,3 2 0,-4 3 91,0 0 0,-5 0 0,6-1 0,-3 1 31,1 3 1,-1-1-1,-4 6 1,0 0 22,0-2 0,-1 6 0,0-3 0,-3 6-7,-1 2 1,-5 7-1,4-3 1,-3 2-12,-2-1 0,3 2 1,-2 6-1,-1 2 11,-2-1 0,-2-1 0,-1 1 1,-2 2-8,-2 3 1,1 0 0,3 4 0,-2-1-14,-1-2 1,-2-1-1,3 6 1,-3 0-8,-2-1 0,5 1 1,-3 0-1,2-1-38,0 1 0,-6-1 0,4 1 0,-1 0-23,-4-1 0,3 6 1,1-1-1,-1-1-19,1-2 0,2-1 0,-4-1 1,0-1-29,1-3 0,-3 3 0,5-3 0,0 3-99,0 2 1,-5-1-1,4 1-86,-1-1 1,-4 1 0,3 0 0,-2 1-276,2 3 1,-4-3 0,4 4 597,-3-4 0,-2 3 0,-2 2 0,-3 2 0,2-4 0,-7 6 0,6-6 0,-6 5 0,5 0-119,-4 5 1,4 0 26,-5 0 0,6 0 0,-4 2 609,1 3 0,-4-4 26,1 4 1,4-2 1003,1 2-1090,-3-3 1,7 6-10,-4-3-366,3-4 1,4 6 0,1-6 0,3 2-64,2 2 1,-3 0 0,5-3-3,1 2 0,2-2 0,1 4 0,0-1-50,1 0 0,-1 1 0,1-2-98,-1 0 0,0 3 1,1-4 62,-1 2 0,-4 6 41,-1-1 1,-5 2 0,0 3-40,-2-1 0,-2 1 0,0-1-99,0 0 1,0 1 0,0-1 0,0 0 68,0 1 1,-5-1 0,0 1 0,1 1-36,-3 3 1,4-3-1,-5 5 1,2-2-151,2 0 1,3 5-1,1-5 1,0-1-250,0-2 1,0-2 529,0 0 0,-7 1 0,-1-1 0</inkml:trace>
  <inkml:trace contextRef="#ctx0" brushRef="#br0" timeOffset="4">10833 9165 7762,'0'10'-4,"0"-1"1,0-4 465,0 5 0,0-5 1,-2 3 17,-2-2 0,2 0 490,-3-1-554,4-3 0,7 9-248,4-6 0,-2 0 0,1-5 0,2 0-73,2 0 1,2 1 0,1 2-1,1 2-74,2-2 1,7 1 0,-2-1-1,3 2-12,2-2 1,0 0 0,1 0 0,2 4 8,2 1 0,1-5 1,-3 3-1,3-1-5,2 0 0,-5 1 0,3-3 0,-2 4 15,1 1 1,4-5 0,-3 2 0,1-2-11,-1 2 1,0-4 0,-3 4 0,1-2 6,-1 2 0,0-3 0,0 4 1,2-1-11,-2 0 1,-2 1 0,-1-3 0,0 2-18,0-2 0,1 4 0,2-1 0,2 0-2,-2 1 1,-2-1-1,-1-3 1,1 2-8,4-2 0,-4 4 1,4-2-1,-2-1 7,1 3 0,-3-4 1,4 5-1,-4-2-7,-1-2 1,0 2-1,-2-1 1,-1 0 7,-2 1 0,0-4 0,3 2 1,-2 0 2,-1 0 0,0-2 1,4 3-1,-3-4-6,-1-1 0,-5 0 0,5 0 1,2 0-7,1 0 1,-3 0-1,0 2 1,0 1-1,-2 2 0,4 0 0,-5-5 0,-1 0 0,1 0 1,3 0-1,-3 0 1,0 0-4,0 0 0,3 0 0,-4 0 1,1 0 1,0 0 1,3-5 0,-3 0 0,-1 2-4,1 1 0,5-2 0,-4-1 1,2 0 0,0-1 0,-1 4 0,2-3 0,-1 4 13,2 1 0,1-5 1,0 0-1,-1 2 4,-2 1 0,-2 1 1,3-3-1,-1 0 2,2 0 0,0 1 0,-1 0 0,-2-2-1,-3 2 1,6 0 0,-4 0 0,2-2 2,0 2 1,-6 1 0,3 2 0,-1 0-5,4 0 1,-3 0-1,-2 0 1,-1 0-4,1 0 1,-3 0-1,5 0 1,-2 0-4,0 0 0,0-2 0,-4-1 0,1-2-6,3 2 0,-3 2 0,3 1 0,-3 0-1,-1 0 1,-1 0 0,0 0 0,1 0-3,-1 0 0,0 0 0,1 0-2,-1 0 1,1-5 0,-1 0-11,0 2 0,1 0 0,-1-1-8,1 0 1,-3-3-1,0 4 1,-3-2-122,2 2 0,-3 0-16,2-2 1,0 2 25,4-7 0,-5 7-87,1-2 0,0-1-146,4 1 1,-4-1-90,-1 1 1,-4 2-256,5-7 1,-7 5 152,2-4 1,1 4 169,-1-5 1,0 1 258,-5-6 1,0 1 0,0 0 133,0-1 0,-5 6 1,-2-1-1,-1 0 98,-3 2 1,3-3 0,-1 5 0,-3-1 198,0 1 1,2-4 0,0 4 0,-1 0 83,-1-1 0,2 3 1,0 4-1,1-2 268,1-3 0,-5 4-232,3-4 1,4 5-315,1 5 0,4-2 0,1 6 15,0 3 0,1 0 0,4 3-66,5-1 1,-2-4 0,1-2 0,2 0-5,2 0 0,2-4 1,-1 6-74,0 1 0,1-3 1,-1 0-1,0 0-45,1 0 1,-1-3 0,1 3-36,-1-2 0,0 4 1,-1-4 65,-3 2 1,-4 2-1,-6 4 19,0 1 0,0-1 1,-1 1-1,-4-1-152,-5 0 0,2-4 0,0-1 0,0 1-932,0-2 1,3 5 1108,-4-4 0,-1 4 0,-4 2 0</inkml:trace>
  <inkml:trace contextRef="#ctx0" brushRef="#br0" timeOffset="5">15250 9856 7745,'0'-8'1435,"0"0"-329,0 3-836,0 4 0,0-4 0,-2 10-122,-3 4 0,4-1 0,-4 2 0,3 1-113,2 2 0,0 1 1,0 0-1,0 1-75,0-1 0,-4 2 0,-1 2 0,2 3 16,1 1 1,2 2-1,0 5 1,0 0-76,0-1 1,0 3-1,0 1 1,0 3 39,0 2 1,0-5-1,0 3 1,0-2 51,0 1 0,0 1 1,0-3-1,0 2-18,0-2 1,5-2 0,0-1 0,-2 0-12,-2-1 1,-1 1 0,2 0 0,1 0 0,2-1 0,0 1 1,-5 0-1,0-2-21,0-3 0,0 3 0,0-3 0,0 3 3,0 2 0,1-5 1,3 0-1,0 0 44,0-1 0,-3 4 0,-1-5 0,0 2 1,0 0 1,0-5-1,0 4 1,0-1 4,0 0 1,0 1-1,0 2 1,0-2 18,0-2 0,0 4 0,0-3 1,0 2-31,0 0 0,0-4 1,0 2-1,0 0-6,0 1 1,0-1 0,0 2-1,0-3 17,0 0 1,5-4 0,0 6 0,-2-3-25,-1-2 1,-2 3 0,0-2 0,0-1 15,0-2 1,0-2 0,0 0 0,0 1 1,0-1 1,0 1-1,0-1 1,0 0 15,0 1 1,0-1 0,0 0-1,0 1 57,0-1 1,1-1-1,2-2 1,2-1-14,-2 1 1,-1 2-1,-2 1-38,0 1 1,2-1-1,1 0-41,2 1 1,-1-6-16,-4 1 0,2-1 22,3 6 1,-4-1 19,4 1 1,-3-6-246,-2 1-515,0-7-368,0 3-238,0-6 1367,0 0 0,0-6 0,-7-2 0,-1-6 0</inkml:trace>
  <inkml:trace contextRef="#ctx0" brushRef="#br0" timeOffset="6">15164 12057 7762,'8'2'264,"-2"1"813,0 2-650,-4 0 1,4-4 67,-6 4 1,0-2 83,0 7 1,2-5-288,3 4 0,-2-4 1,5 5-127,-2 1 1,4-3 0,-4 1-98,2 3 0,-3-4 1,3 1-50,-2 2 1,4-3 0,-4 0 31,2-1 0,-3 4 229,5-1-169,-7-4 1,5 0 106,-3-6 1,-2 0-76,7 0 1,-7-6-1,3-2 1,-1-2-85,0 1 0,4-2 1,-2-7-1,1-1-27,3 1 1,-3 1-1,2-1 1,-1-1-274,-1 1 1,5-2 0,-5 0 0,1 3-242,1 1 0,-5 0 0,3-2 0,0-1-226,0 1 1,0 2 0,3 2 0,-1 0-273,1-1 0,-3 1 979,1 0 0,7-7 0,7-2 0</inkml:trace>
  <inkml:trace contextRef="#ctx0" brushRef="#br1" timeOffset="7">10847 6475 7477,'8'6'1104,"-1"-4"-818,-7 4-108,0-6 1,0 2 46,0 2-154,0-2 1,1 4-65,4-6 0,-3 2 15,3 3-49,-4-4 0,1 6 26,3-7 1,-4 1-81,4 4 32,3-3 0,0 9 15,6-6 1,1 4 22,-1-4 0,1 5 0,-1-4-8,0 2 0,1-3 0,-1 3 8,0-2 0,1 1 0,-1-4 1,-1 3-8,-3 2 1,2-3 0,-2 3 0,3 0 3,1 0 0,1-5 0,-1 4 0,0-2 7,1-1 1,-1 6 0,1-5-1,1 0 4,3 1 1,-3-3 0,3 5 0,-3-1 4,-2-4 1,1 3 0,-1 0 0,0 1 14,1-1 0,4 4 0,0-4 0,-1 1-10,-2-1 1,-2 4 0,2-4 0,2 0-7,1 1 1,0 2 0,-3-2 0,2-1-3,1 1 1,2 4-1,-4-3 1,4 1 1,1 1 0,-4-5 0,3 4 0,-2 1 8,0-2 1,5 5-1,-5-5 1,-1 1 0,-2 1 0,3-2 0,0 3 0,0-3-4,2-2 0,-5 6 1,3-4-1,-3 1 4,-1 1 0,4-2 1,0 3-1,-1-1-5,-2 1 0,-2-3 0,0 1 0,1 1-2,-1-2 1,5 5 0,0-4 0,-1 3-2,-2-3 0,3 4 0,0-5 0,-1 2-6,-2-1 1,3-1 0,0 3 0,1-1 2,0 1 0,-4-3 0,5 0 0,-2 0 0,0 0 0,5-3 0,-4 3 0,-1 0 0,2 0 0,-4 0 1,7 3-1,0-3-8,-2-2 1,1 4 0,-6-4 0,4 1-6,2-1 0,-4 4 1,3-4-1,1 2 10,-1 3 0,-3-3 0,5 0 1,0 0 3,-2 0 1,4-3 0,-5 3 0,1 0-2,4 0 0,-1-3 0,1 3 0,-4 0 2,-1 0 0,3-3 1,-3 3-1,1 0-1,4 0 1,-5-4 0,-1 4 0,0-1-2,-1-4 1,5 3 0,-5 1 0,0-1 0,2 1 1,-5 2 0,5-4 0,-2 0-1,0 1 1,0-4-1,-3 4 1,2-1-16,1 0 1,2 1-1,-4-3 1,2 2-11,-1-2 0,0 1 1,-1-1-1,2 2 22,-1-2 1,3 0-1,-2 0 1,-1 2-9,-2-2 1,3 4-1,0-3 1,-2 0 6,-1-3 0,-1 1 1,1 1-1,1 2 7,3-2 1,-1 0 0,-5 0 0,1 2-2,-1-2 1,0 1 0,1-1-1,-1 2 1,0-2 1,1 3 0,-1-1 0,1 0 2,-1 1 1,0-3 0,1 5 13,-1-1 0,1-1 0,-1-3 0,0 4-18,1 1 0,-1-5 0,1 3 0,-1-1-1,0 0 0,1 4 0,-1-4 0,0 0 12,1 1 0,-1-2 0,1 4 0,-1-2 6,0-3 1,1 4-1,-1-1 1,1 0-2,-1 1 0,0 2 1,1-2-1,-1-1 9,0 1 0,1 2 1,-1-2-1,1-1 7,-1 0 1,0 4 0,1-4-1,-1 1-13,1-1 1,-1 4-1,0-4 1,1 0-12,-1 1 1,1 2 0,-1-2 0,0-1-3,1 1 0,-1 2 0,0-2 0,1-1-11,-1 0 1,1 1-1,-1-4 1,0 3 6,1 2 1,4-4 0,0 2-1,-1-1-4,-2 0 0,-2 4 0,0-4 1,1-2 4,-1-1 0,1 3 1,-1-1-1,0 1 7,1 2 0,-1-6 1,1 4-1,-1-3 5,0-2 0,1 1 0,-1 2 0,0 2-8,1-2 0,-6-1 1,1-2-5,1 0 1,2 5 0,1 0-57,1-2 0,-6 0-35,1 2 0,-5-4-119,4 4 0,-5-2-576,0 2 396,-2-3 0,-4 4 76,-2-6 0,0 0 1,-4-1-108,2-4 1,0 3 415,1-3 0,-3-3 0,-7 0 0</inkml:trace>
  <inkml:trace contextRef="#ctx0" brushRef="#br1" timeOffset="8">14919 8144 7650,'-10'-8'-589,"2"1"788,2 1 0,0 4 302,1-2 1,2-3 405,-7 2-9,7 1-132,-4 4-603,7 0 1,2 0-1,3 1-203,4 4 1,-1-2 0,2 5 0,0 0-28,-2 0 0,4 0 1,-2 3-1,1-1-12,-1 1 0,3-3 0,-4 0 127,4-2 1,1 4-1,-1-4 215,-3 2 1,2-4 24,-2 0 0,-4-4 0,1-4 0,-2-6 63,-1-3 0,1-7 0,-5-3 1,0-1-86,0 0 0,0 0 1,0-5-1,0 2-161,0 3 1,0-1-1,0 4 1,0 0-258,0 0 0,0 2 0,0 5 0,0-1-1218,0 1 1,0 0 1369,0-1 0,-6-6 0,-2-1 0</inkml:trace>
  <inkml:trace contextRef="#ctx0" brushRef="#br1" timeOffset="9">15782 9827 8048,'7'-8'934,"-6"2"-679,6 6-432,-7 0 0,0 1-51,0 4 0,0 3 159,0 7 1,0-1 0,1-1 0,2 0 31,2 1 1,0-3 0,-5 8 0,0-1 8,0 1 1,2-1 0,1 6 0,2 0 25,-2-2 1,3 5-1,-1-3 1,0 3-3,1 2 1,-4 0-1,4 0 1,-1-1 0,0 1 1,-1 5 0,-2-1 0,1-1-10,2-1 0,0 2 0,-5 1 0,1-1 3,4 3 1,-3-4 0,3 4 0,-4-1-2,-1-3 0,0 4 0,0-1 1,2 0 4,3 0 0,-4 4 0,4-6 0,-3-1-32,-2-2 1,0 4-1,1 0 1,2-2-29,2-2 0,0-1 0,-5 1 1,0 2-25,0 2 0,5-2 0,0-7 1,-2-1 41,-2 2 0,1 6 0,1 1 0,2-1 20,-2-1 0,-1-3 0,-1 1 0,3 0-11,0 0 0,1-5 0,-5 0 0,2 1 34,3 2 0,-4 2 1,4-2-1,-2-3-26,2-4 1,-3 0 0,2 1 0,-2 0-22,-2 0 1,2 3-1,1-5 1,2-2 3,-2-1 0,-2 4 1,-1-1 52,0-2 0,0-1 1,0-1-1,0-1 14,0 1 0,0-6 0,0 1 87,0 1-83,0 2 1,0 1-19,0 0 0,0-4 51,0 0 1,0-6 221,0 6-68,0-7-255,0 4-318,0-7-307,0 0 669,-6 0 0,4 0 0,-4 0 0,0 0 0,-2 0 0</inkml:trace>
  <inkml:trace contextRef="#ctx0" brushRef="#br1" timeOffset="10">15825 12158 7650,'2'8'513,"3"-3"1,-4-2 348,4 2-745,-3-4 0,-1 6 0,3-6-28,0 4 1,3-2 0,-3 5-70,6-1 1,-2 2 0,0-2 46,-2 1 1,6 0 0,-4 3 19,0-1 0,3-6 0,-5 4-71,2-1 0,-3 2 0,3-2-30,-2 1 0,6-3 75,-3 4 1,-1-6 128,2 2 1,-5-3 158,4-2 0,-6-2-123,2-3 1,2 2-1,-3-6 1,0-3-129,-3 0 1,-1-3 0,2 2-1,1 2-244,2 2 1,1-1-1,-1-4-363,4-1 1,4 1-1,2-1-76,-1 1 0,0 4 585,1 1 0,-1-1 0,1-4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Google Shape;6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8f25eec13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8f25eec133_0_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def factorial(int n):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if ___________: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return ___________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return ___________________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18f25eec133_0_28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46401" y="1193800"/>
            <a:ext cx="4572001" cy="408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 descr="_Plaid-Digital_FINAL-NEW.png"/>
          <p:cNvPicPr preferRelativeResize="0"/>
          <p:nvPr/>
        </p:nvPicPr>
        <p:blipFill rotWithShape="1">
          <a:blip r:embed="rId3">
            <a:alphaModFix/>
          </a:blip>
          <a:srcRect l="84736" t="23991" r="4771" b="1983"/>
          <a:stretch/>
        </p:blipFill>
        <p:spPr>
          <a:xfrm>
            <a:off x="609601" y="1"/>
            <a:ext cx="1054097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46401" y="1193800"/>
            <a:ext cx="4572001" cy="408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 descr="_Plaid-Digital_FINAL-NEW.png"/>
          <p:cNvPicPr preferRelativeResize="0"/>
          <p:nvPr/>
        </p:nvPicPr>
        <p:blipFill rotWithShape="1">
          <a:blip r:embed="rId3">
            <a:alphaModFix/>
          </a:blip>
          <a:srcRect l="84736" t="23991" r="4771" b="1983"/>
          <a:stretch/>
        </p:blipFill>
        <p:spPr>
          <a:xfrm>
            <a:off x="609601" y="1"/>
            <a:ext cx="1054097" cy="68580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633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4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">
  <p:cSld name="Content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12"/>
          <p:cNvCxnSpPr/>
          <p:nvPr/>
        </p:nvCxnSpPr>
        <p:spPr>
          <a:xfrm>
            <a:off x="1246063" y="1554511"/>
            <a:ext cx="9177403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" name="Google Shape;27;p12"/>
          <p:cNvSpPr txBox="1">
            <a:spLocks noGrp="1"/>
          </p:cNvSpPr>
          <p:nvPr>
            <p:ph type="body" idx="1"/>
          </p:nvPr>
        </p:nvSpPr>
        <p:spPr>
          <a:xfrm>
            <a:off x="1246063" y="710027"/>
            <a:ext cx="588327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body" idx="2"/>
          </p:nvPr>
        </p:nvSpPr>
        <p:spPr>
          <a:xfrm>
            <a:off x="1246063" y="2298984"/>
            <a:ext cx="9177403" cy="300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>
                <a:solidFill>
                  <a:srgbClr val="5D5D5D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3"/>
          </p:nvPr>
        </p:nvSpPr>
        <p:spPr>
          <a:xfrm>
            <a:off x="1246064" y="1752884"/>
            <a:ext cx="9177402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b="1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0" name="Google Shape;30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842000"/>
            <a:ext cx="12192000" cy="101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490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3600"/>
              <a:buFont typeface="Open Sans Light"/>
              <a:buNone/>
              <a:defRPr sz="36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120.png"/><Relationship Id="rId7" Type="http://schemas.openxmlformats.org/officeDocument/2006/relationships/image" Target="../media/image9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50.png"/><Relationship Id="rId7" Type="http://schemas.openxmlformats.org/officeDocument/2006/relationships/image" Target="../media/image1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50.png"/><Relationship Id="rId7" Type="http://schemas.openxmlformats.org/officeDocument/2006/relationships/image" Target="../media/image18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120.png"/><Relationship Id="rId7" Type="http://schemas.openxmlformats.org/officeDocument/2006/relationships/image" Target="../media/image9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0.png"/><Relationship Id="rId7" Type="http://schemas.openxmlformats.org/officeDocument/2006/relationships/image" Target="../media/image15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0.png"/><Relationship Id="rId5" Type="http://schemas.openxmlformats.org/officeDocument/2006/relationships/image" Target="../media/image140.png"/><Relationship Id="rId4" Type="http://schemas.openxmlformats.org/officeDocument/2006/relationships/image" Target="../media/image6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120.png"/><Relationship Id="rId7" Type="http://schemas.openxmlformats.org/officeDocument/2006/relationships/image" Target="../media/image9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21.png"/><Relationship Id="rId7" Type="http://schemas.openxmlformats.org/officeDocument/2006/relationships/image" Target="../media/image15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0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0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0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customXml" Target="../ink/ink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10" Type="http://schemas.openxmlformats.org/officeDocument/2006/relationships/image" Target="../media/image28.png"/><Relationship Id="rId4" Type="http://schemas.openxmlformats.org/officeDocument/2006/relationships/image" Target="../media/image60.png"/><Relationship Id="rId9" Type="http://schemas.openxmlformats.org/officeDocument/2006/relationships/customXml" Target="../ink/ink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5"/>
          <p:cNvCxnSpPr/>
          <p:nvPr/>
        </p:nvCxnSpPr>
        <p:spPr>
          <a:xfrm>
            <a:off x="2946400" y="4648200"/>
            <a:ext cx="73152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" name="Google Shape;71;p15"/>
          <p:cNvSpPr txBox="1"/>
          <p:nvPr/>
        </p:nvSpPr>
        <p:spPr>
          <a:xfrm>
            <a:off x="2844800" y="2717800"/>
            <a:ext cx="9064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4233" indent="-4233">
              <a:buClr>
                <a:schemeClr val="dk1"/>
              </a:buClr>
            </a:pPr>
            <a:r>
              <a:rPr lang="en-US" sz="2667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Computational Foundations for ML (10-607):</a:t>
            </a:r>
            <a:endParaRPr sz="2667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233" indent="-4233">
              <a:lnSpc>
                <a:spcPct val="115000"/>
              </a:lnSpc>
              <a:spcBef>
                <a:spcPts val="667"/>
              </a:spcBef>
            </a:pPr>
            <a:r>
              <a:rPr lang="en-US" sz="4667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Graphs</a:t>
            </a:r>
            <a:endParaRPr sz="4667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233" indent="-4233"/>
            <a:endParaRPr sz="48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2844800" y="4851400"/>
            <a:ext cx="7010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4233" indent="-4233"/>
            <a:r>
              <a:rPr lang="en-US" sz="2133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Bryan Wilder</a:t>
            </a:r>
            <a:endParaRPr sz="1867" dirty="0"/>
          </a:p>
        </p:txBody>
      </p:sp>
      <p:sp>
        <p:nvSpPr>
          <p:cNvPr id="73" name="Google Shape;73;p15"/>
          <p:cNvSpPr txBox="1"/>
          <p:nvPr/>
        </p:nvSpPr>
        <p:spPr>
          <a:xfrm>
            <a:off x="2844800" y="6260433"/>
            <a:ext cx="9204400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467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* Slides borrowed from prior offerings by Professors H. </a:t>
            </a:r>
            <a:r>
              <a:rPr lang="en-US" sz="1467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Heidari</a:t>
            </a:r>
            <a:r>
              <a:rPr lang="en-US" sz="1467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M. Gormley, P. Virtue, &amp; G. Gordon.</a:t>
            </a:r>
            <a:endParaRPr sz="1467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DD48C-AD76-19A0-D678-2B6E2E404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tasks on graphs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554CA-3F28-4E09-9EC0-9FC03CDDE4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quickly search graphs, find important substructures, plan paths, </a:t>
            </a:r>
            <a:r>
              <a:rPr lang="en-US" dirty="0" err="1"/>
              <a:t>etc</a:t>
            </a:r>
            <a:r>
              <a:rPr lang="en-US" dirty="0"/>
              <a:t>?</a:t>
            </a:r>
          </a:p>
          <a:p>
            <a:r>
              <a:rPr lang="en-US" dirty="0"/>
              <a:t>Many well-developed algorithms for such problems</a:t>
            </a:r>
          </a:p>
          <a:p>
            <a:r>
              <a:rPr lang="en-US" dirty="0"/>
              <a:t>Here: three examples</a:t>
            </a:r>
          </a:p>
          <a:p>
            <a:pPr lvl="1"/>
            <a:r>
              <a:rPr lang="en-US" dirty="0"/>
              <a:t>Minimum spanning trees</a:t>
            </a:r>
          </a:p>
          <a:p>
            <a:pPr lvl="1"/>
            <a:r>
              <a:rPr lang="en-US" dirty="0"/>
              <a:t>Search</a:t>
            </a:r>
          </a:p>
          <a:p>
            <a:pPr lvl="1"/>
            <a:r>
              <a:rPr lang="en-US" dirty="0"/>
              <a:t>Shortest paths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7EF6ED-768A-FDCC-02B3-4AE793D938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70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1682B-4734-E4CD-B6C5-35BAB1C1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A154C-EE89-1899-D5B6-7301634D9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5555709" cy="4555200"/>
          </a:xfrm>
        </p:spPr>
        <p:txBody>
          <a:bodyPr/>
          <a:lstStyle/>
          <a:p>
            <a:pPr marL="152396" indent="0">
              <a:buNone/>
            </a:pPr>
            <a:r>
              <a:rPr lang="en-US" dirty="0"/>
              <a:t>A subset of the original edges of the graph</a:t>
            </a:r>
          </a:p>
          <a:p>
            <a:pPr marL="152396" indent="0">
              <a:buNone/>
            </a:pPr>
            <a:r>
              <a:rPr lang="en-US" dirty="0"/>
              <a:t>Which contains no cycles (making it a tree)</a:t>
            </a:r>
          </a:p>
          <a:p>
            <a:pPr marL="152396" indent="0">
              <a:buNone/>
            </a:pPr>
            <a:r>
              <a:rPr lang="en-US" dirty="0"/>
              <a:t>And which connects every node in the graph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b="1" i="1" dirty="0"/>
              <a:t>Minimum</a:t>
            </a:r>
            <a:r>
              <a:rPr lang="en-US" b="1" dirty="0"/>
              <a:t> </a:t>
            </a:r>
            <a:r>
              <a:rPr lang="en-US" dirty="0"/>
              <a:t>spanning tree has the smallest total sum of edge weights 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Useful for network design (e.g., laying out cables for internet connections)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Also common as a subroutine in other graph problems</a:t>
            </a:r>
          </a:p>
          <a:p>
            <a:pPr marL="152396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1F6B0-7775-5758-49BE-DCC89F4CB9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11</a:t>
            </a:fld>
            <a:endParaRPr lang="en-US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6152C5F4-A091-8D0E-B4F9-D296120F7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693" y="1996736"/>
            <a:ext cx="5290415" cy="4267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929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5578-56E1-4A40-D339-8A2F92887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Prelude: connected 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6A26E-1452-A9A4-B261-7FFCACAD3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4253382" cy="4555200"/>
          </a:xfrm>
        </p:spPr>
        <p:txBody>
          <a:bodyPr/>
          <a:lstStyle/>
          <a:p>
            <a:pPr marL="152396" indent="0">
              <a:buNone/>
            </a:pPr>
            <a:r>
              <a:rPr lang="en-US" dirty="0"/>
              <a:t>How to efficiently compute the connected components of a graph?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Want to be able to quickly determine which component a given node belongs to, and whether two nodes belong to the same component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0A316-6745-9859-9ED2-1ED84B85FE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97AAA-A7C9-2797-82B1-086EF5AE4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206" y="1590996"/>
            <a:ext cx="5884558" cy="462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85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5578-56E1-4A40-D339-8A2F92887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Prelude: connected 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6A26E-1452-A9A4-B261-7FFCACAD3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4253382" cy="4555200"/>
          </a:xfrm>
        </p:spPr>
        <p:txBody>
          <a:bodyPr/>
          <a:lstStyle/>
          <a:p>
            <a:pPr marL="152396" indent="0">
              <a:buNone/>
            </a:pPr>
            <a:r>
              <a:rPr lang="en-US" dirty="0"/>
              <a:t>Idea: start with each node in its own component and then merge components as we process each edge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Accomplish this by representing connected components as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0A316-6745-9859-9ED2-1ED84B85FE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1E3B83-F0BB-01E1-3598-25D5B1B9E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358" y="2051309"/>
            <a:ext cx="7200853" cy="374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65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5578-56E1-4A40-D339-8A2F92887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Prelude: connected 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6A26E-1452-A9A4-B261-7FFCACAD3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599" y="1536633"/>
            <a:ext cx="6367941" cy="4555200"/>
          </a:xfrm>
        </p:spPr>
        <p:txBody>
          <a:bodyPr/>
          <a:lstStyle/>
          <a:p>
            <a:pPr marL="152396" indent="0">
              <a:buNone/>
            </a:pPr>
            <a:r>
              <a:rPr lang="en-US" dirty="0"/>
              <a:t>Idea: start with each node in its own component and then merge components as we process each edge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Accomplish this by representing connected components as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0A316-6745-9859-9ED2-1ED84B85FE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14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E5D143A-F289-0007-1EDF-DB62D3DE447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959930" y="543774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E5D143A-F289-0007-1EDF-DB62D3DE44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9930" y="543774"/>
                <a:ext cx="640081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CF0C3C2-2944-EC04-D8F5-95B5B256E8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43288" y="1574328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CF0C3C2-2944-EC04-D8F5-95B5B256E8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288" y="1574328"/>
                <a:ext cx="640081" cy="64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55B2B3B-BFFB-0148-59EC-499ECFECB8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959929" y="1574328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55B2B3B-BFFB-0148-59EC-499ECFECB8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9929" y="1574328"/>
                <a:ext cx="640081" cy="6400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D9AABB0-17D3-C03F-23C6-DBFE6EFC15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76570" y="1574328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D9AABB0-17D3-C03F-23C6-DBFE6EFC15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6570" y="1574328"/>
                <a:ext cx="640081" cy="6400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957231E-2F7F-F728-B7E3-EA24CA2726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76570" y="3108960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957231E-2F7F-F728-B7E3-EA24CA2726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6570" y="3108960"/>
                <a:ext cx="640081" cy="64008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A67257-8521-C97D-D06F-56F554AFFD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19848" y="3108960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A67257-8521-C97D-D06F-56F554AFFD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848" y="3108960"/>
                <a:ext cx="640081" cy="64008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2A67512-7418-038F-7FA6-CEC72D678C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00010" y="3091948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2A67512-7418-038F-7FA6-CEC72D678C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0010" y="3091948"/>
                <a:ext cx="640081" cy="64008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C63131-0412-E3FB-4466-63CE6DC9DC24}"/>
              </a:ext>
            </a:extLst>
          </p:cNvPr>
          <p:cNvCxnSpPr>
            <a:stCxn id="5" idx="3"/>
            <a:endCxn id="7" idx="7"/>
          </p:cNvCxnSpPr>
          <p:nvPr/>
        </p:nvCxnSpPr>
        <p:spPr>
          <a:xfrm flipH="1">
            <a:off x="7489631" y="1090116"/>
            <a:ext cx="1564037" cy="57795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155A56-660E-2105-5A12-F0EBF6F50071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 flipH="1">
            <a:off x="9279970" y="1183854"/>
            <a:ext cx="1" cy="390474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7946F9-647B-AF35-2AC9-8FB1B43D1235}"/>
              </a:ext>
            </a:extLst>
          </p:cNvPr>
          <p:cNvCxnSpPr>
            <a:cxnSpLocks/>
            <a:stCxn id="8" idx="4"/>
            <a:endCxn id="11" idx="0"/>
          </p:cNvCxnSpPr>
          <p:nvPr/>
        </p:nvCxnSpPr>
        <p:spPr>
          <a:xfrm flipH="1">
            <a:off x="8639889" y="2214408"/>
            <a:ext cx="640081" cy="89455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F43B4C-3365-F2B3-C0F3-EAEDE50E0D2F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296611" y="2214408"/>
            <a:ext cx="0" cy="89455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12882E-2AA9-DD54-D662-4F5CD4FEEDD2}"/>
              </a:ext>
            </a:extLst>
          </p:cNvPr>
          <p:cNvCxnSpPr>
            <a:cxnSpLocks/>
            <a:stCxn id="11" idx="1"/>
            <a:endCxn id="7" idx="5"/>
          </p:cNvCxnSpPr>
          <p:nvPr/>
        </p:nvCxnSpPr>
        <p:spPr>
          <a:xfrm flipH="1" flipV="1">
            <a:off x="7489631" y="2120670"/>
            <a:ext cx="923955" cy="10820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719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5578-56E1-4A40-D339-8A2F92887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6A26E-1452-A9A4-B261-7FFCACAD3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599" y="1536633"/>
            <a:ext cx="6367941" cy="4555200"/>
          </a:xfrm>
        </p:spPr>
        <p:txBody>
          <a:bodyPr/>
          <a:lstStyle/>
          <a:p>
            <a:pPr marL="152396" indent="0">
              <a:buNone/>
            </a:pPr>
            <a:r>
              <a:rPr lang="en-US" dirty="0"/>
              <a:t>Idea: start with each node in its own component and then merge components as we process each edge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Accomplish this by representing connected components as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0A316-6745-9859-9ED2-1ED84B85FE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15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E5D143A-F289-0007-1EDF-DB62D3DE447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959930" y="543774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E5D143A-F289-0007-1EDF-DB62D3DE44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9930" y="543774"/>
                <a:ext cx="640081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CF0C3C2-2944-EC04-D8F5-95B5B256E8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43288" y="1574328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CF0C3C2-2944-EC04-D8F5-95B5B256E8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288" y="1574328"/>
                <a:ext cx="640081" cy="64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55B2B3B-BFFB-0148-59EC-499ECFECB8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959929" y="1574328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55B2B3B-BFFB-0148-59EC-499ECFECB8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9929" y="1574328"/>
                <a:ext cx="640081" cy="6400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D9AABB0-17D3-C03F-23C6-DBFE6EFC15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76570" y="1574328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D9AABB0-17D3-C03F-23C6-DBFE6EFC15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6570" y="1574328"/>
                <a:ext cx="640081" cy="6400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957231E-2F7F-F728-B7E3-EA24CA2726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76570" y="3108960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957231E-2F7F-F728-B7E3-EA24CA2726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6570" y="3108960"/>
                <a:ext cx="640081" cy="64008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A67257-8521-C97D-D06F-56F554AFFD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19848" y="3108960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A67257-8521-C97D-D06F-56F554AFFD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848" y="3108960"/>
                <a:ext cx="640081" cy="64008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2A67512-7418-038F-7FA6-CEC72D678C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00010" y="3091948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2A67512-7418-038F-7FA6-CEC72D678C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0010" y="3091948"/>
                <a:ext cx="640081" cy="64008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C63131-0412-E3FB-4466-63CE6DC9DC24}"/>
              </a:ext>
            </a:extLst>
          </p:cNvPr>
          <p:cNvCxnSpPr>
            <a:stCxn id="5" idx="3"/>
            <a:endCxn id="7" idx="7"/>
          </p:cNvCxnSpPr>
          <p:nvPr/>
        </p:nvCxnSpPr>
        <p:spPr>
          <a:xfrm flipH="1">
            <a:off x="7489631" y="1090116"/>
            <a:ext cx="1564037" cy="57795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155A56-660E-2105-5A12-F0EBF6F50071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 flipH="1">
            <a:off x="9279970" y="1183854"/>
            <a:ext cx="1" cy="390474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7946F9-647B-AF35-2AC9-8FB1B43D1235}"/>
              </a:ext>
            </a:extLst>
          </p:cNvPr>
          <p:cNvCxnSpPr>
            <a:cxnSpLocks/>
            <a:stCxn id="8" idx="4"/>
            <a:endCxn id="11" idx="0"/>
          </p:cNvCxnSpPr>
          <p:nvPr/>
        </p:nvCxnSpPr>
        <p:spPr>
          <a:xfrm flipH="1">
            <a:off x="8639889" y="2214408"/>
            <a:ext cx="640081" cy="89455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F43B4C-3365-F2B3-C0F3-EAEDE50E0D2F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296611" y="2214408"/>
            <a:ext cx="0" cy="89455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12882E-2AA9-DD54-D662-4F5CD4FEEDD2}"/>
              </a:ext>
            </a:extLst>
          </p:cNvPr>
          <p:cNvCxnSpPr>
            <a:cxnSpLocks/>
            <a:stCxn id="11" idx="1"/>
            <a:endCxn id="7" idx="5"/>
          </p:cNvCxnSpPr>
          <p:nvPr/>
        </p:nvCxnSpPr>
        <p:spPr>
          <a:xfrm flipH="1" flipV="1">
            <a:off x="7489631" y="2120670"/>
            <a:ext cx="923955" cy="10820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216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5578-56E1-4A40-D339-8A2F92887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spanning trees: Kruskal’s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6A26E-1452-A9A4-B261-7FFCACAD3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599" y="1536633"/>
            <a:ext cx="6367941" cy="4555200"/>
          </a:xfrm>
        </p:spPr>
        <p:txBody>
          <a:bodyPr/>
          <a:lstStyle/>
          <a:p>
            <a:pPr marL="152396" indent="0">
              <a:buNone/>
            </a:pPr>
            <a:r>
              <a:rPr lang="en-US" dirty="0"/>
              <a:t>Run the connected components algorithm, but sort the edges by cost first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Whenever we find an edge that links two different components, add it to the spanning tree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0A316-6745-9859-9ED2-1ED84B85FE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45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C092D4-B0D7-666C-8DCD-0C682B2DC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6063" y="710027"/>
            <a:ext cx="9177402" cy="6461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Breadth first search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2033044-BCBB-C967-8B0F-648F128D28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62705" y="1874882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2033044-BCBB-C967-8B0F-648F128D28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705" y="1874882"/>
                <a:ext cx="640081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D29FD56-3706-9B47-F168-4C56803A37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6063" y="2905436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D29FD56-3706-9B47-F168-4C56803A37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063" y="2905436"/>
                <a:ext cx="640081" cy="64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BCFBB36-28D6-16C4-8B11-FC1E94B246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62704" y="2905436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BCFBB36-28D6-16C4-8B11-FC1E94B246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704" y="2905436"/>
                <a:ext cx="640081" cy="6400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40656C0-B445-D423-1471-49FFEE2E98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79345" y="2905436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40656C0-B445-D423-1471-49FFEE2E98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5" y="2905436"/>
                <a:ext cx="640081" cy="6400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8B90303-5988-D175-EF99-8F73FE7673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79345" y="4440068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8B90303-5988-D175-EF99-8F73FE7673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5" y="4440068"/>
                <a:ext cx="640081" cy="64008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B459932-866B-E0E0-6AF8-FD6F68C432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22623" y="4440068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B459932-866B-E0E0-6AF8-FD6F68C432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623" y="4440068"/>
                <a:ext cx="640081" cy="64008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308EFC5-FEF9-607F-2606-DD3BA5AF20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02785" y="4423056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308EFC5-FEF9-607F-2606-DD3BA5AF20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785" y="4423056"/>
                <a:ext cx="640081" cy="64008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06D2D1-5549-789E-8950-96E74D294D5B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1792406" y="2421224"/>
            <a:ext cx="1564037" cy="5779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CF0760-A5A4-C862-50FA-339BC1DACE05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flipH="1">
            <a:off x="3582745" y="2514962"/>
            <a:ext cx="1" cy="3904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023BA5-EFE5-BA86-7D5F-4AC3AE123640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3809048" y="2421224"/>
            <a:ext cx="1564035" cy="5779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05C46FF-5CAB-B090-353F-6BF0A0624444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 flipH="1">
            <a:off x="2942664" y="3545516"/>
            <a:ext cx="640081" cy="8945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9D49E25-0BEC-00FB-87DA-12EE0E050439}"/>
              </a:ext>
            </a:extLst>
          </p:cNvPr>
          <p:cNvCxnSpPr>
            <a:cxnSpLocks/>
            <a:stCxn id="7" idx="4"/>
            <a:endCxn id="11" idx="0"/>
          </p:cNvCxnSpPr>
          <p:nvPr/>
        </p:nvCxnSpPr>
        <p:spPr>
          <a:xfrm>
            <a:off x="3582745" y="3545516"/>
            <a:ext cx="640081" cy="8775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453A26-D790-1583-EDFC-C4BDE6F88F02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5599386" y="3545516"/>
            <a:ext cx="0" cy="8945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F24DA-598B-FEB0-8641-59E2FF2A016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97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C092D4-B0D7-666C-8DCD-0C682B2DC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6063" y="710027"/>
            <a:ext cx="9177402" cy="646112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Recall: Breath-First Search on </a:t>
            </a:r>
            <a:r>
              <a:rPr lang="en-US" i="1"/>
              <a:t>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2033044-BCBB-C967-8B0F-648F128D28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62705" y="1874882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2033044-BCBB-C967-8B0F-648F128D28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705" y="1874882"/>
                <a:ext cx="640081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D29FD56-3706-9B47-F168-4C56803A37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6063" y="2905436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D29FD56-3706-9B47-F168-4C56803A37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063" y="2905436"/>
                <a:ext cx="640081" cy="64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BCFBB36-28D6-16C4-8B11-FC1E94B246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62704" y="2905436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BCFBB36-28D6-16C4-8B11-FC1E94B246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704" y="2905436"/>
                <a:ext cx="640081" cy="6400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40656C0-B445-D423-1471-49FFEE2E98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79345" y="2905436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40656C0-B445-D423-1471-49FFEE2E98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5" y="2905436"/>
                <a:ext cx="640081" cy="6400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8B90303-5988-D175-EF99-8F73FE7673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79345" y="4440068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8B90303-5988-D175-EF99-8F73FE7673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5" y="4440068"/>
                <a:ext cx="640081" cy="64008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B459932-866B-E0E0-6AF8-FD6F68C432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22623" y="4440068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B459932-866B-E0E0-6AF8-FD6F68C432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623" y="4440068"/>
                <a:ext cx="640081" cy="64008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308EFC5-FEF9-607F-2606-DD3BA5AF20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02785" y="4423056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308EFC5-FEF9-607F-2606-DD3BA5AF20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785" y="4423056"/>
                <a:ext cx="640081" cy="64008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06D2D1-5549-789E-8950-96E74D294D5B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1792406" y="2421224"/>
            <a:ext cx="1564037" cy="5779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CF0760-A5A4-C862-50FA-339BC1DACE05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flipH="1">
            <a:off x="3582745" y="2514962"/>
            <a:ext cx="1" cy="3904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023BA5-EFE5-BA86-7D5F-4AC3AE123640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3809048" y="2421224"/>
            <a:ext cx="1564035" cy="5779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05C46FF-5CAB-B090-353F-6BF0A0624444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 flipH="1">
            <a:off x="2942664" y="3545516"/>
            <a:ext cx="640081" cy="8945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9D49E25-0BEC-00FB-87DA-12EE0E050439}"/>
              </a:ext>
            </a:extLst>
          </p:cNvPr>
          <p:cNvCxnSpPr>
            <a:cxnSpLocks/>
            <a:stCxn id="7" idx="4"/>
            <a:endCxn id="11" idx="0"/>
          </p:cNvCxnSpPr>
          <p:nvPr/>
        </p:nvCxnSpPr>
        <p:spPr>
          <a:xfrm>
            <a:off x="3582745" y="3545516"/>
            <a:ext cx="640081" cy="8775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453A26-D790-1583-EDFC-C4BDE6F88F02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5599386" y="3545516"/>
            <a:ext cx="0" cy="8945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FAA472DB-C7B3-D14B-71FB-1B9B99EE0D9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272576" y="2298984"/>
            <a:ext cx="4150890" cy="3004487"/>
          </a:xfrm>
        </p:spPr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/>
              <a:t>Uses a </a:t>
            </a:r>
            <a:r>
              <a:rPr lang="en-US" i="1"/>
              <a:t>queue</a:t>
            </a:r>
            <a:r>
              <a:rPr lang="en-US"/>
              <a:t> data structure as opposed to a stack </a:t>
            </a:r>
          </a:p>
          <a:p>
            <a:pPr marL="228600" indent="0"/>
            <a:endParaRPr lang="en-US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/>
              <a:t>Tree traversal: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35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C092D4-B0D7-666C-8DCD-0C682B2DC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6063" y="710027"/>
            <a:ext cx="9177402" cy="646112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Recall: Breath-First Search on </a:t>
            </a:r>
            <a:r>
              <a:rPr lang="en-US" i="1"/>
              <a:t>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2033044-BCBB-C967-8B0F-648F128D28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62705" y="1874882"/>
                <a:ext cx="640081" cy="64008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2033044-BCBB-C967-8B0F-648F128D28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705" y="1874882"/>
                <a:ext cx="640081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D29FD56-3706-9B47-F168-4C56803A37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6063" y="2905436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D29FD56-3706-9B47-F168-4C56803A37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063" y="2905436"/>
                <a:ext cx="640081" cy="64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BCFBB36-28D6-16C4-8B11-FC1E94B246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62704" y="2905436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BCFBB36-28D6-16C4-8B11-FC1E94B246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704" y="2905436"/>
                <a:ext cx="640081" cy="6400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40656C0-B445-D423-1471-49FFEE2E98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79345" y="2905436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40656C0-B445-D423-1471-49FFEE2E98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5" y="2905436"/>
                <a:ext cx="640081" cy="6400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8B90303-5988-D175-EF99-8F73FE7673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79345" y="4440068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8B90303-5988-D175-EF99-8F73FE7673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5" y="4440068"/>
                <a:ext cx="640081" cy="64008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B459932-866B-E0E0-6AF8-FD6F68C432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22623" y="4440068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B459932-866B-E0E0-6AF8-FD6F68C432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623" y="4440068"/>
                <a:ext cx="640081" cy="64008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308EFC5-FEF9-607F-2606-DD3BA5AF20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02785" y="4423056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308EFC5-FEF9-607F-2606-DD3BA5AF20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785" y="4423056"/>
                <a:ext cx="640081" cy="64008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06D2D1-5549-789E-8950-96E74D294D5B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1792406" y="2421224"/>
            <a:ext cx="1564037" cy="5779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CF0760-A5A4-C862-50FA-339BC1DACE05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flipH="1">
            <a:off x="3582745" y="2514962"/>
            <a:ext cx="1" cy="3904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023BA5-EFE5-BA86-7D5F-4AC3AE123640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3809048" y="2421224"/>
            <a:ext cx="1564035" cy="5779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05C46FF-5CAB-B090-353F-6BF0A0624444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 flipH="1">
            <a:off x="2942664" y="3545516"/>
            <a:ext cx="640081" cy="8945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9D49E25-0BEC-00FB-87DA-12EE0E050439}"/>
              </a:ext>
            </a:extLst>
          </p:cNvPr>
          <p:cNvCxnSpPr>
            <a:cxnSpLocks/>
            <a:stCxn id="7" idx="4"/>
            <a:endCxn id="11" idx="0"/>
          </p:cNvCxnSpPr>
          <p:nvPr/>
        </p:nvCxnSpPr>
        <p:spPr>
          <a:xfrm>
            <a:off x="3582745" y="3545516"/>
            <a:ext cx="640081" cy="8775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453A26-D790-1583-EDFC-C4BDE6F88F02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5599386" y="3545516"/>
            <a:ext cx="0" cy="8945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FAA472DB-C7B3-D14B-71FB-1B9B99EE0D9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272576" y="2298984"/>
            <a:ext cx="4150890" cy="3004487"/>
          </a:xfrm>
        </p:spPr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/>
              <a:t>Uses a </a:t>
            </a:r>
            <a:r>
              <a:rPr lang="en-US" i="1"/>
              <a:t>queue</a:t>
            </a:r>
            <a:r>
              <a:rPr lang="en-US"/>
              <a:t> data structure as opposed to a stack </a:t>
            </a:r>
          </a:p>
          <a:p>
            <a:pPr marL="228600" indent="0"/>
            <a:endParaRPr lang="en-US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/>
              <a:t>Tree traversal: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/>
          </a:p>
          <a:p>
            <a:pPr algn="ctr"/>
            <a:r>
              <a:rPr lang="en-US"/>
              <a:t>A </a:t>
            </a:r>
            <a:r>
              <a:rPr lang="en-US">
                <a:solidFill>
                  <a:schemeClr val="bg1"/>
                </a:solidFill>
              </a:rPr>
              <a:t>– B – C – D – E – F – G</a:t>
            </a:r>
          </a:p>
        </p:txBody>
      </p:sp>
    </p:spTree>
    <p:extLst>
      <p:ext uri="{BB962C8B-B14F-4D97-AF65-F5344CB8AC3E}">
        <p14:creationId xmlns:p14="http://schemas.microsoft.com/office/powerpoint/2010/main" val="57238003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-US" dirty="0"/>
              <a:t>Today	</a:t>
            </a:r>
            <a:endParaRPr dirty="0"/>
          </a:p>
        </p:txBody>
      </p:sp>
      <p:sp>
        <p:nvSpPr>
          <p:cNvPr id="193" name="Google Shape;193;p3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indent="0">
              <a:buNone/>
            </a:pPr>
            <a:r>
              <a:rPr lang="en-US" dirty="0"/>
              <a:t>What are graphs?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 structures to represent graphs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Algorithms on graphs: spanning trees, search, and shortest paths</a:t>
            </a:r>
          </a:p>
        </p:txBody>
      </p:sp>
      <p:sp>
        <p:nvSpPr>
          <p:cNvPr id="194" name="Google Shape;194;p3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algn="r"/>
            <a:fld id="{00000000-1234-1234-1234-123412341234}" type="slidenum">
              <a:rPr lang="en-US"/>
              <a:pPr algn="r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C092D4-B0D7-666C-8DCD-0C682B2DC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6063" y="710027"/>
            <a:ext cx="9177402" cy="646112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Recall: Breath-First Search on </a:t>
            </a:r>
            <a:r>
              <a:rPr lang="en-US" i="1"/>
              <a:t>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2033044-BCBB-C967-8B0F-648F128D28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62705" y="1874882"/>
                <a:ext cx="640081" cy="640080"/>
              </a:xfrm>
              <a:prstGeom prst="ellipse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2033044-BCBB-C967-8B0F-648F128D28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705" y="1874882"/>
                <a:ext cx="640081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D29FD56-3706-9B47-F168-4C56803A37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6063" y="2905436"/>
                <a:ext cx="640081" cy="64008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D29FD56-3706-9B47-F168-4C56803A37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063" y="2905436"/>
                <a:ext cx="640081" cy="64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BCFBB36-28D6-16C4-8B11-FC1E94B246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62704" y="2905436"/>
                <a:ext cx="640081" cy="64008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BCFBB36-28D6-16C4-8B11-FC1E94B246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704" y="2905436"/>
                <a:ext cx="640081" cy="6400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40656C0-B445-D423-1471-49FFEE2E98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79345" y="2905436"/>
                <a:ext cx="640081" cy="64008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40656C0-B445-D423-1471-49FFEE2E98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5" y="2905436"/>
                <a:ext cx="640081" cy="6400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8B90303-5988-D175-EF99-8F73FE7673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79345" y="4440068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8B90303-5988-D175-EF99-8F73FE7673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5" y="4440068"/>
                <a:ext cx="640081" cy="64008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B459932-866B-E0E0-6AF8-FD6F68C432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22623" y="4440068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B459932-866B-E0E0-6AF8-FD6F68C432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623" y="4440068"/>
                <a:ext cx="640081" cy="64008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308EFC5-FEF9-607F-2606-DD3BA5AF20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02785" y="4423056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308EFC5-FEF9-607F-2606-DD3BA5AF20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785" y="4423056"/>
                <a:ext cx="640081" cy="64008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06D2D1-5549-789E-8950-96E74D294D5B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1792406" y="2421224"/>
            <a:ext cx="1564037" cy="5779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CF0760-A5A4-C862-50FA-339BC1DACE05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flipH="1">
            <a:off x="3582745" y="2514962"/>
            <a:ext cx="1" cy="3904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023BA5-EFE5-BA86-7D5F-4AC3AE123640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3809048" y="2421224"/>
            <a:ext cx="1564035" cy="5779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05C46FF-5CAB-B090-353F-6BF0A0624444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 flipH="1">
            <a:off x="2942664" y="3545516"/>
            <a:ext cx="640081" cy="8945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9D49E25-0BEC-00FB-87DA-12EE0E050439}"/>
              </a:ext>
            </a:extLst>
          </p:cNvPr>
          <p:cNvCxnSpPr>
            <a:cxnSpLocks/>
            <a:stCxn id="7" idx="4"/>
            <a:endCxn id="11" idx="0"/>
          </p:cNvCxnSpPr>
          <p:nvPr/>
        </p:nvCxnSpPr>
        <p:spPr>
          <a:xfrm>
            <a:off x="3582745" y="3545516"/>
            <a:ext cx="640081" cy="8775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453A26-D790-1583-EDFC-C4BDE6F88F02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5599386" y="3545516"/>
            <a:ext cx="0" cy="8945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FAA472DB-C7B3-D14B-71FB-1B9B99EE0D9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272576" y="2298984"/>
            <a:ext cx="4150890" cy="3004487"/>
          </a:xfrm>
        </p:spPr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/>
              <a:t>Uses a </a:t>
            </a:r>
            <a:r>
              <a:rPr lang="en-US" i="1"/>
              <a:t>queue</a:t>
            </a:r>
            <a:r>
              <a:rPr lang="en-US"/>
              <a:t> data structure as opposed to a stack </a:t>
            </a:r>
          </a:p>
          <a:p>
            <a:pPr marL="228600" indent="0"/>
            <a:endParaRPr lang="en-US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/>
              <a:t>Tree traversal: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/>
          </a:p>
          <a:p>
            <a:pPr algn="ctr"/>
            <a:r>
              <a:rPr lang="en-US">
                <a:solidFill>
                  <a:schemeClr val="tx1"/>
                </a:solidFill>
              </a:rPr>
              <a:t>A – B – C – D </a:t>
            </a:r>
            <a:r>
              <a:rPr lang="en-US">
                <a:solidFill>
                  <a:schemeClr val="bg1"/>
                </a:solidFill>
              </a:rPr>
              <a:t>– E – F – G</a:t>
            </a:r>
          </a:p>
        </p:txBody>
      </p:sp>
    </p:spTree>
    <p:extLst>
      <p:ext uri="{BB962C8B-B14F-4D97-AF65-F5344CB8AC3E}">
        <p14:creationId xmlns:p14="http://schemas.microsoft.com/office/powerpoint/2010/main" val="356442608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C092D4-B0D7-666C-8DCD-0C682B2DC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6063" y="710027"/>
            <a:ext cx="9177402" cy="646112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Recall: Breath-First Search on </a:t>
            </a:r>
            <a:r>
              <a:rPr lang="en-US" i="1"/>
              <a:t>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2033044-BCBB-C967-8B0F-648F128D28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62705" y="1874882"/>
                <a:ext cx="640081" cy="640080"/>
              </a:xfrm>
              <a:prstGeom prst="ellipse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2033044-BCBB-C967-8B0F-648F128D28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705" y="1874882"/>
                <a:ext cx="640081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D29FD56-3706-9B47-F168-4C56803A37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6063" y="2905436"/>
                <a:ext cx="640081" cy="640080"/>
              </a:xfrm>
              <a:prstGeom prst="ellipse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D29FD56-3706-9B47-F168-4C56803A37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063" y="2905436"/>
                <a:ext cx="640081" cy="64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BCFBB36-28D6-16C4-8B11-FC1E94B246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62704" y="2905436"/>
                <a:ext cx="640081" cy="640080"/>
              </a:xfrm>
              <a:prstGeom prst="ellipse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BCFBB36-28D6-16C4-8B11-FC1E94B246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704" y="2905436"/>
                <a:ext cx="640081" cy="6400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40656C0-B445-D423-1471-49FFEE2E98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79345" y="2905436"/>
                <a:ext cx="640081" cy="640080"/>
              </a:xfrm>
              <a:prstGeom prst="ellipse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40656C0-B445-D423-1471-49FFEE2E98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5" y="2905436"/>
                <a:ext cx="640081" cy="6400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8B90303-5988-D175-EF99-8F73FE7673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79345" y="4440068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8B90303-5988-D175-EF99-8F73FE7673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5" y="4440068"/>
                <a:ext cx="640081" cy="64008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B459932-866B-E0E0-6AF8-FD6F68C432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22623" y="4440068"/>
                <a:ext cx="640081" cy="64008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B459932-866B-E0E0-6AF8-FD6F68C432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623" y="4440068"/>
                <a:ext cx="640081" cy="64008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308EFC5-FEF9-607F-2606-DD3BA5AF20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02785" y="4423056"/>
                <a:ext cx="640081" cy="64008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308EFC5-FEF9-607F-2606-DD3BA5AF20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785" y="4423056"/>
                <a:ext cx="640081" cy="64008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06D2D1-5549-789E-8950-96E74D294D5B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1792406" y="2421224"/>
            <a:ext cx="1564037" cy="5779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CF0760-A5A4-C862-50FA-339BC1DACE05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flipH="1">
            <a:off x="3582745" y="2514962"/>
            <a:ext cx="1" cy="3904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023BA5-EFE5-BA86-7D5F-4AC3AE123640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3809048" y="2421224"/>
            <a:ext cx="1564035" cy="5779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05C46FF-5CAB-B090-353F-6BF0A0624444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 flipH="1">
            <a:off x="2942664" y="3545516"/>
            <a:ext cx="640081" cy="8945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9D49E25-0BEC-00FB-87DA-12EE0E050439}"/>
              </a:ext>
            </a:extLst>
          </p:cNvPr>
          <p:cNvCxnSpPr>
            <a:cxnSpLocks/>
            <a:stCxn id="7" idx="4"/>
            <a:endCxn id="11" idx="0"/>
          </p:cNvCxnSpPr>
          <p:nvPr/>
        </p:nvCxnSpPr>
        <p:spPr>
          <a:xfrm>
            <a:off x="3582745" y="3545516"/>
            <a:ext cx="640081" cy="8775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453A26-D790-1583-EDFC-C4BDE6F88F02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5599386" y="3545516"/>
            <a:ext cx="0" cy="8945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FAA472DB-C7B3-D14B-71FB-1B9B99EE0D9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272576" y="2298984"/>
            <a:ext cx="4150890" cy="3004487"/>
          </a:xfrm>
        </p:spPr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/>
              <a:t>Uses a </a:t>
            </a:r>
            <a:r>
              <a:rPr lang="en-US" i="1"/>
              <a:t>queue</a:t>
            </a:r>
            <a:r>
              <a:rPr lang="en-US"/>
              <a:t> data structure as opposed to a stack </a:t>
            </a:r>
          </a:p>
          <a:p>
            <a:pPr marL="228600" indent="0"/>
            <a:endParaRPr lang="en-US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/>
              <a:t>Tree traversal: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/>
          </a:p>
          <a:p>
            <a:pPr algn="ctr"/>
            <a:r>
              <a:rPr lang="en-US">
                <a:solidFill>
                  <a:schemeClr val="tx1"/>
                </a:solidFill>
              </a:rPr>
              <a:t>A – B – C – D – E – F </a:t>
            </a:r>
            <a:r>
              <a:rPr lang="en-US">
                <a:solidFill>
                  <a:schemeClr val="bg1"/>
                </a:solidFill>
              </a:rPr>
              <a:t>–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79215532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C092D4-B0D7-666C-8DCD-0C682B2DC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6063" y="710027"/>
            <a:ext cx="9177402" cy="646112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Recall: Breath-First Search on </a:t>
            </a:r>
            <a:r>
              <a:rPr lang="en-US" i="1"/>
              <a:t>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2033044-BCBB-C967-8B0F-648F128D28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62705" y="1874882"/>
                <a:ext cx="640081" cy="640080"/>
              </a:xfrm>
              <a:prstGeom prst="ellipse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2033044-BCBB-C967-8B0F-648F128D28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705" y="1874882"/>
                <a:ext cx="640081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D29FD56-3706-9B47-F168-4C56803A37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6063" y="2905436"/>
                <a:ext cx="640081" cy="640080"/>
              </a:xfrm>
              <a:prstGeom prst="ellipse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D29FD56-3706-9B47-F168-4C56803A37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063" y="2905436"/>
                <a:ext cx="640081" cy="64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BCFBB36-28D6-16C4-8B11-FC1E94B246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62704" y="2905436"/>
                <a:ext cx="640081" cy="640080"/>
              </a:xfrm>
              <a:prstGeom prst="ellipse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BCFBB36-28D6-16C4-8B11-FC1E94B246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704" y="2905436"/>
                <a:ext cx="640081" cy="6400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40656C0-B445-D423-1471-49FFEE2E98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79345" y="2905436"/>
                <a:ext cx="640081" cy="640080"/>
              </a:xfrm>
              <a:prstGeom prst="ellipse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40656C0-B445-D423-1471-49FFEE2E98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5" y="2905436"/>
                <a:ext cx="640081" cy="6400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8B90303-5988-D175-EF99-8F73FE7673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79345" y="4440068"/>
                <a:ext cx="640081" cy="64008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8B90303-5988-D175-EF99-8F73FE7673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5" y="4440068"/>
                <a:ext cx="640081" cy="64008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B459932-866B-E0E0-6AF8-FD6F68C432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22623" y="4440068"/>
                <a:ext cx="640081" cy="64008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B459932-866B-E0E0-6AF8-FD6F68C432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623" y="4440068"/>
                <a:ext cx="640081" cy="64008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308EFC5-FEF9-607F-2606-DD3BA5AF20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02785" y="4423056"/>
                <a:ext cx="640081" cy="64008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308EFC5-FEF9-607F-2606-DD3BA5AF20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785" y="4423056"/>
                <a:ext cx="640081" cy="64008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06D2D1-5549-789E-8950-96E74D294D5B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1792406" y="2421224"/>
            <a:ext cx="1564037" cy="5779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CF0760-A5A4-C862-50FA-339BC1DACE05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flipH="1">
            <a:off x="3582745" y="2514962"/>
            <a:ext cx="1" cy="3904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023BA5-EFE5-BA86-7D5F-4AC3AE123640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3809048" y="2421224"/>
            <a:ext cx="1564035" cy="5779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05C46FF-5CAB-B090-353F-6BF0A0624444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 flipH="1">
            <a:off x="2942664" y="3545516"/>
            <a:ext cx="640081" cy="8945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9D49E25-0BEC-00FB-87DA-12EE0E050439}"/>
              </a:ext>
            </a:extLst>
          </p:cNvPr>
          <p:cNvCxnSpPr>
            <a:cxnSpLocks/>
            <a:stCxn id="7" idx="4"/>
            <a:endCxn id="11" idx="0"/>
          </p:cNvCxnSpPr>
          <p:nvPr/>
        </p:nvCxnSpPr>
        <p:spPr>
          <a:xfrm>
            <a:off x="3582745" y="3545516"/>
            <a:ext cx="640081" cy="8775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453A26-D790-1583-EDFC-C4BDE6F88F02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5599386" y="3545516"/>
            <a:ext cx="0" cy="8945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FAA472DB-C7B3-D14B-71FB-1B9B99EE0D9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272576" y="2298984"/>
            <a:ext cx="4150890" cy="3004487"/>
          </a:xfrm>
        </p:spPr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/>
              <a:t>Uses a </a:t>
            </a:r>
            <a:r>
              <a:rPr lang="en-US" i="1"/>
              <a:t>queue</a:t>
            </a:r>
            <a:r>
              <a:rPr lang="en-US"/>
              <a:t> data structure as opposed to a stack </a:t>
            </a:r>
          </a:p>
          <a:p>
            <a:pPr marL="228600" indent="0"/>
            <a:endParaRPr lang="en-US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/>
              <a:t>Tree traversal: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/>
          </a:p>
          <a:p>
            <a:pPr algn="ctr"/>
            <a:r>
              <a:rPr lang="en-US">
                <a:solidFill>
                  <a:schemeClr val="tx1"/>
                </a:solidFill>
              </a:rPr>
              <a:t>A – B – C – D – E – F – G</a:t>
            </a:r>
          </a:p>
        </p:txBody>
      </p:sp>
    </p:spTree>
    <p:extLst>
      <p:ext uri="{BB962C8B-B14F-4D97-AF65-F5344CB8AC3E}">
        <p14:creationId xmlns:p14="http://schemas.microsoft.com/office/powerpoint/2010/main" val="2677324803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C092D4-B0D7-666C-8DCD-0C682B2DC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6063" y="710027"/>
            <a:ext cx="9177402" cy="646112"/>
          </a:xfrm>
        </p:spPr>
        <p:txBody>
          <a:bodyPr>
            <a:normAutofit fontScale="92500" lnSpcReduction="10000"/>
          </a:bodyPr>
          <a:lstStyle/>
          <a:p>
            <a:r>
              <a:rPr lang="en-US">
                <a:solidFill>
                  <a:schemeClr val="bg1"/>
                </a:solidFill>
              </a:rPr>
              <a:t>Recall: </a:t>
            </a:r>
            <a:r>
              <a:rPr lang="en-US"/>
              <a:t>Breath-First Search on </a:t>
            </a:r>
            <a:r>
              <a:rPr lang="en-US" i="1"/>
              <a:t>Graphs?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2033044-BCBB-C967-8B0F-648F128D28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62705" y="1874882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2033044-BCBB-C967-8B0F-648F128D28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705" y="1874882"/>
                <a:ext cx="640081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D29FD56-3706-9B47-F168-4C56803A37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6063" y="2905436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D29FD56-3706-9B47-F168-4C56803A37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063" y="2905436"/>
                <a:ext cx="640081" cy="64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BCFBB36-28D6-16C4-8B11-FC1E94B246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62704" y="2905436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BCFBB36-28D6-16C4-8B11-FC1E94B246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704" y="2905436"/>
                <a:ext cx="640081" cy="6400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40656C0-B445-D423-1471-49FFEE2E98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79345" y="2905436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40656C0-B445-D423-1471-49FFEE2E98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5" y="2905436"/>
                <a:ext cx="640081" cy="6400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8B90303-5988-D175-EF99-8F73FE7673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79345" y="4440068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8B90303-5988-D175-EF99-8F73FE7673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5" y="4440068"/>
                <a:ext cx="640081" cy="64008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B459932-866B-E0E0-6AF8-FD6F68C432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22623" y="4440068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B459932-866B-E0E0-6AF8-FD6F68C432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623" y="4440068"/>
                <a:ext cx="640081" cy="64008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308EFC5-FEF9-607F-2606-DD3BA5AF20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02785" y="4423056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308EFC5-FEF9-607F-2606-DD3BA5AF20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785" y="4423056"/>
                <a:ext cx="640081" cy="64008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06D2D1-5549-789E-8950-96E74D294D5B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1792406" y="2421224"/>
            <a:ext cx="1564037" cy="57795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CF0760-A5A4-C862-50FA-339BC1DACE05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flipH="1">
            <a:off x="3582745" y="2514962"/>
            <a:ext cx="1" cy="390474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023BA5-EFE5-BA86-7D5F-4AC3AE123640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3809048" y="2421224"/>
            <a:ext cx="1564035" cy="57795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05C46FF-5CAB-B090-353F-6BF0A0624444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 flipH="1">
            <a:off x="2942664" y="3545516"/>
            <a:ext cx="640081" cy="89455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9D49E25-0BEC-00FB-87DA-12EE0E050439}"/>
              </a:ext>
            </a:extLst>
          </p:cNvPr>
          <p:cNvCxnSpPr>
            <a:cxnSpLocks/>
            <a:stCxn id="7" idx="4"/>
            <a:endCxn id="11" idx="0"/>
          </p:cNvCxnSpPr>
          <p:nvPr/>
        </p:nvCxnSpPr>
        <p:spPr>
          <a:xfrm>
            <a:off x="3582745" y="3545516"/>
            <a:ext cx="640081" cy="87754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453A26-D790-1583-EDFC-C4BDE6F88F02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5599386" y="3545516"/>
            <a:ext cx="0" cy="89455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FAA472DB-C7B3-D14B-71FB-1B9B99EE0D9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272576" y="2298984"/>
            <a:ext cx="4150890" cy="3004487"/>
          </a:xfrm>
        </p:spPr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/>
              <a:t>Uses a </a:t>
            </a:r>
            <a:r>
              <a:rPr lang="en-US" i="1"/>
              <a:t>queue</a:t>
            </a:r>
            <a:r>
              <a:rPr lang="en-US"/>
              <a:t> data structure as opposed to a stack </a:t>
            </a:r>
          </a:p>
          <a:p>
            <a:pPr marL="228600" indent="0"/>
            <a:endParaRPr lang="en-US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/>
              <a:t>Nodes visited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/>
          </a:p>
          <a:p>
            <a:pPr algn="ctr"/>
            <a:r>
              <a:rPr lang="en-US">
                <a:solidFill>
                  <a:schemeClr val="bg1"/>
                </a:solidFill>
              </a:rPr>
              <a:t>A – B – C – D – E – F – 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949F53B-7E4C-433D-211A-C0E22E7F1E7E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3902785" y="3225476"/>
            <a:ext cx="13765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4F84A8-17FF-047C-B237-7CDDDE2CF318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1792406" y="3451778"/>
            <a:ext cx="923955" cy="10820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550035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C092D4-B0D7-666C-8DCD-0C682B2DC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6063" y="710027"/>
            <a:ext cx="9177402" cy="646112"/>
          </a:xfrm>
        </p:spPr>
        <p:txBody>
          <a:bodyPr>
            <a:normAutofit fontScale="92500" lnSpcReduction="10000"/>
          </a:bodyPr>
          <a:lstStyle/>
          <a:p>
            <a:r>
              <a:rPr lang="en-US">
                <a:solidFill>
                  <a:schemeClr val="bg1"/>
                </a:solidFill>
              </a:rPr>
              <a:t>Recall: </a:t>
            </a:r>
            <a:r>
              <a:rPr lang="en-US"/>
              <a:t>Breath-First Search on </a:t>
            </a:r>
            <a:r>
              <a:rPr lang="en-US" i="1"/>
              <a:t>Graphs?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2033044-BCBB-C967-8B0F-648F128D28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62705" y="1874882"/>
                <a:ext cx="640081" cy="64008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2033044-BCBB-C967-8B0F-648F128D28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705" y="1874882"/>
                <a:ext cx="640081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D29FD56-3706-9B47-F168-4C56803A37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6063" y="2905436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D29FD56-3706-9B47-F168-4C56803A37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063" y="2905436"/>
                <a:ext cx="640081" cy="64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BCFBB36-28D6-16C4-8B11-FC1E94B246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62704" y="2905436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BCFBB36-28D6-16C4-8B11-FC1E94B246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704" y="2905436"/>
                <a:ext cx="640081" cy="6400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40656C0-B445-D423-1471-49FFEE2E98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79345" y="2905436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40656C0-B445-D423-1471-49FFEE2E98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5" y="2905436"/>
                <a:ext cx="640081" cy="6400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8B90303-5988-D175-EF99-8F73FE7673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79345" y="4440068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8B90303-5988-D175-EF99-8F73FE7673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5" y="4440068"/>
                <a:ext cx="640081" cy="64008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B459932-866B-E0E0-6AF8-FD6F68C432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22623" y="4440068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B459932-866B-E0E0-6AF8-FD6F68C432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623" y="4440068"/>
                <a:ext cx="640081" cy="64008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308EFC5-FEF9-607F-2606-DD3BA5AF20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02785" y="4423056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308EFC5-FEF9-607F-2606-DD3BA5AF20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785" y="4423056"/>
                <a:ext cx="640081" cy="64008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06D2D1-5549-789E-8950-96E74D294D5B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1792406" y="2421224"/>
            <a:ext cx="1564037" cy="57795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CF0760-A5A4-C862-50FA-339BC1DACE05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flipH="1">
            <a:off x="3582745" y="2514962"/>
            <a:ext cx="1" cy="390474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023BA5-EFE5-BA86-7D5F-4AC3AE123640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3809048" y="2421224"/>
            <a:ext cx="1564035" cy="57795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05C46FF-5CAB-B090-353F-6BF0A0624444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 flipH="1">
            <a:off x="2942664" y="3545516"/>
            <a:ext cx="640081" cy="89455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9D49E25-0BEC-00FB-87DA-12EE0E050439}"/>
              </a:ext>
            </a:extLst>
          </p:cNvPr>
          <p:cNvCxnSpPr>
            <a:cxnSpLocks/>
            <a:stCxn id="7" idx="4"/>
            <a:endCxn id="11" idx="0"/>
          </p:cNvCxnSpPr>
          <p:nvPr/>
        </p:nvCxnSpPr>
        <p:spPr>
          <a:xfrm>
            <a:off x="3582745" y="3545516"/>
            <a:ext cx="640081" cy="87754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453A26-D790-1583-EDFC-C4BDE6F88F02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5599386" y="3545516"/>
            <a:ext cx="0" cy="89455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FAA472DB-C7B3-D14B-71FB-1B9B99EE0D9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272576" y="2298984"/>
            <a:ext cx="4150890" cy="3004487"/>
          </a:xfrm>
        </p:spPr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/>
              <a:t>Uses a </a:t>
            </a:r>
            <a:r>
              <a:rPr lang="en-US" i="1"/>
              <a:t>queue</a:t>
            </a:r>
            <a:r>
              <a:rPr lang="en-US"/>
              <a:t> data structure as opposed to a stack </a:t>
            </a:r>
          </a:p>
          <a:p>
            <a:pPr marL="228600" indent="0"/>
            <a:endParaRPr lang="en-US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/>
              <a:t>Nodes visited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/>
          </a:p>
          <a:p>
            <a:pPr algn="ctr"/>
            <a:r>
              <a:rPr lang="en-US">
                <a:solidFill>
                  <a:schemeClr val="tx1"/>
                </a:solidFill>
              </a:rPr>
              <a:t>A </a:t>
            </a:r>
            <a:r>
              <a:rPr lang="en-US">
                <a:solidFill>
                  <a:schemeClr val="bg1"/>
                </a:solidFill>
              </a:rPr>
              <a:t>– B – C – D – A – E – A – D – F …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949F53B-7E4C-433D-211A-C0E22E7F1E7E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3902785" y="3225476"/>
            <a:ext cx="13765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4F84A8-17FF-047C-B237-7CDDDE2CF318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1792406" y="3451778"/>
            <a:ext cx="923955" cy="10820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774933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C092D4-B0D7-666C-8DCD-0C682B2DC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6063" y="710027"/>
            <a:ext cx="9177402" cy="646112"/>
          </a:xfrm>
        </p:spPr>
        <p:txBody>
          <a:bodyPr>
            <a:normAutofit fontScale="92500" lnSpcReduction="10000"/>
          </a:bodyPr>
          <a:lstStyle/>
          <a:p>
            <a:r>
              <a:rPr lang="en-US">
                <a:solidFill>
                  <a:schemeClr val="bg1"/>
                </a:solidFill>
              </a:rPr>
              <a:t>Recall: </a:t>
            </a:r>
            <a:r>
              <a:rPr lang="en-US"/>
              <a:t>Breath-First Search on </a:t>
            </a:r>
            <a:r>
              <a:rPr lang="en-US" i="1"/>
              <a:t>Graphs?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2033044-BCBB-C967-8B0F-648F128D28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62705" y="1874882"/>
                <a:ext cx="640081" cy="640080"/>
              </a:xfrm>
              <a:prstGeom prst="ellipse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2033044-BCBB-C967-8B0F-648F128D28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705" y="1874882"/>
                <a:ext cx="640081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D29FD56-3706-9B47-F168-4C56803A37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6063" y="2905436"/>
                <a:ext cx="640081" cy="64008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D29FD56-3706-9B47-F168-4C56803A37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063" y="2905436"/>
                <a:ext cx="640081" cy="64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BCFBB36-28D6-16C4-8B11-FC1E94B246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62704" y="2905436"/>
                <a:ext cx="640081" cy="64008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BCFBB36-28D6-16C4-8B11-FC1E94B246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704" y="2905436"/>
                <a:ext cx="640081" cy="6400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40656C0-B445-D423-1471-49FFEE2E98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79345" y="2905436"/>
                <a:ext cx="640081" cy="64008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40656C0-B445-D423-1471-49FFEE2E98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5" y="2905436"/>
                <a:ext cx="640081" cy="6400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8B90303-5988-D175-EF99-8F73FE7673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79345" y="4440068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8B90303-5988-D175-EF99-8F73FE7673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5" y="4440068"/>
                <a:ext cx="640081" cy="64008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B459932-866B-E0E0-6AF8-FD6F68C432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22623" y="4440068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B459932-866B-E0E0-6AF8-FD6F68C432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623" y="4440068"/>
                <a:ext cx="640081" cy="64008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308EFC5-FEF9-607F-2606-DD3BA5AF20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02785" y="4423056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308EFC5-FEF9-607F-2606-DD3BA5AF20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785" y="4423056"/>
                <a:ext cx="640081" cy="64008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06D2D1-5549-789E-8950-96E74D294D5B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1792406" y="2421224"/>
            <a:ext cx="1564037" cy="57795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CF0760-A5A4-C862-50FA-339BC1DACE05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flipH="1">
            <a:off x="3582745" y="2514962"/>
            <a:ext cx="1" cy="390474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023BA5-EFE5-BA86-7D5F-4AC3AE123640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3809048" y="2421224"/>
            <a:ext cx="1564035" cy="57795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05C46FF-5CAB-B090-353F-6BF0A0624444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 flipH="1">
            <a:off x="2942664" y="3545516"/>
            <a:ext cx="640081" cy="89455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9D49E25-0BEC-00FB-87DA-12EE0E050439}"/>
              </a:ext>
            </a:extLst>
          </p:cNvPr>
          <p:cNvCxnSpPr>
            <a:cxnSpLocks/>
            <a:stCxn id="7" idx="4"/>
            <a:endCxn id="11" idx="0"/>
          </p:cNvCxnSpPr>
          <p:nvPr/>
        </p:nvCxnSpPr>
        <p:spPr>
          <a:xfrm>
            <a:off x="3582745" y="3545516"/>
            <a:ext cx="640081" cy="87754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453A26-D790-1583-EDFC-C4BDE6F88F02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5599386" y="3545516"/>
            <a:ext cx="0" cy="89455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FAA472DB-C7B3-D14B-71FB-1B9B99EE0D9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272576" y="2298984"/>
            <a:ext cx="4150890" cy="3004487"/>
          </a:xfrm>
        </p:spPr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/>
              <a:t>Uses a </a:t>
            </a:r>
            <a:r>
              <a:rPr lang="en-US" i="1"/>
              <a:t>queue</a:t>
            </a:r>
            <a:r>
              <a:rPr lang="en-US"/>
              <a:t> data structure as opposed to a stack </a:t>
            </a:r>
          </a:p>
          <a:p>
            <a:pPr marL="228600" indent="0"/>
            <a:endParaRPr lang="en-US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/>
              <a:t>Nodes visited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/>
          </a:p>
          <a:p>
            <a:pPr algn="ctr"/>
            <a:r>
              <a:rPr lang="en-US">
                <a:solidFill>
                  <a:schemeClr val="tx1"/>
                </a:solidFill>
              </a:rPr>
              <a:t>A – B – C – D </a:t>
            </a:r>
            <a:r>
              <a:rPr lang="en-US">
                <a:solidFill>
                  <a:schemeClr val="bg1"/>
                </a:solidFill>
              </a:rPr>
              <a:t>– A – E – A – D – F …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949F53B-7E4C-433D-211A-C0E22E7F1E7E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3902785" y="3225476"/>
            <a:ext cx="13765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4F84A8-17FF-047C-B237-7CDDDE2CF318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1792406" y="3451778"/>
            <a:ext cx="923955" cy="10820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468902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C092D4-B0D7-666C-8DCD-0C682B2DC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6063" y="710027"/>
            <a:ext cx="9177402" cy="646112"/>
          </a:xfrm>
        </p:spPr>
        <p:txBody>
          <a:bodyPr>
            <a:normAutofit fontScale="92500" lnSpcReduction="10000"/>
          </a:bodyPr>
          <a:lstStyle/>
          <a:p>
            <a:r>
              <a:rPr lang="en-US">
                <a:solidFill>
                  <a:schemeClr val="bg1"/>
                </a:solidFill>
              </a:rPr>
              <a:t>Recall: </a:t>
            </a:r>
            <a:r>
              <a:rPr lang="en-US"/>
              <a:t>Breath-First Search on </a:t>
            </a:r>
            <a:r>
              <a:rPr lang="en-US" i="1"/>
              <a:t>Graphs?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2033044-BCBB-C967-8B0F-648F128D28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62705" y="1874882"/>
                <a:ext cx="640081" cy="64008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2033044-BCBB-C967-8B0F-648F128D28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705" y="1874882"/>
                <a:ext cx="640081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D29FD56-3706-9B47-F168-4C56803A37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6063" y="2905436"/>
                <a:ext cx="640081" cy="640080"/>
              </a:xfrm>
              <a:prstGeom prst="ellipse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D29FD56-3706-9B47-F168-4C56803A37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063" y="2905436"/>
                <a:ext cx="640081" cy="64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BCFBB36-28D6-16C4-8B11-FC1E94B246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62704" y="2905436"/>
                <a:ext cx="640081" cy="640080"/>
              </a:xfrm>
              <a:prstGeom prst="ellipse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BCFBB36-28D6-16C4-8B11-FC1E94B246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704" y="2905436"/>
                <a:ext cx="640081" cy="6400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40656C0-B445-D423-1471-49FFEE2E98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79345" y="2905436"/>
                <a:ext cx="640081" cy="640080"/>
              </a:xfrm>
              <a:prstGeom prst="ellipse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40656C0-B445-D423-1471-49FFEE2E98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5" y="2905436"/>
                <a:ext cx="640081" cy="6400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8B90303-5988-D175-EF99-8F73FE7673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79345" y="4440068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8B90303-5988-D175-EF99-8F73FE7673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5" y="4440068"/>
                <a:ext cx="640081" cy="64008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B459932-866B-E0E0-6AF8-FD6F68C432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22623" y="4440068"/>
                <a:ext cx="640081" cy="64008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B459932-866B-E0E0-6AF8-FD6F68C432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623" y="4440068"/>
                <a:ext cx="640081" cy="64008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308EFC5-FEF9-607F-2606-DD3BA5AF20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02785" y="4423056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308EFC5-FEF9-607F-2606-DD3BA5AF20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785" y="4423056"/>
                <a:ext cx="640081" cy="64008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06D2D1-5549-789E-8950-96E74D294D5B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1792406" y="2421224"/>
            <a:ext cx="1564037" cy="57795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CF0760-A5A4-C862-50FA-339BC1DACE05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flipH="1">
            <a:off x="3582745" y="2514962"/>
            <a:ext cx="1" cy="390474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023BA5-EFE5-BA86-7D5F-4AC3AE123640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3809048" y="2421224"/>
            <a:ext cx="1564035" cy="57795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05C46FF-5CAB-B090-353F-6BF0A0624444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 flipH="1">
            <a:off x="2942664" y="3545516"/>
            <a:ext cx="640081" cy="89455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9D49E25-0BEC-00FB-87DA-12EE0E050439}"/>
              </a:ext>
            </a:extLst>
          </p:cNvPr>
          <p:cNvCxnSpPr>
            <a:cxnSpLocks/>
            <a:stCxn id="7" idx="4"/>
            <a:endCxn id="11" idx="0"/>
          </p:cNvCxnSpPr>
          <p:nvPr/>
        </p:nvCxnSpPr>
        <p:spPr>
          <a:xfrm>
            <a:off x="3582745" y="3545516"/>
            <a:ext cx="640081" cy="87754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453A26-D790-1583-EDFC-C4BDE6F88F02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5599386" y="3545516"/>
            <a:ext cx="0" cy="89455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FAA472DB-C7B3-D14B-71FB-1B9B99EE0D9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272576" y="2298984"/>
            <a:ext cx="4150890" cy="3004487"/>
          </a:xfrm>
        </p:spPr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/>
              <a:t>Uses a </a:t>
            </a:r>
            <a:r>
              <a:rPr lang="en-US" i="1"/>
              <a:t>queue</a:t>
            </a:r>
            <a:r>
              <a:rPr lang="en-US"/>
              <a:t> data structure as opposed to a stack </a:t>
            </a:r>
          </a:p>
          <a:p>
            <a:pPr marL="228600" indent="0"/>
            <a:endParaRPr lang="en-US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/>
              <a:t>Nodes visited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/>
          </a:p>
          <a:p>
            <a:pPr algn="ctr"/>
            <a:r>
              <a:rPr lang="en-US">
                <a:solidFill>
                  <a:schemeClr val="tx1"/>
                </a:solidFill>
              </a:rPr>
              <a:t>A – B – C – D – A – E </a:t>
            </a:r>
            <a:r>
              <a:rPr lang="en-US">
                <a:solidFill>
                  <a:schemeClr val="bg1"/>
                </a:solidFill>
              </a:rPr>
              <a:t>– A – D – F …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949F53B-7E4C-433D-211A-C0E22E7F1E7E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3902785" y="3225476"/>
            <a:ext cx="13765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4F84A8-17FF-047C-B237-7CDDDE2CF318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1792406" y="3451778"/>
            <a:ext cx="923955" cy="10820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227103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C092D4-B0D7-666C-8DCD-0C682B2DC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6063" y="710027"/>
            <a:ext cx="9177402" cy="646112"/>
          </a:xfrm>
        </p:spPr>
        <p:txBody>
          <a:bodyPr>
            <a:normAutofit fontScale="92500" lnSpcReduction="10000"/>
          </a:bodyPr>
          <a:lstStyle/>
          <a:p>
            <a:r>
              <a:rPr lang="en-US">
                <a:solidFill>
                  <a:schemeClr val="bg1"/>
                </a:solidFill>
              </a:rPr>
              <a:t>Recall: </a:t>
            </a:r>
            <a:r>
              <a:rPr lang="en-US"/>
              <a:t>Breath-First Search on </a:t>
            </a:r>
            <a:r>
              <a:rPr lang="en-US" i="1"/>
              <a:t>Graphs?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2033044-BCBB-C967-8B0F-648F128D28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62705" y="1874882"/>
                <a:ext cx="640081" cy="64008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2033044-BCBB-C967-8B0F-648F128D28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705" y="1874882"/>
                <a:ext cx="640081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D29FD56-3706-9B47-F168-4C56803A37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6063" y="2905436"/>
                <a:ext cx="640081" cy="640080"/>
              </a:xfrm>
              <a:prstGeom prst="ellipse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D29FD56-3706-9B47-F168-4C56803A37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063" y="2905436"/>
                <a:ext cx="640081" cy="64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BCFBB36-28D6-16C4-8B11-FC1E94B246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62704" y="2905436"/>
                <a:ext cx="640081" cy="640080"/>
              </a:xfrm>
              <a:prstGeom prst="ellipse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BCFBB36-28D6-16C4-8B11-FC1E94B246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704" y="2905436"/>
                <a:ext cx="640081" cy="6400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40656C0-B445-D423-1471-49FFEE2E98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79345" y="2905436"/>
                <a:ext cx="640081" cy="64008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40656C0-B445-D423-1471-49FFEE2E98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5" y="2905436"/>
                <a:ext cx="640081" cy="6400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8B90303-5988-D175-EF99-8F73FE7673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79345" y="4440068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8B90303-5988-D175-EF99-8F73FE7673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5" y="4440068"/>
                <a:ext cx="640081" cy="64008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B459932-866B-E0E0-6AF8-FD6F68C432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22623" y="4440068"/>
                <a:ext cx="640081" cy="640080"/>
              </a:xfrm>
              <a:prstGeom prst="ellipse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B459932-866B-E0E0-6AF8-FD6F68C432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623" y="4440068"/>
                <a:ext cx="640081" cy="64008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308EFC5-FEF9-607F-2606-DD3BA5AF20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02785" y="4423056"/>
                <a:ext cx="640081" cy="64008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308EFC5-FEF9-607F-2606-DD3BA5AF20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785" y="4423056"/>
                <a:ext cx="640081" cy="64008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06D2D1-5549-789E-8950-96E74D294D5B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1792406" y="2421224"/>
            <a:ext cx="1564037" cy="57795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CF0760-A5A4-C862-50FA-339BC1DACE05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flipH="1">
            <a:off x="3582745" y="2514962"/>
            <a:ext cx="1" cy="390474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023BA5-EFE5-BA86-7D5F-4AC3AE123640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3809048" y="2421224"/>
            <a:ext cx="1564035" cy="57795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05C46FF-5CAB-B090-353F-6BF0A0624444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 flipH="1">
            <a:off x="2942664" y="3545516"/>
            <a:ext cx="640081" cy="89455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9D49E25-0BEC-00FB-87DA-12EE0E050439}"/>
              </a:ext>
            </a:extLst>
          </p:cNvPr>
          <p:cNvCxnSpPr>
            <a:cxnSpLocks/>
            <a:stCxn id="7" idx="4"/>
            <a:endCxn id="11" idx="0"/>
          </p:cNvCxnSpPr>
          <p:nvPr/>
        </p:nvCxnSpPr>
        <p:spPr>
          <a:xfrm>
            <a:off x="3582745" y="3545516"/>
            <a:ext cx="640081" cy="87754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453A26-D790-1583-EDFC-C4BDE6F88F02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5599386" y="3545516"/>
            <a:ext cx="0" cy="89455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FAA472DB-C7B3-D14B-71FB-1B9B99EE0D9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272576" y="2298984"/>
            <a:ext cx="4150890" cy="3004487"/>
          </a:xfrm>
        </p:spPr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/>
              <a:t>Uses a </a:t>
            </a:r>
            <a:r>
              <a:rPr lang="en-US" i="1"/>
              <a:t>queue</a:t>
            </a:r>
            <a:r>
              <a:rPr lang="en-US"/>
              <a:t> data structure as opposed to a stack </a:t>
            </a:r>
          </a:p>
          <a:p>
            <a:pPr marL="228600" indent="0"/>
            <a:endParaRPr lang="en-US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/>
              <a:t>Nodes visited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/>
          </a:p>
          <a:p>
            <a:pPr algn="ctr"/>
            <a:r>
              <a:rPr lang="en-US">
                <a:solidFill>
                  <a:schemeClr val="tx1"/>
                </a:solidFill>
              </a:rPr>
              <a:t>A – B – C – D – A – E – A – D – F …</a:t>
            </a:r>
            <a:r>
              <a:rPr lang="en-US">
                <a:solidFill>
                  <a:schemeClr val="bg1"/>
                </a:solidFill>
              </a:rPr>
              <a:t> – 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949F53B-7E4C-433D-211A-C0E22E7F1E7E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3902785" y="3225476"/>
            <a:ext cx="13765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4F84A8-17FF-047C-B237-7CDDDE2CF318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1792406" y="3451778"/>
            <a:ext cx="923955" cy="10820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254786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C092D4-B0D7-666C-8DCD-0C682B2DC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6063" y="710027"/>
            <a:ext cx="9177402" cy="646112"/>
          </a:xfrm>
        </p:spPr>
        <p:txBody>
          <a:bodyPr>
            <a:normAutofit fontScale="92500" lnSpcReduction="10000"/>
          </a:bodyPr>
          <a:lstStyle/>
          <a:p>
            <a:r>
              <a:rPr lang="en-US">
                <a:solidFill>
                  <a:schemeClr val="bg1"/>
                </a:solidFill>
              </a:rPr>
              <a:t>Recall: </a:t>
            </a:r>
            <a:r>
              <a:rPr lang="en-US"/>
              <a:t>Breath-First Search on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2033044-BCBB-C967-8B0F-648F128D28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62705" y="1874882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2033044-BCBB-C967-8B0F-648F128D28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705" y="1874882"/>
                <a:ext cx="640081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D29FD56-3706-9B47-F168-4C56803A37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6063" y="2905436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D29FD56-3706-9B47-F168-4C56803A37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063" y="2905436"/>
                <a:ext cx="640081" cy="64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BCFBB36-28D6-16C4-8B11-FC1E94B246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62704" y="2905436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BCFBB36-28D6-16C4-8B11-FC1E94B246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704" y="2905436"/>
                <a:ext cx="640081" cy="6400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40656C0-B445-D423-1471-49FFEE2E98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79345" y="2905436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40656C0-B445-D423-1471-49FFEE2E98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5" y="2905436"/>
                <a:ext cx="640081" cy="6400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8B90303-5988-D175-EF99-8F73FE7673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79345" y="4440068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8B90303-5988-D175-EF99-8F73FE7673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5" y="4440068"/>
                <a:ext cx="640081" cy="64008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B459932-866B-E0E0-6AF8-FD6F68C432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22623" y="4440068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B459932-866B-E0E0-6AF8-FD6F68C432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623" y="4440068"/>
                <a:ext cx="640081" cy="64008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308EFC5-FEF9-607F-2606-DD3BA5AF20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02785" y="4423056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308EFC5-FEF9-607F-2606-DD3BA5AF20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785" y="4423056"/>
                <a:ext cx="640081" cy="64008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06D2D1-5549-789E-8950-96E74D294D5B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1792406" y="2421224"/>
            <a:ext cx="1564037" cy="57795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CF0760-A5A4-C862-50FA-339BC1DACE05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flipH="1">
            <a:off x="3582745" y="2514962"/>
            <a:ext cx="1" cy="390474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023BA5-EFE5-BA86-7D5F-4AC3AE123640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3809048" y="2421224"/>
            <a:ext cx="1564035" cy="57795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05C46FF-5CAB-B090-353F-6BF0A0624444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 flipH="1">
            <a:off x="2942664" y="3545516"/>
            <a:ext cx="640081" cy="89455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9D49E25-0BEC-00FB-87DA-12EE0E050439}"/>
              </a:ext>
            </a:extLst>
          </p:cNvPr>
          <p:cNvCxnSpPr>
            <a:cxnSpLocks/>
            <a:stCxn id="7" idx="4"/>
            <a:endCxn id="11" idx="0"/>
          </p:cNvCxnSpPr>
          <p:nvPr/>
        </p:nvCxnSpPr>
        <p:spPr>
          <a:xfrm>
            <a:off x="3582745" y="3545516"/>
            <a:ext cx="640081" cy="87754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453A26-D790-1583-EDFC-C4BDE6F88F02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5599386" y="3545516"/>
            <a:ext cx="0" cy="89455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FAA472DB-C7B3-D14B-71FB-1B9B99EE0D9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272576" y="2298984"/>
            <a:ext cx="4150890" cy="3848989"/>
          </a:xfrm>
        </p:spPr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/>
              <a:t>Uses a </a:t>
            </a:r>
            <a:r>
              <a:rPr lang="en-US" i="1"/>
              <a:t>queue</a:t>
            </a:r>
            <a:r>
              <a:rPr lang="en-US"/>
              <a:t> data structure as opposed to a stack </a:t>
            </a:r>
          </a:p>
          <a:p>
            <a:pPr marL="228600" indent="0"/>
            <a:endParaRPr lang="en-US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/>
              <a:t>Maintain a list of previously visited nodes and check if a node has been visited before adding it to the queue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/>
              <a:t>Nodes visited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/>
          </a:p>
          <a:p>
            <a:pPr algn="ctr"/>
            <a:r>
              <a:rPr lang="en-US">
                <a:solidFill>
                  <a:schemeClr val="bg1"/>
                </a:solidFill>
              </a:rPr>
              <a:t>A – B – C – D – E – F - G</a:t>
            </a:r>
          </a:p>
          <a:p>
            <a:pPr marL="228600" indent="0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949F53B-7E4C-433D-211A-C0E22E7F1E7E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3902785" y="3225476"/>
            <a:ext cx="13765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4F84A8-17FF-047C-B237-7CDDDE2CF318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1792406" y="3451778"/>
            <a:ext cx="923955" cy="10820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740593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C092D4-B0D7-666C-8DCD-0C682B2DC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6063" y="710027"/>
            <a:ext cx="9177402" cy="646112"/>
          </a:xfrm>
        </p:spPr>
        <p:txBody>
          <a:bodyPr>
            <a:normAutofit fontScale="92500" lnSpcReduction="10000"/>
          </a:bodyPr>
          <a:lstStyle/>
          <a:p>
            <a:r>
              <a:rPr lang="en-US">
                <a:solidFill>
                  <a:schemeClr val="bg1"/>
                </a:solidFill>
              </a:rPr>
              <a:t>Recall: </a:t>
            </a:r>
            <a:r>
              <a:rPr lang="en-US"/>
              <a:t>Breath-First Search on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2033044-BCBB-C967-8B0F-648F128D28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62705" y="1874882"/>
                <a:ext cx="640081" cy="64008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2033044-BCBB-C967-8B0F-648F128D28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705" y="1874882"/>
                <a:ext cx="640081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D29FD56-3706-9B47-F168-4C56803A37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6063" y="2905436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D29FD56-3706-9B47-F168-4C56803A37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063" y="2905436"/>
                <a:ext cx="640081" cy="64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BCFBB36-28D6-16C4-8B11-FC1E94B246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62704" y="2905436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BCFBB36-28D6-16C4-8B11-FC1E94B246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704" y="2905436"/>
                <a:ext cx="640081" cy="6400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40656C0-B445-D423-1471-49FFEE2E98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79345" y="2905436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40656C0-B445-D423-1471-49FFEE2E98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5" y="2905436"/>
                <a:ext cx="640081" cy="6400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8B90303-5988-D175-EF99-8F73FE7673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79345" y="4440068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8B90303-5988-D175-EF99-8F73FE7673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5" y="4440068"/>
                <a:ext cx="640081" cy="64008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B459932-866B-E0E0-6AF8-FD6F68C432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22623" y="4440068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B459932-866B-E0E0-6AF8-FD6F68C432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623" y="4440068"/>
                <a:ext cx="640081" cy="64008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308EFC5-FEF9-607F-2606-DD3BA5AF20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02785" y="4423056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308EFC5-FEF9-607F-2606-DD3BA5AF20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785" y="4423056"/>
                <a:ext cx="640081" cy="64008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06D2D1-5549-789E-8950-96E74D294D5B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1792406" y="2421224"/>
            <a:ext cx="1564037" cy="57795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CF0760-A5A4-C862-50FA-339BC1DACE05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flipH="1">
            <a:off x="3582745" y="2514962"/>
            <a:ext cx="1" cy="390474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023BA5-EFE5-BA86-7D5F-4AC3AE123640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3809048" y="2421224"/>
            <a:ext cx="1564035" cy="57795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05C46FF-5CAB-B090-353F-6BF0A0624444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 flipH="1">
            <a:off x="2942664" y="3545516"/>
            <a:ext cx="640081" cy="89455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9D49E25-0BEC-00FB-87DA-12EE0E050439}"/>
              </a:ext>
            </a:extLst>
          </p:cNvPr>
          <p:cNvCxnSpPr>
            <a:cxnSpLocks/>
            <a:stCxn id="7" idx="4"/>
            <a:endCxn id="11" idx="0"/>
          </p:cNvCxnSpPr>
          <p:nvPr/>
        </p:nvCxnSpPr>
        <p:spPr>
          <a:xfrm>
            <a:off x="3582745" y="3545516"/>
            <a:ext cx="640081" cy="87754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453A26-D790-1583-EDFC-C4BDE6F88F02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5599386" y="3545516"/>
            <a:ext cx="0" cy="89455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FAA472DB-C7B3-D14B-71FB-1B9B99EE0D9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272576" y="2298984"/>
            <a:ext cx="4150890" cy="3848989"/>
          </a:xfrm>
        </p:spPr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/>
              <a:t>Uses a </a:t>
            </a:r>
            <a:r>
              <a:rPr lang="en-US" i="1"/>
              <a:t>queue</a:t>
            </a:r>
            <a:r>
              <a:rPr lang="en-US"/>
              <a:t> data structure as opposed to a stack </a:t>
            </a:r>
          </a:p>
          <a:p>
            <a:pPr marL="228600" indent="0"/>
            <a:endParaRPr lang="en-US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/>
              <a:t>Maintain a list of previously visited nodes and check if a node has been visited before adding it to the queue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/>
              <a:t>Nodes visited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/>
          </a:p>
          <a:p>
            <a:pPr algn="ctr"/>
            <a:r>
              <a:rPr lang="en-US">
                <a:solidFill>
                  <a:schemeClr val="tx1"/>
                </a:solidFill>
              </a:rPr>
              <a:t>A </a:t>
            </a:r>
            <a:r>
              <a:rPr lang="en-US">
                <a:solidFill>
                  <a:schemeClr val="bg1"/>
                </a:solidFill>
              </a:rPr>
              <a:t>– B – C – D – E – F - G</a:t>
            </a:r>
          </a:p>
          <a:p>
            <a:pPr marL="228600" indent="0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949F53B-7E4C-433D-211A-C0E22E7F1E7E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3902785" y="3225476"/>
            <a:ext cx="13765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4F84A8-17FF-047C-B237-7CDDDE2CF318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1792406" y="3451778"/>
            <a:ext cx="923955" cy="10820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60321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B338-9762-4AD1-FA30-FD7D53EA3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00701-7036-3A3A-9C08-AB85568FBE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996D36-2F14-FF49-EEB0-49E8005AD5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F03EBB-7C77-369A-8063-05ACF1A07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53" y="689050"/>
            <a:ext cx="6969827" cy="54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6749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C092D4-B0D7-666C-8DCD-0C682B2DC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6063" y="710027"/>
            <a:ext cx="9177402" cy="646112"/>
          </a:xfrm>
        </p:spPr>
        <p:txBody>
          <a:bodyPr>
            <a:normAutofit fontScale="92500" lnSpcReduction="10000"/>
          </a:bodyPr>
          <a:lstStyle/>
          <a:p>
            <a:r>
              <a:rPr lang="en-US">
                <a:solidFill>
                  <a:schemeClr val="bg1"/>
                </a:solidFill>
              </a:rPr>
              <a:t>Recall: </a:t>
            </a:r>
            <a:r>
              <a:rPr lang="en-US"/>
              <a:t>Breath-First Search on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2033044-BCBB-C967-8B0F-648F128D28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62705" y="1874882"/>
                <a:ext cx="640081" cy="64008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2033044-BCBB-C967-8B0F-648F128D28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705" y="1874882"/>
                <a:ext cx="640081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D29FD56-3706-9B47-F168-4C56803A37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6063" y="2905436"/>
                <a:ext cx="640081" cy="64008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D29FD56-3706-9B47-F168-4C56803A37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063" y="2905436"/>
                <a:ext cx="640081" cy="64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BCFBB36-28D6-16C4-8B11-FC1E94B246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62704" y="2905436"/>
                <a:ext cx="640081" cy="64008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BCFBB36-28D6-16C4-8B11-FC1E94B246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704" y="2905436"/>
                <a:ext cx="640081" cy="6400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40656C0-B445-D423-1471-49FFEE2E98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79345" y="2905436"/>
                <a:ext cx="640081" cy="64008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40656C0-B445-D423-1471-49FFEE2E98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5" y="2905436"/>
                <a:ext cx="640081" cy="6400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8B90303-5988-D175-EF99-8F73FE7673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79345" y="4440068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8B90303-5988-D175-EF99-8F73FE7673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5" y="4440068"/>
                <a:ext cx="640081" cy="64008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B459932-866B-E0E0-6AF8-FD6F68C432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22623" y="4440068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B459932-866B-E0E0-6AF8-FD6F68C432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623" y="4440068"/>
                <a:ext cx="640081" cy="64008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308EFC5-FEF9-607F-2606-DD3BA5AF20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02785" y="4423056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308EFC5-FEF9-607F-2606-DD3BA5AF20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785" y="4423056"/>
                <a:ext cx="640081" cy="64008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06D2D1-5549-789E-8950-96E74D294D5B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1792406" y="2421224"/>
            <a:ext cx="1564037" cy="57795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CF0760-A5A4-C862-50FA-339BC1DACE05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flipH="1">
            <a:off x="3582745" y="2514962"/>
            <a:ext cx="1" cy="390474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023BA5-EFE5-BA86-7D5F-4AC3AE123640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3809048" y="2421224"/>
            <a:ext cx="1564035" cy="57795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05C46FF-5CAB-B090-353F-6BF0A0624444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 flipH="1">
            <a:off x="2942664" y="3545516"/>
            <a:ext cx="640081" cy="89455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9D49E25-0BEC-00FB-87DA-12EE0E050439}"/>
              </a:ext>
            </a:extLst>
          </p:cNvPr>
          <p:cNvCxnSpPr>
            <a:cxnSpLocks/>
            <a:stCxn id="7" idx="4"/>
            <a:endCxn id="11" idx="0"/>
          </p:cNvCxnSpPr>
          <p:nvPr/>
        </p:nvCxnSpPr>
        <p:spPr>
          <a:xfrm>
            <a:off x="3582745" y="3545516"/>
            <a:ext cx="640081" cy="87754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453A26-D790-1583-EDFC-C4BDE6F88F02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5599386" y="3545516"/>
            <a:ext cx="0" cy="89455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FAA472DB-C7B3-D14B-71FB-1B9B99EE0D9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272576" y="2298984"/>
            <a:ext cx="4150890" cy="3848989"/>
          </a:xfrm>
        </p:spPr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/>
              <a:t>Uses a </a:t>
            </a:r>
            <a:r>
              <a:rPr lang="en-US" i="1"/>
              <a:t>queue</a:t>
            </a:r>
            <a:r>
              <a:rPr lang="en-US"/>
              <a:t> data structure as opposed to a stack </a:t>
            </a:r>
          </a:p>
          <a:p>
            <a:pPr marL="228600" indent="0"/>
            <a:endParaRPr lang="en-US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/>
              <a:t>Maintain a list of previously visited nodes and check if a node has been visited before adding it to the queue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/>
              <a:t>Nodes visited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/>
          </a:p>
          <a:p>
            <a:pPr algn="ctr"/>
            <a:r>
              <a:rPr lang="en-US">
                <a:solidFill>
                  <a:schemeClr val="tx1"/>
                </a:solidFill>
              </a:rPr>
              <a:t>A – B – C – D</a:t>
            </a:r>
            <a:r>
              <a:rPr lang="en-US">
                <a:solidFill>
                  <a:schemeClr val="bg1"/>
                </a:solidFill>
              </a:rPr>
              <a:t> – E – F - G</a:t>
            </a:r>
          </a:p>
          <a:p>
            <a:pPr marL="228600" indent="0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949F53B-7E4C-433D-211A-C0E22E7F1E7E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3902785" y="3225476"/>
            <a:ext cx="13765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4F84A8-17FF-047C-B237-7CDDDE2CF318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1792406" y="3451778"/>
            <a:ext cx="923955" cy="10820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84344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C092D4-B0D7-666C-8DCD-0C682B2DC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6063" y="710027"/>
            <a:ext cx="9177402" cy="646112"/>
          </a:xfrm>
        </p:spPr>
        <p:txBody>
          <a:bodyPr>
            <a:normAutofit fontScale="92500" lnSpcReduction="10000"/>
          </a:bodyPr>
          <a:lstStyle/>
          <a:p>
            <a:r>
              <a:rPr lang="en-US">
                <a:solidFill>
                  <a:schemeClr val="bg1"/>
                </a:solidFill>
              </a:rPr>
              <a:t>Recall: </a:t>
            </a:r>
            <a:r>
              <a:rPr lang="en-US"/>
              <a:t>Breath-First Search on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2033044-BCBB-C967-8B0F-648F128D28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62705" y="1874882"/>
                <a:ext cx="640081" cy="64008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2033044-BCBB-C967-8B0F-648F128D28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705" y="1874882"/>
                <a:ext cx="640081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D29FD56-3706-9B47-F168-4C56803A37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6063" y="2905436"/>
                <a:ext cx="640081" cy="64008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D29FD56-3706-9B47-F168-4C56803A37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063" y="2905436"/>
                <a:ext cx="640081" cy="64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BCFBB36-28D6-16C4-8B11-FC1E94B246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62704" y="2905436"/>
                <a:ext cx="640081" cy="64008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BCFBB36-28D6-16C4-8B11-FC1E94B246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704" y="2905436"/>
                <a:ext cx="640081" cy="6400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40656C0-B445-D423-1471-49FFEE2E98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79345" y="2905436"/>
                <a:ext cx="640081" cy="64008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40656C0-B445-D423-1471-49FFEE2E98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5" y="2905436"/>
                <a:ext cx="640081" cy="6400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8B90303-5988-D175-EF99-8F73FE7673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79345" y="4440068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8B90303-5988-D175-EF99-8F73FE7673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5" y="4440068"/>
                <a:ext cx="640081" cy="64008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B459932-866B-E0E0-6AF8-FD6F68C432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22623" y="4440068"/>
                <a:ext cx="640081" cy="64008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B459932-866B-E0E0-6AF8-FD6F68C432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623" y="4440068"/>
                <a:ext cx="640081" cy="64008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308EFC5-FEF9-607F-2606-DD3BA5AF20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02785" y="4423056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308EFC5-FEF9-607F-2606-DD3BA5AF20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785" y="4423056"/>
                <a:ext cx="640081" cy="64008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06D2D1-5549-789E-8950-96E74D294D5B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1792406" y="2421224"/>
            <a:ext cx="1564037" cy="57795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CF0760-A5A4-C862-50FA-339BC1DACE05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flipH="1">
            <a:off x="3582745" y="2514962"/>
            <a:ext cx="1" cy="390474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023BA5-EFE5-BA86-7D5F-4AC3AE123640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3809048" y="2421224"/>
            <a:ext cx="1564035" cy="57795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05C46FF-5CAB-B090-353F-6BF0A0624444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 flipH="1">
            <a:off x="2942664" y="3545516"/>
            <a:ext cx="640081" cy="89455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9D49E25-0BEC-00FB-87DA-12EE0E050439}"/>
              </a:ext>
            </a:extLst>
          </p:cNvPr>
          <p:cNvCxnSpPr>
            <a:cxnSpLocks/>
            <a:stCxn id="7" idx="4"/>
            <a:endCxn id="11" idx="0"/>
          </p:cNvCxnSpPr>
          <p:nvPr/>
        </p:nvCxnSpPr>
        <p:spPr>
          <a:xfrm>
            <a:off x="3582745" y="3545516"/>
            <a:ext cx="640081" cy="87754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453A26-D790-1583-EDFC-C4BDE6F88F02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5599386" y="3545516"/>
            <a:ext cx="0" cy="89455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FAA472DB-C7B3-D14B-71FB-1B9B99EE0D9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272576" y="2298984"/>
            <a:ext cx="4150890" cy="3848989"/>
          </a:xfrm>
        </p:spPr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/>
              <a:t>Uses a </a:t>
            </a:r>
            <a:r>
              <a:rPr lang="en-US" i="1"/>
              <a:t>queue</a:t>
            </a:r>
            <a:r>
              <a:rPr lang="en-US"/>
              <a:t> data structure as opposed to a stack </a:t>
            </a:r>
          </a:p>
          <a:p>
            <a:pPr marL="228600" indent="0"/>
            <a:endParaRPr lang="en-US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/>
              <a:t>Maintain a list of previously visited nodes and check if a node has been visited before adding it to the queue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/>
              <a:t>Nodes visited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/>
          </a:p>
          <a:p>
            <a:pPr algn="ctr"/>
            <a:r>
              <a:rPr lang="en-US">
                <a:solidFill>
                  <a:schemeClr val="tx1"/>
                </a:solidFill>
              </a:rPr>
              <a:t>A – B – C – D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– E</a:t>
            </a:r>
            <a:r>
              <a:rPr lang="en-US">
                <a:solidFill>
                  <a:schemeClr val="bg1"/>
                </a:solidFill>
              </a:rPr>
              <a:t> – F - G</a:t>
            </a:r>
          </a:p>
          <a:p>
            <a:pPr marL="228600" indent="0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949F53B-7E4C-433D-211A-C0E22E7F1E7E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3902785" y="3225476"/>
            <a:ext cx="13765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4F84A8-17FF-047C-B237-7CDDDE2CF318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1792406" y="3451778"/>
            <a:ext cx="923955" cy="10820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533011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C092D4-B0D7-666C-8DCD-0C682B2DC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6063" y="710027"/>
            <a:ext cx="9177402" cy="646112"/>
          </a:xfrm>
        </p:spPr>
        <p:txBody>
          <a:bodyPr>
            <a:normAutofit fontScale="92500" lnSpcReduction="10000"/>
          </a:bodyPr>
          <a:lstStyle/>
          <a:p>
            <a:r>
              <a:rPr lang="en-US">
                <a:solidFill>
                  <a:schemeClr val="bg1"/>
                </a:solidFill>
              </a:rPr>
              <a:t>Recall: </a:t>
            </a:r>
            <a:r>
              <a:rPr lang="en-US"/>
              <a:t>Breath-First Search on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2033044-BCBB-C967-8B0F-648F128D28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62705" y="1874882"/>
                <a:ext cx="640081" cy="64008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2033044-BCBB-C967-8B0F-648F128D28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705" y="1874882"/>
                <a:ext cx="640081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D29FD56-3706-9B47-F168-4C56803A37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6063" y="2905436"/>
                <a:ext cx="640081" cy="64008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D29FD56-3706-9B47-F168-4C56803A37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063" y="2905436"/>
                <a:ext cx="640081" cy="64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BCFBB36-28D6-16C4-8B11-FC1E94B246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62704" y="2905436"/>
                <a:ext cx="640081" cy="64008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BCFBB36-28D6-16C4-8B11-FC1E94B246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704" y="2905436"/>
                <a:ext cx="640081" cy="6400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40656C0-B445-D423-1471-49FFEE2E98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79345" y="2905436"/>
                <a:ext cx="640081" cy="64008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40656C0-B445-D423-1471-49FFEE2E98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5" y="2905436"/>
                <a:ext cx="640081" cy="6400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8B90303-5988-D175-EF99-8F73FE7673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79345" y="4440068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8B90303-5988-D175-EF99-8F73FE7673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5" y="4440068"/>
                <a:ext cx="640081" cy="64008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B459932-866B-E0E0-6AF8-FD6F68C432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22623" y="4440068"/>
                <a:ext cx="640081" cy="64008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B459932-866B-E0E0-6AF8-FD6F68C432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623" y="4440068"/>
                <a:ext cx="640081" cy="64008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308EFC5-FEF9-607F-2606-DD3BA5AF20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02785" y="4423056"/>
                <a:ext cx="640081" cy="64008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308EFC5-FEF9-607F-2606-DD3BA5AF20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785" y="4423056"/>
                <a:ext cx="640081" cy="64008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06D2D1-5549-789E-8950-96E74D294D5B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1792406" y="2421224"/>
            <a:ext cx="1564037" cy="57795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CF0760-A5A4-C862-50FA-339BC1DACE05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flipH="1">
            <a:off x="3582745" y="2514962"/>
            <a:ext cx="1" cy="390474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023BA5-EFE5-BA86-7D5F-4AC3AE123640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3809048" y="2421224"/>
            <a:ext cx="1564035" cy="57795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05C46FF-5CAB-B090-353F-6BF0A0624444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 flipH="1">
            <a:off x="2942664" y="3545516"/>
            <a:ext cx="640081" cy="89455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9D49E25-0BEC-00FB-87DA-12EE0E050439}"/>
              </a:ext>
            </a:extLst>
          </p:cNvPr>
          <p:cNvCxnSpPr>
            <a:cxnSpLocks/>
            <a:stCxn id="7" idx="4"/>
            <a:endCxn id="11" idx="0"/>
          </p:cNvCxnSpPr>
          <p:nvPr/>
        </p:nvCxnSpPr>
        <p:spPr>
          <a:xfrm>
            <a:off x="3582745" y="3545516"/>
            <a:ext cx="640081" cy="87754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453A26-D790-1583-EDFC-C4BDE6F88F02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5599386" y="3545516"/>
            <a:ext cx="0" cy="89455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FAA472DB-C7B3-D14B-71FB-1B9B99EE0D9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272576" y="2298984"/>
            <a:ext cx="4150890" cy="3848989"/>
          </a:xfrm>
        </p:spPr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/>
              <a:t>Uses a </a:t>
            </a:r>
            <a:r>
              <a:rPr lang="en-US" i="1"/>
              <a:t>queue</a:t>
            </a:r>
            <a:r>
              <a:rPr lang="en-US"/>
              <a:t> data structure as opposed to a stack </a:t>
            </a:r>
          </a:p>
          <a:p>
            <a:pPr marL="228600" indent="0"/>
            <a:endParaRPr lang="en-US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/>
              <a:t>Maintain a list of previously visited nodes and check if a node has been visited before adding it to the queue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/>
              <a:t>Nodes visited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/>
          </a:p>
          <a:p>
            <a:pPr algn="ctr"/>
            <a:r>
              <a:rPr lang="en-US">
                <a:solidFill>
                  <a:schemeClr val="tx1"/>
                </a:solidFill>
              </a:rPr>
              <a:t>A – B – C – D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– E – F </a:t>
            </a:r>
            <a:r>
              <a:rPr lang="en-US">
                <a:solidFill>
                  <a:schemeClr val="bg1"/>
                </a:solidFill>
              </a:rPr>
              <a:t>-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G </a:t>
            </a:r>
          </a:p>
          <a:p>
            <a:pPr marL="228600" indent="0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949F53B-7E4C-433D-211A-C0E22E7F1E7E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3902785" y="3225476"/>
            <a:ext cx="13765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4F84A8-17FF-047C-B237-7CDDDE2CF318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1792406" y="3451778"/>
            <a:ext cx="923955" cy="10820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302011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C092D4-B0D7-666C-8DCD-0C682B2DC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6063" y="710027"/>
            <a:ext cx="9177402" cy="646112"/>
          </a:xfrm>
        </p:spPr>
        <p:txBody>
          <a:bodyPr>
            <a:normAutofit fontScale="92500" lnSpcReduction="10000"/>
          </a:bodyPr>
          <a:lstStyle/>
          <a:p>
            <a:r>
              <a:rPr lang="en-US">
                <a:solidFill>
                  <a:schemeClr val="bg1"/>
                </a:solidFill>
              </a:rPr>
              <a:t>Recall: </a:t>
            </a:r>
            <a:r>
              <a:rPr lang="en-US"/>
              <a:t>Breath-First Search on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2033044-BCBB-C967-8B0F-648F128D28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62705" y="1874882"/>
                <a:ext cx="640081" cy="64008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2033044-BCBB-C967-8B0F-648F128D28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705" y="1874882"/>
                <a:ext cx="640081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D29FD56-3706-9B47-F168-4C56803A37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6063" y="2905436"/>
                <a:ext cx="640081" cy="64008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D29FD56-3706-9B47-F168-4C56803A37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063" y="2905436"/>
                <a:ext cx="640081" cy="64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BCFBB36-28D6-16C4-8B11-FC1E94B246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62704" y="2905436"/>
                <a:ext cx="640081" cy="64008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BCFBB36-28D6-16C4-8B11-FC1E94B246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704" y="2905436"/>
                <a:ext cx="640081" cy="6400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40656C0-B445-D423-1471-49FFEE2E98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79345" y="2905436"/>
                <a:ext cx="640081" cy="64008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40656C0-B445-D423-1471-49FFEE2E98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5" y="2905436"/>
                <a:ext cx="640081" cy="6400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8B90303-5988-D175-EF99-8F73FE7673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79345" y="4440068"/>
                <a:ext cx="640081" cy="64008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8B90303-5988-D175-EF99-8F73FE7673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5" y="4440068"/>
                <a:ext cx="640081" cy="64008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B459932-866B-E0E0-6AF8-FD6F68C432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22623" y="4440068"/>
                <a:ext cx="640081" cy="64008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B459932-866B-E0E0-6AF8-FD6F68C432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623" y="4440068"/>
                <a:ext cx="640081" cy="64008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308EFC5-FEF9-607F-2606-DD3BA5AF20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02785" y="4423056"/>
                <a:ext cx="640081" cy="64008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308EFC5-FEF9-607F-2606-DD3BA5AF20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785" y="4423056"/>
                <a:ext cx="640081" cy="64008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06D2D1-5549-789E-8950-96E74D294D5B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1792406" y="2421224"/>
            <a:ext cx="1564037" cy="57795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CF0760-A5A4-C862-50FA-339BC1DACE05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flipH="1">
            <a:off x="3582745" y="2514962"/>
            <a:ext cx="1" cy="390474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023BA5-EFE5-BA86-7D5F-4AC3AE123640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3809048" y="2421224"/>
            <a:ext cx="1564035" cy="57795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05C46FF-5CAB-B090-353F-6BF0A0624444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 flipH="1">
            <a:off x="2942664" y="3545516"/>
            <a:ext cx="640081" cy="89455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9D49E25-0BEC-00FB-87DA-12EE0E050439}"/>
              </a:ext>
            </a:extLst>
          </p:cNvPr>
          <p:cNvCxnSpPr>
            <a:cxnSpLocks/>
            <a:stCxn id="7" idx="4"/>
            <a:endCxn id="11" idx="0"/>
          </p:cNvCxnSpPr>
          <p:nvPr/>
        </p:nvCxnSpPr>
        <p:spPr>
          <a:xfrm>
            <a:off x="3582745" y="3545516"/>
            <a:ext cx="640081" cy="87754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453A26-D790-1583-EDFC-C4BDE6F88F02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5599386" y="3545516"/>
            <a:ext cx="0" cy="89455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FAA472DB-C7B3-D14B-71FB-1B9B99EE0D9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272576" y="2298984"/>
            <a:ext cx="4150890" cy="3848989"/>
          </a:xfrm>
        </p:spPr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/>
              <a:t>Uses a </a:t>
            </a:r>
            <a:r>
              <a:rPr lang="en-US" i="1"/>
              <a:t>queue</a:t>
            </a:r>
            <a:r>
              <a:rPr lang="en-US"/>
              <a:t> data structure as opposed to a stack </a:t>
            </a:r>
          </a:p>
          <a:p>
            <a:pPr marL="228600" indent="0"/>
            <a:endParaRPr lang="en-US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/>
              <a:t>Maintain a list of previously visited nodes and check if a node has been visited before adding it to the queue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/>
              <a:t>Nodes visited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/>
          </a:p>
          <a:p>
            <a:pPr algn="ctr"/>
            <a:r>
              <a:rPr lang="en-US">
                <a:solidFill>
                  <a:schemeClr val="tx1"/>
                </a:solidFill>
              </a:rPr>
              <a:t>A – B – C – D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– E – F - G</a:t>
            </a:r>
          </a:p>
          <a:p>
            <a:pPr marL="228600" indent="0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949F53B-7E4C-433D-211A-C0E22E7F1E7E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3902785" y="3225476"/>
            <a:ext cx="13765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4F84A8-17FF-047C-B237-7CDDDE2CF318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1792406" y="3451778"/>
            <a:ext cx="923955" cy="10820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065544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C092D4-B0D7-666C-8DCD-0C682B2DC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6063" y="710027"/>
            <a:ext cx="9177402" cy="646112"/>
          </a:xfrm>
        </p:spPr>
        <p:txBody>
          <a:bodyPr>
            <a:normAutofit fontScale="92500" lnSpcReduction="10000"/>
          </a:bodyPr>
          <a:lstStyle/>
          <a:p>
            <a:r>
              <a:rPr lang="en-US">
                <a:solidFill>
                  <a:schemeClr val="tx1"/>
                </a:solidFill>
              </a:rPr>
              <a:t>Recall: Depth-First</a:t>
            </a:r>
            <a:r>
              <a:rPr lang="en-US"/>
              <a:t> Search on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2033044-BCBB-C967-8B0F-648F128D28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62705" y="1874882"/>
                <a:ext cx="640081" cy="64008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2033044-BCBB-C967-8B0F-648F128D28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705" y="1874882"/>
                <a:ext cx="640081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D29FD56-3706-9B47-F168-4C56803A37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6063" y="2905436"/>
                <a:ext cx="640081" cy="64008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D29FD56-3706-9B47-F168-4C56803A37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063" y="2905436"/>
                <a:ext cx="640081" cy="64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BCFBB36-28D6-16C4-8B11-FC1E94B246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62704" y="2905436"/>
                <a:ext cx="640081" cy="64008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BCFBB36-28D6-16C4-8B11-FC1E94B246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704" y="2905436"/>
                <a:ext cx="640081" cy="6400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40656C0-B445-D423-1471-49FFEE2E98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79345" y="2905436"/>
                <a:ext cx="640081" cy="64008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40656C0-B445-D423-1471-49FFEE2E98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5" y="2905436"/>
                <a:ext cx="640081" cy="6400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8B90303-5988-D175-EF99-8F73FE7673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79345" y="4440068"/>
                <a:ext cx="640081" cy="64008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8B90303-5988-D175-EF99-8F73FE7673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5" y="4440068"/>
                <a:ext cx="640081" cy="64008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B459932-866B-E0E0-6AF8-FD6F68C432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22623" y="4440068"/>
                <a:ext cx="640081" cy="64008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B459932-866B-E0E0-6AF8-FD6F68C432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623" y="4440068"/>
                <a:ext cx="640081" cy="64008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308EFC5-FEF9-607F-2606-DD3BA5AF20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02785" y="4423056"/>
                <a:ext cx="640081" cy="64008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308EFC5-FEF9-607F-2606-DD3BA5AF20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785" y="4423056"/>
                <a:ext cx="640081" cy="64008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06D2D1-5549-789E-8950-96E74D294D5B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1792406" y="2421224"/>
            <a:ext cx="1564037" cy="57795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CF0760-A5A4-C862-50FA-339BC1DACE05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flipH="1">
            <a:off x="3582745" y="2514962"/>
            <a:ext cx="1" cy="390474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023BA5-EFE5-BA86-7D5F-4AC3AE123640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3809048" y="2421224"/>
            <a:ext cx="1564035" cy="57795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05C46FF-5CAB-B090-353F-6BF0A0624444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 flipH="1">
            <a:off x="2942664" y="3545516"/>
            <a:ext cx="640081" cy="89455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9D49E25-0BEC-00FB-87DA-12EE0E050439}"/>
              </a:ext>
            </a:extLst>
          </p:cNvPr>
          <p:cNvCxnSpPr>
            <a:cxnSpLocks/>
            <a:stCxn id="7" idx="4"/>
            <a:endCxn id="11" idx="0"/>
          </p:cNvCxnSpPr>
          <p:nvPr/>
        </p:nvCxnSpPr>
        <p:spPr>
          <a:xfrm>
            <a:off x="3582745" y="3545516"/>
            <a:ext cx="640081" cy="87754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453A26-D790-1583-EDFC-C4BDE6F88F02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5599386" y="3545516"/>
            <a:ext cx="0" cy="89455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FAA472DB-C7B3-D14B-71FB-1B9B99EE0D9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272576" y="2298984"/>
            <a:ext cx="4150890" cy="3848989"/>
          </a:xfrm>
        </p:spPr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/>
              <a:t>Uses a </a:t>
            </a:r>
            <a:r>
              <a:rPr lang="en-US" i="1"/>
              <a:t>stack</a:t>
            </a:r>
            <a:r>
              <a:rPr lang="en-US"/>
              <a:t> data structure as opposed to a queue </a:t>
            </a:r>
          </a:p>
          <a:p>
            <a:pPr marL="228600" indent="0"/>
            <a:endParaRPr lang="en-US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/>
              <a:t>Maintain a list of previously visited nodes and check if a node has been visited before adding it to the queue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/>
              <a:t>Nodes visited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/>
          </a:p>
          <a:p>
            <a:pPr algn="ctr"/>
            <a:r>
              <a:rPr lang="en-US">
                <a:solidFill>
                  <a:schemeClr val="tx1"/>
                </a:solidFill>
              </a:rPr>
              <a:t>A – B – E – C– D – G - F</a:t>
            </a:r>
          </a:p>
          <a:p>
            <a:pPr marL="228600" indent="0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949F53B-7E4C-433D-211A-C0E22E7F1E7E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3902785" y="3225476"/>
            <a:ext cx="13765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4F84A8-17FF-047C-B237-7CDDDE2CF318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1792406" y="3451778"/>
            <a:ext cx="923955" cy="10820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9A6DE0C-D6FD-1D0C-6B79-9EB948059FF1}"/>
                  </a:ext>
                </a:extLst>
              </p14:cNvPr>
              <p14:cNvContentPartPr/>
              <p14:nvPr/>
            </p14:nvContentPartPr>
            <p14:xfrm>
              <a:off x="1828080" y="2372400"/>
              <a:ext cx="3724200" cy="2103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9A6DE0C-D6FD-1D0C-6B79-9EB948059FF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18720" y="2363040"/>
                <a:ext cx="3742920" cy="212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747012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C092D4-B0D7-666C-8DCD-0C682B2DC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6062" y="710027"/>
            <a:ext cx="10419911" cy="646112"/>
          </a:xfrm>
        </p:spPr>
        <p:txBody>
          <a:bodyPr>
            <a:normAutofit fontScale="92500" lnSpcReduction="10000"/>
          </a:bodyPr>
          <a:lstStyle/>
          <a:p>
            <a:r>
              <a:rPr lang="en-US">
                <a:solidFill>
                  <a:schemeClr val="bg1"/>
                </a:solidFill>
              </a:rPr>
              <a:t>Recall: </a:t>
            </a:r>
            <a:r>
              <a:rPr lang="en-US">
                <a:solidFill>
                  <a:schemeClr val="tx1"/>
                </a:solidFill>
              </a:rPr>
              <a:t>Depth-First</a:t>
            </a:r>
            <a:r>
              <a:rPr lang="en-US"/>
              <a:t> Search vs Breadth-First Search?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2033044-BCBB-C967-8B0F-648F128D28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62705" y="1874882"/>
                <a:ext cx="640081" cy="640080"/>
              </a:xfrm>
              <a:prstGeom prst="ellipse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2033044-BCBB-C967-8B0F-648F128D28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705" y="1874882"/>
                <a:ext cx="640081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D29FD56-3706-9B47-F168-4C56803A37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6063" y="2905436"/>
                <a:ext cx="640081" cy="640080"/>
              </a:xfrm>
              <a:prstGeom prst="ellipse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D29FD56-3706-9B47-F168-4C56803A37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063" y="2905436"/>
                <a:ext cx="640081" cy="64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BCFBB36-28D6-16C4-8B11-FC1E94B246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62704" y="2905436"/>
                <a:ext cx="640081" cy="640080"/>
              </a:xfrm>
              <a:prstGeom prst="ellipse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BCFBB36-28D6-16C4-8B11-FC1E94B246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704" y="2905436"/>
                <a:ext cx="640081" cy="6400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40656C0-B445-D423-1471-49FFEE2E98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79345" y="2905436"/>
                <a:ext cx="640081" cy="640080"/>
              </a:xfrm>
              <a:prstGeom prst="ellipse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40656C0-B445-D423-1471-49FFEE2E98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5" y="2905436"/>
                <a:ext cx="640081" cy="6400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8B90303-5988-D175-EF99-8F73FE7673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79345" y="4440068"/>
                <a:ext cx="640081" cy="640080"/>
              </a:xfrm>
              <a:prstGeom prst="ellipse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8B90303-5988-D175-EF99-8F73FE7673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5" y="4440068"/>
                <a:ext cx="640081" cy="64008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B459932-866B-E0E0-6AF8-FD6F68C432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22623" y="4440068"/>
                <a:ext cx="640081" cy="640080"/>
              </a:xfrm>
              <a:prstGeom prst="ellipse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B459932-866B-E0E0-6AF8-FD6F68C432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623" y="4440068"/>
                <a:ext cx="640081" cy="64008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308EFC5-FEF9-607F-2606-DD3BA5AF20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02785" y="4423056"/>
                <a:ext cx="640081" cy="640080"/>
              </a:xfrm>
              <a:prstGeom prst="ellipse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308EFC5-FEF9-607F-2606-DD3BA5AF20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785" y="4423056"/>
                <a:ext cx="640081" cy="64008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06D2D1-5549-789E-8950-96E74D294D5B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1792406" y="2421224"/>
            <a:ext cx="1564037" cy="57795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CF0760-A5A4-C862-50FA-339BC1DACE05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flipH="1">
            <a:off x="3582745" y="2514962"/>
            <a:ext cx="1" cy="390474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023BA5-EFE5-BA86-7D5F-4AC3AE123640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3809048" y="2421224"/>
            <a:ext cx="1564035" cy="57795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05C46FF-5CAB-B090-353F-6BF0A0624444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 flipH="1">
            <a:off x="2942664" y="3545516"/>
            <a:ext cx="640081" cy="89455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9D49E25-0BEC-00FB-87DA-12EE0E050439}"/>
              </a:ext>
            </a:extLst>
          </p:cNvPr>
          <p:cNvCxnSpPr>
            <a:cxnSpLocks/>
            <a:stCxn id="7" idx="4"/>
            <a:endCxn id="11" idx="0"/>
          </p:cNvCxnSpPr>
          <p:nvPr/>
        </p:nvCxnSpPr>
        <p:spPr>
          <a:xfrm>
            <a:off x="3582745" y="3545516"/>
            <a:ext cx="640081" cy="87754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453A26-D790-1583-EDFC-C4BDE6F88F02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5599386" y="3545516"/>
            <a:ext cx="0" cy="89455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FAA472DB-C7B3-D14B-71FB-1B9B99EE0D9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272575" y="2298984"/>
            <a:ext cx="4508491" cy="3848989"/>
          </a:xfrm>
        </p:spPr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/>
              <a:t>Finding the shortest path between two nodes in a graph: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/>
              <a:t>What is the shortest path from A to G?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/>
              <a:t>Use pointers to parent nodes to keep track of the path </a:t>
            </a:r>
          </a:p>
          <a:p>
            <a:pPr algn="ctr"/>
            <a:endParaRPr lang="en-US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DFS finds A – B – E – C– D – G…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BFS finds A – D – G!</a:t>
            </a:r>
          </a:p>
          <a:p>
            <a:pPr marL="228600" indent="0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949F53B-7E4C-433D-211A-C0E22E7F1E7E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3902785" y="3225476"/>
            <a:ext cx="13765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4F84A8-17FF-047C-B237-7CDDDE2CF318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1792406" y="3451778"/>
            <a:ext cx="923955" cy="10820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784EF00-90EF-9E48-7E96-AD563CD6ABC4}"/>
                  </a:ext>
                </a:extLst>
              </p14:cNvPr>
              <p14:cNvContentPartPr/>
              <p14:nvPr/>
            </p14:nvContentPartPr>
            <p14:xfrm>
              <a:off x="1756440" y="2320560"/>
              <a:ext cx="4065480" cy="2139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784EF00-90EF-9E48-7E96-AD563CD6ABC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47080" y="2311200"/>
                <a:ext cx="4084200" cy="215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44105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5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25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250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250"/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C092D4-B0D7-666C-8DCD-0C682B2DC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6062" y="710027"/>
            <a:ext cx="10419911" cy="646112"/>
          </a:xfrm>
        </p:spPr>
        <p:txBody>
          <a:bodyPr>
            <a:normAutofit fontScale="92500" lnSpcReduction="10000"/>
          </a:bodyPr>
          <a:lstStyle/>
          <a:p>
            <a:r>
              <a:rPr lang="en-US">
                <a:solidFill>
                  <a:schemeClr val="bg1"/>
                </a:solidFill>
              </a:rPr>
              <a:t>Recall: </a:t>
            </a:r>
            <a:r>
              <a:rPr lang="en-US">
                <a:solidFill>
                  <a:schemeClr val="tx1"/>
                </a:solidFill>
              </a:rPr>
              <a:t>Depth-First</a:t>
            </a:r>
            <a:r>
              <a:rPr lang="en-US"/>
              <a:t> Search vs Breadth-First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 Placeholder 2">
                <a:extLst>
                  <a:ext uri="{FF2B5EF4-FFF2-40B4-BE49-F238E27FC236}">
                    <a16:creationId xmlns:a16="http://schemas.microsoft.com/office/drawing/2014/main" id="{FAA472DB-C7B3-D14B-71FB-1B9B99EE0D99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1246063" y="2298984"/>
                <a:ext cx="9535004" cy="3848989"/>
              </a:xfrm>
            </p:spPr>
            <p:txBody>
              <a:bodyPr/>
              <a:lstStyle/>
              <a:p>
                <a:pPr marL="5715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/>
                  <a:t>Both DFS and BFS run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time where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is the number of nodes in the graph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is the number of edges</a:t>
                </a:r>
                <a:endParaRPr lang="en-US">
                  <a:solidFill>
                    <a:schemeClr val="bg1"/>
                  </a:solidFill>
                </a:endParaRPr>
              </a:p>
              <a:p>
                <a:pPr marL="5715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endParaRPr lang="en-US">
                  <a:solidFill>
                    <a:schemeClr val="bg1"/>
                  </a:solidFill>
                </a:endParaRPr>
              </a:p>
              <a:p>
                <a:pPr marL="5715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>
                    <a:solidFill>
                      <a:schemeClr val="tx1"/>
                    </a:solidFill>
                  </a:rPr>
                  <a:t>BFS can solve the single-source shortest path problem </a:t>
                </a:r>
              </a:p>
              <a:p>
                <a:pPr marL="5715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endParaRPr lang="en-US">
                  <a:solidFill>
                    <a:schemeClr val="tx1"/>
                  </a:solidFill>
                </a:endParaRPr>
              </a:p>
              <a:p>
                <a:pPr marL="5715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>
                    <a:solidFill>
                      <a:schemeClr val="tx1"/>
                    </a:solidFill>
                  </a:rPr>
                  <a:t>DFS is commonly used for solving games/puzzles where the graph models decisions/possible sequences of actions and each sequence of actions needs to be explored to completion</a:t>
                </a:r>
              </a:p>
            </p:txBody>
          </p:sp>
        </mc:Choice>
        <mc:Fallback xmlns="">
          <p:sp>
            <p:nvSpPr>
              <p:cNvPr id="56" name="Text Placeholder 2">
                <a:extLst>
                  <a:ext uri="{FF2B5EF4-FFF2-40B4-BE49-F238E27FC236}">
                    <a16:creationId xmlns:a16="http://schemas.microsoft.com/office/drawing/2014/main" id="{FAA472DB-C7B3-D14B-71FB-1B9B99EE0D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1246063" y="2298984"/>
                <a:ext cx="9535004" cy="3848989"/>
              </a:xfrm>
              <a:blipFill>
                <a:blip r:embed="rId2"/>
                <a:stretch>
                  <a:fillRect r="-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56102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5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250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00FDC5-53BE-589B-CB83-B7CA1EA49F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Shortest paths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43D76-731F-AAFC-C479-C1CCA38E4B7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BFS finds the shortest path from a single source to a single target in an </a:t>
            </a:r>
            <a:r>
              <a:rPr lang="en-US" i="1" dirty="0"/>
              <a:t>unweighted</a:t>
            </a:r>
            <a:r>
              <a:rPr lang="en-US" dirty="0"/>
              <a:t> graph</a:t>
            </a:r>
          </a:p>
          <a:p>
            <a:endParaRPr lang="en-US" dirty="0"/>
          </a:p>
          <a:p>
            <a:r>
              <a:rPr lang="en-US" dirty="0"/>
              <a:t>What about edge weights?</a:t>
            </a:r>
          </a:p>
          <a:p>
            <a:endParaRPr lang="en-US" dirty="0"/>
          </a:p>
          <a:p>
            <a:r>
              <a:rPr lang="en-US" dirty="0"/>
              <a:t>What if we want paths between multiple nodes?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3564D3-CFC5-957B-1A77-232962EAE06C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628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3DB2C3-38BE-3CE0-5E7E-8EFE057ED7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Dijkstra’s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23AA0-FE86-234E-4D9C-622E83F6AB7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Finds shortest paths between a single source node and all other nodes in the graph</a:t>
            </a:r>
          </a:p>
          <a:p>
            <a:endParaRPr lang="en-US" dirty="0"/>
          </a:p>
          <a:p>
            <a:r>
              <a:rPr lang="en-US" dirty="0"/>
              <a:t>Works for graphs with </a:t>
            </a:r>
            <a:r>
              <a:rPr lang="en-US" i="1" dirty="0"/>
              <a:t>nonnegative </a:t>
            </a:r>
            <a:r>
              <a:rPr lang="en-US" dirty="0"/>
              <a:t>edge weights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D3A4E1-8C31-3D08-D43A-488B957C92A7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897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5578-56E1-4A40-D339-8A2F92887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0A316-6745-9859-9ED2-1ED84B85FE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39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8D7675-D725-F845-ED17-E121D09E12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88C6FE-BC8D-3D7D-F8F9-604411555E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377"/>
          <a:stretch/>
        </p:blipFill>
        <p:spPr>
          <a:xfrm>
            <a:off x="295856" y="1536633"/>
            <a:ext cx="5593315" cy="475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574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BEA2E-BE8A-2C0A-D27B-5B0A5A7E7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E38F7-DC4A-68B0-68B4-945A2A7E5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6151F-818C-A3C6-400D-A1D5383B5A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4</a:t>
            </a:fld>
            <a:endParaRPr lang="en-US"/>
          </a:p>
        </p:txBody>
      </p:sp>
      <p:pic>
        <p:nvPicPr>
          <p:cNvPr id="1026" name="Picture 2" descr="Deep learning neural network">
            <a:extLst>
              <a:ext uri="{FF2B5EF4-FFF2-40B4-BE49-F238E27FC236}">
                <a16:creationId xmlns:a16="http://schemas.microsoft.com/office/drawing/2014/main" id="{0A7A7ADE-8B43-2BAD-484A-DE984695E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0"/>
            <a:ext cx="121729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3380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5578-56E1-4A40-D339-8A2F92887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time?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0A316-6745-9859-9ED2-1ED84B85FE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40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8D7675-D725-F845-ED17-E121D09E12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88C6FE-BC8D-3D7D-F8F9-604411555E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377"/>
          <a:stretch/>
        </p:blipFill>
        <p:spPr>
          <a:xfrm>
            <a:off x="295856" y="1536633"/>
            <a:ext cx="5593315" cy="475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489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5578-56E1-4A40-D339-8A2F92887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0A316-6745-9859-9ED2-1ED84B85FE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41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8D7675-D725-F845-ED17-E121D09E12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88C6FE-BC8D-3D7D-F8F9-604411555E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377"/>
          <a:stretch/>
        </p:blipFill>
        <p:spPr>
          <a:xfrm>
            <a:off x="295856" y="1536633"/>
            <a:ext cx="5593315" cy="475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2195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5578-56E1-4A40-D339-8A2F92887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Floyd’s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6A26E-1452-A9A4-B261-7FFCACAD3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599" y="1536633"/>
            <a:ext cx="8630430" cy="4555200"/>
          </a:xfrm>
        </p:spPr>
        <p:txBody>
          <a:bodyPr/>
          <a:lstStyle/>
          <a:p>
            <a:pPr marL="152396" indent="0">
              <a:buNone/>
            </a:pPr>
            <a:r>
              <a:rPr lang="en-US" dirty="0"/>
              <a:t>What if we want shortest paths between all pairs of nodes?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	Running Dijkstra’s on every node: O(|V|(|E| + |V|) log |V|)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And what if there are negative edge weights (but no negative cycles)?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0A316-6745-9859-9ED2-1ED84B85FE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928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5578-56E1-4A40-D339-8A2F92887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Floyd’s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6A26E-1452-A9A4-B261-7FFCACAD3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599" y="1536633"/>
            <a:ext cx="8630430" cy="4555200"/>
          </a:xfrm>
        </p:spPr>
        <p:txBody>
          <a:bodyPr/>
          <a:lstStyle/>
          <a:p>
            <a:pPr marL="152396" indent="0">
              <a:buNone/>
            </a:pPr>
            <a:r>
              <a:rPr lang="en-US" dirty="0"/>
              <a:t>Dynamic programming algorithm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Suppose that we have already computed </a:t>
            </a:r>
            <a:r>
              <a:rPr lang="en-US" dirty="0" err="1"/>
              <a:t>shortestPath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, j, k-1). What could </a:t>
            </a:r>
            <a:r>
              <a:rPr lang="en-US" dirty="0" err="1"/>
              <a:t>shortestPath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, j, k) be?</a:t>
            </a:r>
          </a:p>
          <a:p>
            <a:pPr marL="152396" indent="0">
              <a:buNone/>
            </a:pPr>
            <a:endParaRPr lang="en-US" dirty="0"/>
          </a:p>
          <a:p>
            <a:pPr marL="609596" indent="-457200">
              <a:buAutoNum type="arabicParenBoth"/>
            </a:pPr>
            <a:r>
              <a:rPr lang="en-US" dirty="0"/>
              <a:t>Don’t use node k. </a:t>
            </a:r>
            <a:r>
              <a:rPr lang="en-US" dirty="0" err="1"/>
              <a:t>shortestPath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, j, k)  = </a:t>
            </a:r>
            <a:r>
              <a:rPr lang="en-US" dirty="0" err="1"/>
              <a:t>shortestPath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, j, k-1)</a:t>
            </a:r>
          </a:p>
          <a:p>
            <a:pPr marL="609596" indent="-457200">
              <a:buAutoNum type="arabicParenBoth"/>
            </a:pPr>
            <a:r>
              <a:rPr lang="en-US" dirty="0"/>
              <a:t>Use node k. Take shortest path from </a:t>
            </a:r>
            <a:r>
              <a:rPr lang="en-US" dirty="0" err="1"/>
              <a:t>i</a:t>
            </a:r>
            <a:r>
              <a:rPr lang="en-US" dirty="0"/>
              <a:t> to k, and then shortest path from k to j. </a:t>
            </a:r>
          </a:p>
          <a:p>
            <a:pPr marL="609596" indent="-457200">
              <a:buAutoNum type="arabicParenBoth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0A316-6745-9859-9ED2-1ED84B85FE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43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F76C6D-92C5-D3DA-BE29-676C6C438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36" y="2316719"/>
            <a:ext cx="2294164" cy="3328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F57E87-93C6-9DAF-CA66-402A506AC2E1}"/>
              </a:ext>
            </a:extLst>
          </p:cNvPr>
          <p:cNvSpPr txBox="1"/>
          <p:nvPr/>
        </p:nvSpPr>
        <p:spPr>
          <a:xfrm>
            <a:off x="2971800" y="2316719"/>
            <a:ext cx="6337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length of shortest path from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j using only nodes {1…k}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F4B808-5495-4C86-202C-04897397F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36" y="5033808"/>
            <a:ext cx="6855278" cy="1587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99B9A1-4575-1FFE-6588-680AC5304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261" y="2649598"/>
            <a:ext cx="3528315" cy="51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616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5AD41-AA5F-710B-45DD-157DB4A51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1D667-E16F-D350-A190-768A430ED7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97651A-8394-B6E8-25A6-67ADE2B61D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44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4F1E1A-92E7-8627-39FA-5FA796B36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00" y="1410843"/>
            <a:ext cx="10922658" cy="341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36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4D0B3-ECB6-45E8-E5DC-345BD6CBF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FCFB0-A41A-3B9D-9DC3-2C24B0BF6F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95BAC-DEC2-1701-9CA6-40A10291DD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5</a:t>
            </a:fld>
            <a:endParaRPr lang="en-US"/>
          </a:p>
        </p:txBody>
      </p:sp>
      <p:pic>
        <p:nvPicPr>
          <p:cNvPr id="2052" name="Picture 4" descr="Facebook's Social Network Graph (Revolutions)">
            <a:extLst>
              <a:ext uri="{FF2B5EF4-FFF2-40B4-BE49-F238E27FC236}">
                <a16:creationId xmlns:a16="http://schemas.microsoft.com/office/drawing/2014/main" id="{23466A30-804F-36B0-C624-DF6137DA8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895350"/>
            <a:ext cx="10160000" cy="50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857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9D2BE-BE99-7FCF-6F75-A5755A3D0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 regulatory networks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8F47E-1A46-8955-3B36-5A459BF5DD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BB2AC-85C1-4E35-AA53-422F24E148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6</a:t>
            </a:fld>
            <a:endParaRPr lang="en-US"/>
          </a:p>
        </p:txBody>
      </p:sp>
      <p:pic>
        <p:nvPicPr>
          <p:cNvPr id="3074" name="Picture 2" descr="Inferring Gene Regulatory Networks from a Population of Yeast Segregants |  Scientific Reports">
            <a:extLst>
              <a:ext uri="{FF2B5EF4-FFF2-40B4-BE49-F238E27FC236}">
                <a16:creationId xmlns:a16="http://schemas.microsoft.com/office/drawing/2014/main" id="{6B8CB165-F43A-10A4-1DE7-CCD136A9F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123" y="1356967"/>
            <a:ext cx="6397914" cy="519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729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722E-19AE-D78A-5909-12201BA1C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2F9F2-F56D-D988-C951-C5A651031A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8C2DB-E3E4-6B02-FFA5-1D8BDA3C3F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D99B4D-69BD-CCD9-50FF-D930270B5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672" y="2127738"/>
            <a:ext cx="7772400" cy="260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748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7FBFE-710F-4329-ED74-2134BE3CA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1D1FC-2619-CD4B-A709-01E92C586E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2A10D-A474-AD61-269A-23B8C74D68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E0A866-2B29-E8EA-ED2B-4CF31D243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66019"/>
            <a:ext cx="7772400" cy="292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036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CF47-F7BE-635F-6D0C-B455FC03B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edge weights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C9E1B-5ECA-DD26-EF80-47BC048D32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9093B-888A-E0A2-ED6D-865E1439A7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EDF3F0-85EC-C085-8601-DD30FC7A4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2035"/>
            <a:ext cx="4888289" cy="32293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D5D960-E6E3-BA27-84D1-56365AB88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344" y="2327313"/>
            <a:ext cx="6689056" cy="299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644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MU">
      <a:dk1>
        <a:srgbClr val="404040"/>
      </a:dk1>
      <a:lt1>
        <a:srgbClr val="FFFFFF"/>
      </a:lt1>
      <a:dk2>
        <a:srgbClr val="898989"/>
      </a:dk2>
      <a:lt2>
        <a:srgbClr val="BABABA"/>
      </a:lt2>
      <a:accent1>
        <a:srgbClr val="BB0000"/>
      </a:accent1>
      <a:accent2>
        <a:srgbClr val="404040"/>
      </a:accent2>
      <a:accent3>
        <a:srgbClr val="BABABA"/>
      </a:accent3>
      <a:accent4>
        <a:srgbClr val="00337F"/>
      </a:accent4>
      <a:accent5>
        <a:srgbClr val="AA6600"/>
      </a:accent5>
      <a:accent6>
        <a:srgbClr val="006677"/>
      </a:accent6>
      <a:hlink>
        <a:srgbClr val="00337F"/>
      </a:hlink>
      <a:folHlink>
        <a:srgbClr val="AA6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11747</TotalTime>
  <Words>1699</Words>
  <Application>Microsoft Macintosh PowerPoint</Application>
  <PresentationFormat>Widescreen</PresentationFormat>
  <Paragraphs>387</Paragraphs>
  <Slides>44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Open Sans Light</vt:lpstr>
      <vt:lpstr>Open Sans</vt:lpstr>
      <vt:lpstr>Cambria Math</vt:lpstr>
      <vt:lpstr>Calibri</vt:lpstr>
      <vt:lpstr>Open Sans ExtraBold</vt:lpstr>
      <vt:lpstr>Office Theme</vt:lpstr>
      <vt:lpstr>PowerPoint Presentation</vt:lpstr>
      <vt:lpstr>Today </vt:lpstr>
      <vt:lpstr>PowerPoint Presentation</vt:lpstr>
      <vt:lpstr>PowerPoint Presentation</vt:lpstr>
      <vt:lpstr>PowerPoint Presentation</vt:lpstr>
      <vt:lpstr>Gene regulatory networks</vt:lpstr>
      <vt:lpstr>Adjacency matrix</vt:lpstr>
      <vt:lpstr>Adjacency list</vt:lpstr>
      <vt:lpstr>With edge weights</vt:lpstr>
      <vt:lpstr>Algorithmic tasks on graphs</vt:lpstr>
      <vt:lpstr>Spanning trees</vt:lpstr>
      <vt:lpstr>Prelude: connected components</vt:lpstr>
      <vt:lpstr>Prelude: connected components</vt:lpstr>
      <vt:lpstr>Prelude: connected components</vt:lpstr>
      <vt:lpstr>Running time</vt:lpstr>
      <vt:lpstr>Back to spanning trees: Kruskal’s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Running time?</vt:lpstr>
      <vt:lpstr>Correctness?</vt:lpstr>
      <vt:lpstr>Floyd’s algorithm</vt:lpstr>
      <vt:lpstr>Floyd’s algorithm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Donovan</dc:creator>
  <cp:lastModifiedBy>Bryan Wilder</cp:lastModifiedBy>
  <cp:revision>34</cp:revision>
  <dcterms:created xsi:type="dcterms:W3CDTF">2023-03-30T16:47:09Z</dcterms:created>
  <dcterms:modified xsi:type="dcterms:W3CDTF">2023-12-04T15:27:13Z</dcterms:modified>
</cp:coreProperties>
</file>