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92" r:id="rId3"/>
    <p:sldId id="272" r:id="rId4"/>
    <p:sldId id="2359" r:id="rId5"/>
    <p:sldId id="284" r:id="rId6"/>
    <p:sldId id="276" r:id="rId7"/>
    <p:sldId id="277" r:id="rId8"/>
    <p:sldId id="278" r:id="rId9"/>
    <p:sldId id="279" r:id="rId10"/>
    <p:sldId id="280" r:id="rId11"/>
    <p:sldId id="281" r:id="rId12"/>
    <p:sldId id="282" r:id="rId13"/>
    <p:sldId id="2358" r:id="rId14"/>
    <p:sldId id="296" r:id="rId15"/>
    <p:sldId id="2365" r:id="rId16"/>
    <p:sldId id="2366" r:id="rId17"/>
    <p:sldId id="2372" r:id="rId18"/>
    <p:sldId id="2373" r:id="rId19"/>
    <p:sldId id="2371" r:id="rId20"/>
    <p:sldId id="262" r:id="rId21"/>
    <p:sldId id="2374" r:id="rId22"/>
    <p:sldId id="265" r:id="rId23"/>
    <p:sldId id="264" r:id="rId24"/>
    <p:sldId id="290" r:id="rId25"/>
    <p:sldId id="291" r:id="rId26"/>
    <p:sldId id="266" r:id="rId27"/>
    <p:sldId id="267" r:id="rId28"/>
    <p:sldId id="270" r:id="rId29"/>
    <p:sldId id="269" r:id="rId30"/>
    <p:sldId id="2375" r:id="rId31"/>
    <p:sldId id="293" r:id="rId32"/>
    <p:sldId id="268" r:id="rId33"/>
    <p:sldId id="2376" r:id="rId34"/>
    <p:sldId id="2383" r:id="rId35"/>
    <p:sldId id="2386" r:id="rId36"/>
    <p:sldId id="2387" r:id="rId37"/>
    <p:sldId id="2379" r:id="rId38"/>
    <p:sldId id="2380" r:id="rId39"/>
    <p:sldId id="2378" r:id="rId40"/>
    <p:sldId id="2381" r:id="rId41"/>
    <p:sldId id="2382" r:id="rId42"/>
    <p:sldId id="2384" r:id="rId43"/>
    <p:sldId id="263" r:id="rId44"/>
  </p:sldIdLst>
  <p:sldSz cx="12192000" cy="6858000"/>
  <p:notesSz cx="6858000" cy="9144000"/>
  <p:embeddedFontLst>
    <p:embeddedFont>
      <p:font typeface="Cambria Math" panose="02040503050406030204" pitchFamily="18" charset="0"/>
      <p:regular r:id="rId46"/>
    </p:embeddedFont>
    <p:embeddedFont>
      <p:font typeface="Consolas" panose="020B0609020204030204" pitchFamily="49" charset="0"/>
      <p:regular r:id="rId47"/>
      <p:bold r:id="rId48"/>
      <p:italic r:id="rId49"/>
      <p:boldItalic r:id="rId50"/>
    </p:embeddedFont>
    <p:embeddedFont>
      <p:font typeface="Open Sans" panose="020B0606030504020204" pitchFamily="34" charset="0"/>
      <p:regular r:id="rId51"/>
      <p:bold r:id="rId52"/>
      <p:italic r:id="rId53"/>
      <p:boldItalic r:id="rId54"/>
    </p:embeddedFont>
    <p:embeddedFont>
      <p:font typeface="Open Sans Light" panose="020B0306030504020204"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gUUlR7RfLNE3+YwQYEA+haZAZC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8"/>
    <p:restoredTop sz="94752"/>
  </p:normalViewPr>
  <p:slideViewPr>
    <p:cSldViewPr snapToGrid="0">
      <p:cViewPr varScale="1">
        <p:scale>
          <a:sx n="111" d="100"/>
          <a:sy n="111" d="100"/>
        </p:scale>
        <p:origin x="6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Open Sans"/>
                <a:ea typeface="Open Sans"/>
                <a:cs typeface="Open Sans"/>
                <a:sym typeface="Open Sans"/>
              </a:rPr>
              <a:t>1</a:t>
            </a:fld>
            <a:endParaRPr sz="1200" b="0" i="0" u="none" strike="noStrike" cap="none">
              <a:solidFill>
                <a:schemeClr val="dk1"/>
              </a:solidFill>
              <a:latin typeface="Open Sans"/>
              <a:ea typeface="Open Sans"/>
              <a:cs typeface="Open Sans"/>
              <a:sym typeface="Open Sans"/>
            </a:endParaRPr>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8f25eec13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8f25eec133_0_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a:t>def factorial(int n):</a:t>
            </a:r>
            <a:endParaRPr/>
          </a:p>
          <a:p>
            <a:pPr marL="0" lvl="0" indent="0" algn="l" rtl="0">
              <a:spcBef>
                <a:spcPts val="360"/>
              </a:spcBef>
              <a:spcAft>
                <a:spcPts val="0"/>
              </a:spcAft>
              <a:buClr>
                <a:schemeClr val="dk1"/>
              </a:buClr>
              <a:buSzPts val="1100"/>
              <a:buFont typeface="Arial"/>
              <a:buNone/>
            </a:pPr>
            <a:r>
              <a:rPr lang="en-US"/>
              <a:t>  if ___________:</a:t>
            </a:r>
            <a:endParaRPr/>
          </a:p>
          <a:p>
            <a:pPr marL="0" lvl="0" indent="0" algn="l" rtl="0">
              <a:spcBef>
                <a:spcPts val="360"/>
              </a:spcBef>
              <a:spcAft>
                <a:spcPts val="0"/>
              </a:spcAft>
              <a:buClr>
                <a:schemeClr val="dk1"/>
              </a:buClr>
              <a:buSzPts val="1100"/>
              <a:buFont typeface="Arial"/>
              <a:buNone/>
            </a:pPr>
            <a:r>
              <a:rPr lang="en-US"/>
              <a:t>  return ___________</a:t>
            </a:r>
            <a:endParaRPr/>
          </a:p>
          <a:p>
            <a:pPr marL="0" lvl="0" indent="0" algn="l" rtl="0">
              <a:spcBef>
                <a:spcPts val="360"/>
              </a:spcBef>
              <a:spcAft>
                <a:spcPts val="0"/>
              </a:spcAft>
              <a:buClr>
                <a:schemeClr val="dk1"/>
              </a:buClr>
              <a:buSzPts val="1100"/>
              <a:buFont typeface="Arial"/>
              <a:buNone/>
            </a:pPr>
            <a:r>
              <a:rPr lang="en-US"/>
              <a:t>  return ___________________</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None/>
            </a:pPr>
            <a:endParaRPr/>
          </a:p>
        </p:txBody>
      </p:sp>
      <p:sp>
        <p:nvSpPr>
          <p:cNvPr id="190" name="Google Shape;190;g18f25eec133_0_28: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52"/>
        <p:cNvGrpSpPr/>
        <p:nvPr/>
      </p:nvGrpSpPr>
      <p:grpSpPr>
        <a:xfrm>
          <a:off x="0" y="0"/>
          <a:ext cx="0" cy="0"/>
          <a:chOff x="0" y="0"/>
          <a:chExt cx="0" cy="0"/>
        </a:xfrm>
      </p:grpSpPr>
      <p:pic>
        <p:nvPicPr>
          <p:cNvPr id="53" name="Google Shape;53;p17" descr="Picture 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4" name="Google Shape;54;p17"/>
          <p:cNvSpPr txBox="1">
            <a:spLocks noGrp="1"/>
          </p:cNvSpPr>
          <p:nvPr>
            <p:ph type="body" idx="1"/>
          </p:nvPr>
        </p:nvSpPr>
        <p:spPr>
          <a:xfrm>
            <a:off x="3154362" y="3105944"/>
            <a:ext cx="5883275" cy="646112"/>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chemeClr val="lt1"/>
              </a:buClr>
              <a:buSzPts val="3600"/>
              <a:buNone/>
              <a:defRPr sz="3600">
                <a:solidFill>
                  <a:schemeClr val="lt1"/>
                </a:solidFill>
              </a:defRPr>
            </a:lvl1pPr>
            <a:lvl2pPr marL="914400" lvl="1" indent="-342900" algn="l">
              <a:lnSpc>
                <a:spcPct val="90000"/>
              </a:lnSpc>
              <a:spcBef>
                <a:spcPts val="1000"/>
              </a:spcBef>
              <a:spcAft>
                <a:spcPts val="0"/>
              </a:spcAft>
              <a:buClr>
                <a:srgbClr val="5D5D5D"/>
              </a:buClr>
              <a:buSzPts val="1800"/>
              <a:buChar char="•"/>
              <a:defRPr/>
            </a:lvl2pPr>
            <a:lvl3pPr marL="1371600" lvl="2" indent="-342900" algn="l">
              <a:lnSpc>
                <a:spcPct val="90000"/>
              </a:lnSpc>
              <a:spcBef>
                <a:spcPts val="1000"/>
              </a:spcBef>
              <a:spcAft>
                <a:spcPts val="0"/>
              </a:spcAft>
              <a:buClr>
                <a:srgbClr val="5D5D5D"/>
              </a:buClr>
              <a:buSzPts val="1800"/>
              <a:buChar char="•"/>
              <a:defRPr/>
            </a:lvl3pPr>
            <a:lvl4pPr marL="1828800" lvl="3" indent="-342900" algn="l">
              <a:lnSpc>
                <a:spcPct val="90000"/>
              </a:lnSpc>
              <a:spcBef>
                <a:spcPts val="1000"/>
              </a:spcBef>
              <a:spcAft>
                <a:spcPts val="0"/>
              </a:spcAft>
              <a:buClr>
                <a:srgbClr val="5D5D5D"/>
              </a:buClr>
              <a:buSzPts val="1800"/>
              <a:buChar char="•"/>
              <a:defRPr/>
            </a:lvl4pPr>
            <a:lvl5pPr marL="2286000" lvl="4" indent="-342900" algn="l">
              <a:lnSpc>
                <a:spcPct val="90000"/>
              </a:lnSpc>
              <a:spcBef>
                <a:spcPts val="1000"/>
              </a:spcBef>
              <a:spcAft>
                <a:spcPts val="0"/>
              </a:spcAft>
              <a:buClr>
                <a:srgbClr val="5D5D5D"/>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solidFill>
            <a:srgbClr val="BB0027"/>
          </a:solidFill>
          <a:ln>
            <a:noFill/>
          </a:ln>
        </p:spPr>
        <p:txBody>
          <a:bodyPr spcFirstLastPara="1" wrap="square" lIns="121900" tIns="60933" rIns="121900" bIns="60933" anchor="t" anchorCtr="0">
            <a:noAutofit/>
          </a:bodyPr>
          <a:lstStyle/>
          <a:p>
            <a:pPr marL="0" marR="0" lvl="0" indent="0" algn="l" rtl="0">
              <a:spcBef>
                <a:spcPts val="0"/>
              </a:spcBef>
              <a:spcAft>
                <a:spcPts val="0"/>
              </a:spcAft>
              <a:buNone/>
            </a:pPr>
            <a:endParaRPr sz="3200" b="0" i="0" u="none" strike="noStrike" cap="none">
              <a:solidFill>
                <a:schemeClr val="dk1"/>
              </a:solidFill>
              <a:latin typeface="Open Sans"/>
              <a:ea typeface="Open Sans"/>
              <a:cs typeface="Open Sans"/>
              <a:sym typeface="Open Sans"/>
            </a:endParaRPr>
          </a:p>
        </p:txBody>
      </p:sp>
      <p:pic>
        <p:nvPicPr>
          <p:cNvPr id="56" name="Google Shape;56;p13"/>
          <p:cNvPicPr preferRelativeResize="0"/>
          <p:nvPr/>
        </p:nvPicPr>
        <p:blipFill rotWithShape="1">
          <a:blip r:embed="rId2">
            <a:alphaModFix/>
          </a:blip>
          <a:srcRect/>
          <a:stretch/>
        </p:blipFill>
        <p:spPr>
          <a:xfrm>
            <a:off x="2946401" y="1193800"/>
            <a:ext cx="4572001" cy="408517"/>
          </a:xfrm>
          <a:prstGeom prst="rect">
            <a:avLst/>
          </a:prstGeom>
          <a:noFill/>
          <a:ln>
            <a:noFill/>
          </a:ln>
        </p:spPr>
      </p:pic>
      <p:pic>
        <p:nvPicPr>
          <p:cNvPr id="57" name="Google Shape;57;p13" descr="_Plaid-Digital_FINAL-NEW.png"/>
          <p:cNvPicPr preferRelativeResize="0"/>
          <p:nvPr/>
        </p:nvPicPr>
        <p:blipFill rotWithShape="1">
          <a:blip r:embed="rId3">
            <a:alphaModFix/>
          </a:blip>
          <a:srcRect l="84736" t="23991" r="4771" b="1983"/>
          <a:stretch/>
        </p:blipFill>
        <p:spPr>
          <a:xfrm>
            <a:off x="609601" y="1"/>
            <a:ext cx="1054097" cy="6858001"/>
          </a:xfrm>
          <a:prstGeom prst="rect">
            <a:avLst/>
          </a:prstGeom>
          <a:noFill/>
          <a:ln>
            <a:noFill/>
          </a:ln>
        </p:spPr>
      </p:pic>
      <p:sp>
        <p:nvSpPr>
          <p:cNvPr id="58" name="Google Shape;58;p13"/>
          <p:cNvSpPr/>
          <p:nvPr/>
        </p:nvSpPr>
        <p:spPr>
          <a:xfrm>
            <a:off x="0" y="0"/>
            <a:ext cx="12192000" cy="6858000"/>
          </a:xfrm>
          <a:prstGeom prst="rect">
            <a:avLst/>
          </a:prstGeom>
          <a:solidFill>
            <a:srgbClr val="BB0027"/>
          </a:solidFill>
          <a:ln>
            <a:noFill/>
          </a:ln>
        </p:spPr>
        <p:txBody>
          <a:bodyPr spcFirstLastPara="1" wrap="square" lIns="121900" tIns="60933" rIns="121900" bIns="60933" anchor="t" anchorCtr="0">
            <a:noAutofit/>
          </a:bodyPr>
          <a:lstStyle/>
          <a:p>
            <a:pPr marL="0" marR="0" lvl="0" indent="0" algn="l" rtl="0">
              <a:spcBef>
                <a:spcPts val="0"/>
              </a:spcBef>
              <a:spcAft>
                <a:spcPts val="0"/>
              </a:spcAft>
              <a:buNone/>
            </a:pPr>
            <a:endParaRPr sz="3200" b="0" i="0" u="none" strike="noStrike" cap="none">
              <a:solidFill>
                <a:schemeClr val="dk1"/>
              </a:solidFill>
              <a:latin typeface="Open Sans"/>
              <a:ea typeface="Open Sans"/>
              <a:cs typeface="Open Sans"/>
              <a:sym typeface="Open Sans"/>
            </a:endParaRPr>
          </a:p>
        </p:txBody>
      </p:sp>
      <p:pic>
        <p:nvPicPr>
          <p:cNvPr id="59" name="Google Shape;59;p13"/>
          <p:cNvPicPr preferRelativeResize="0"/>
          <p:nvPr/>
        </p:nvPicPr>
        <p:blipFill rotWithShape="1">
          <a:blip r:embed="rId2">
            <a:alphaModFix/>
          </a:blip>
          <a:srcRect/>
          <a:stretch/>
        </p:blipFill>
        <p:spPr>
          <a:xfrm>
            <a:off x="2946401" y="1193800"/>
            <a:ext cx="4572001" cy="408517"/>
          </a:xfrm>
          <a:prstGeom prst="rect">
            <a:avLst/>
          </a:prstGeom>
          <a:noFill/>
          <a:ln>
            <a:noFill/>
          </a:ln>
        </p:spPr>
      </p:pic>
      <p:pic>
        <p:nvPicPr>
          <p:cNvPr id="60" name="Google Shape;60;p13" descr="_Plaid-Digital_FINAL-NEW.png"/>
          <p:cNvPicPr preferRelativeResize="0"/>
          <p:nvPr/>
        </p:nvPicPr>
        <p:blipFill rotWithShape="1">
          <a:blip r:embed="rId3">
            <a:alphaModFix/>
          </a:blip>
          <a:srcRect l="84736" t="23991" r="4771" b="1983"/>
          <a:stretch/>
        </p:blipFill>
        <p:spPr>
          <a:xfrm>
            <a:off x="609601" y="1"/>
            <a:ext cx="1054097" cy="6858001"/>
          </a:xfrm>
          <a:prstGeom prst="rect">
            <a:avLst/>
          </a:prstGeom>
          <a:noFill/>
          <a:ln>
            <a:noFill/>
          </a:ln>
        </p:spPr>
      </p:pic>
    </p:spTree>
    <p:extLst>
      <p:ext uri="{BB962C8B-B14F-4D97-AF65-F5344CB8AC3E}">
        <p14:creationId xmlns:p14="http://schemas.microsoft.com/office/powerpoint/2010/main" val="22263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US" smtClean="0"/>
              <a:pPr algn="r"/>
              <a:t>‹#›</a:t>
            </a:fld>
            <a:endParaRPr lang="en-US"/>
          </a:p>
        </p:txBody>
      </p:sp>
    </p:spTree>
    <p:extLst>
      <p:ext uri="{BB962C8B-B14F-4D97-AF65-F5344CB8AC3E}">
        <p14:creationId xmlns:p14="http://schemas.microsoft.com/office/powerpoint/2010/main" val="187504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1172"/>
            <a:ext cx="10515600" cy="839730"/>
          </a:xfrm>
        </p:spPr>
        <p:txBody>
          <a:bodyPr>
            <a:normAutofit/>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838200" y="1290919"/>
            <a:ext cx="10515600" cy="4886045"/>
          </a:xfrm>
        </p:spPr>
        <p:txBody>
          <a:bodyPr>
            <a:normAutofit/>
          </a:bodyPr>
          <a:lstStyle>
            <a:lvl1pPr marL="0" indent="0">
              <a:buFont typeface="Wingdings" panose="05000000000000000000" pitchFamily="2" charset="2"/>
              <a:buNone/>
              <a:defRPr sz="3200"/>
            </a:lvl1pPr>
            <a:lvl2pPr marL="685800" indent="-228600">
              <a:buFont typeface="Wingdings" panose="05000000000000000000" pitchFamily="2" charset="2"/>
              <a:buChar char="§"/>
              <a:defRPr sz="2800"/>
            </a:lvl2pPr>
            <a:lvl3pPr marL="1143000" indent="-228600">
              <a:buFont typeface="Wingdings" panose="05000000000000000000" pitchFamily="2" charset="2"/>
              <a:buChar char="§"/>
              <a:defRPr sz="2400"/>
            </a:lvl3pPr>
            <a:lvl4pPr marL="1600200" indent="-228600">
              <a:buFont typeface="Wingdings" panose="05000000000000000000" pitchFamily="2" charset="2"/>
              <a:buChar char="§"/>
              <a:defRPr sz="2000"/>
            </a:lvl4pPr>
            <a:lvl5pPr marL="2057400" indent="-228600">
              <a:buFont typeface="Wingdings" panose="05000000000000000000" pitchFamily="2" charset="2"/>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B3B7D8C-0399-4A4C-8090-0D21AD94D7C2}" type="datetimeFigureOut">
              <a:rPr lang="en-US" smtClean="0"/>
              <a:t>11/10/24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7042C-0934-4E3B-9FFB-10D5A66E862D}" type="slidenum">
              <a:rPr lang="en-US" smtClean="0"/>
              <a:t>‹#›</a:t>
            </a:fld>
            <a:endParaRPr lang="en-US"/>
          </a:p>
        </p:txBody>
      </p:sp>
    </p:spTree>
    <p:extLst>
      <p:ext uri="{BB962C8B-B14F-4D97-AF65-F5344CB8AC3E}">
        <p14:creationId xmlns:p14="http://schemas.microsoft.com/office/powerpoint/2010/main" val="237532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normAutofit/>
          </a:bodyPr>
          <a:lstStyle>
            <a:lvl1pPr algn="ct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B7D8C-0399-4A4C-8090-0D21AD94D7C2}" type="datetimeFigureOut">
              <a:rPr lang="en-US" smtClean="0"/>
              <a:t>11/10/24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7042C-0934-4E3B-9FFB-10D5A66E862D}" type="slidenum">
              <a:rPr lang="en-US" smtClean="0"/>
              <a:t>‹#›</a:t>
            </a:fld>
            <a:endParaRPr lang="en-US"/>
          </a:p>
        </p:txBody>
      </p:sp>
    </p:spTree>
    <p:extLst>
      <p:ext uri="{BB962C8B-B14F-4D97-AF65-F5344CB8AC3E}">
        <p14:creationId xmlns:p14="http://schemas.microsoft.com/office/powerpoint/2010/main" val="981467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5D5D5D"/>
              </a:buClr>
              <a:buSzPts val="3600"/>
              <a:buFont typeface="Open Sans Light"/>
              <a:buNone/>
              <a:defRPr sz="3600" b="0" i="0" u="none" strike="noStrike" cap="none">
                <a:solidFill>
                  <a:srgbClr val="5D5D5D"/>
                </a:solidFill>
                <a:latin typeface="Open Sans Light"/>
                <a:ea typeface="Open Sans Light"/>
                <a:cs typeface="Open Sans Light"/>
                <a:sym typeface="Open Sans Light"/>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9"/>
          <p:cNvSpPr txBox="1">
            <a:spLocks noGrp="1"/>
          </p:cNvSpPr>
          <p:nvPr>
            <p:ph type="body" idx="1"/>
          </p:nvPr>
        </p:nvSpPr>
        <p:spPr>
          <a:xfrm>
            <a:off x="838200" y="1825625"/>
            <a:ext cx="10515600" cy="4351339"/>
          </a:xfrm>
          <a:prstGeom prst="rect">
            <a:avLst/>
          </a:prstGeom>
          <a:noFill/>
          <a:ln>
            <a:noFill/>
          </a:ln>
        </p:spPr>
        <p:txBody>
          <a:bodyPr spcFirstLastPara="1" wrap="square" lIns="45700" tIns="45700" rIns="45700" bIns="45700" anchor="t" anchorCtr="0">
            <a:normAutofit/>
          </a:bodyPr>
          <a:lstStyle>
            <a:lvl1pPr marL="457200" marR="0" lvl="0"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1pPr>
            <a:lvl2pPr marL="914400" marR="0" lvl="1"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2pPr>
            <a:lvl3pPr marL="1371600" marR="0" lvl="2"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3pPr>
            <a:lvl4pPr marL="1828800" marR="0" lvl="3"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4pPr>
            <a:lvl5pPr marL="2286000" marR="0" lvl="4" indent="-355600" algn="l" rtl="0">
              <a:lnSpc>
                <a:spcPct val="90000"/>
              </a:lnSpc>
              <a:spcBef>
                <a:spcPts val="1000"/>
              </a:spcBef>
              <a:spcAft>
                <a:spcPts val="0"/>
              </a:spcAft>
              <a:buClr>
                <a:srgbClr val="5D5D5D"/>
              </a:buClr>
              <a:buSzPts val="2000"/>
              <a:buFont typeface="Arial"/>
              <a:buChar char="•"/>
              <a:defRPr sz="2000" b="0" i="0" u="none" strike="noStrike" cap="none">
                <a:solidFill>
                  <a:srgbClr val="5D5D5D"/>
                </a:solidFill>
                <a:latin typeface="Open Sans Light"/>
                <a:ea typeface="Open Sans Light"/>
                <a:cs typeface="Open Sans Light"/>
                <a:sym typeface="Open Sans Light"/>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Open Sans ExtraBold"/>
                <a:ea typeface="Open Sans ExtraBold"/>
                <a:cs typeface="Open Sans ExtraBold"/>
                <a:sym typeface="Open Sans ExtraBold"/>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21.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slideLayout" Target="../slideLayouts/slideLayout4.xml"/><Relationship Id="rId4" Type="http://schemas.openxmlformats.org/officeDocument/2006/relationships/tags" Target="../tags/tag30.xml"/><Relationship Id="rId9" Type="http://schemas.openxmlformats.org/officeDocument/2006/relationships/tags" Target="../tags/tag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slideLayout" Target="../slideLayouts/slideLayout4.xml"/><Relationship Id="rId5" Type="http://schemas.openxmlformats.org/officeDocument/2006/relationships/tags" Target="../tags/tag4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s>
</file>

<file path=ppt/slides/_rels/slide2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slideLayout" Target="../slideLayouts/slideLayout4.xml"/><Relationship Id="rId10" Type="http://schemas.openxmlformats.org/officeDocument/2006/relationships/tags" Target="../tags/tag55.xml"/><Relationship Id="rId19" Type="http://schemas.openxmlformats.org/officeDocument/2006/relationships/tags" Target="../tags/tag64.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s>
</file>

<file path=ppt/slides/_rels/slide25.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tags" Target="../tags/tag80.xml"/><Relationship Id="rId18" Type="http://schemas.openxmlformats.org/officeDocument/2006/relationships/tags" Target="../tags/tag85.xml"/><Relationship Id="rId3" Type="http://schemas.openxmlformats.org/officeDocument/2006/relationships/tags" Target="../tags/tag70.xml"/><Relationship Id="rId21" Type="http://schemas.openxmlformats.org/officeDocument/2006/relationships/tags" Target="../tags/tag88.xml"/><Relationship Id="rId7" Type="http://schemas.openxmlformats.org/officeDocument/2006/relationships/tags" Target="../tags/tag74.xml"/><Relationship Id="rId12" Type="http://schemas.openxmlformats.org/officeDocument/2006/relationships/tags" Target="../tags/tag79.xml"/><Relationship Id="rId17" Type="http://schemas.openxmlformats.org/officeDocument/2006/relationships/tags" Target="../tags/tag84.xml"/><Relationship Id="rId2" Type="http://schemas.openxmlformats.org/officeDocument/2006/relationships/tags" Target="../tags/tag69.xml"/><Relationship Id="rId16" Type="http://schemas.openxmlformats.org/officeDocument/2006/relationships/tags" Target="../tags/tag83.xml"/><Relationship Id="rId20" Type="http://schemas.openxmlformats.org/officeDocument/2006/relationships/tags" Target="../tags/tag87.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24" Type="http://schemas.openxmlformats.org/officeDocument/2006/relationships/slideLayout" Target="../slideLayouts/slideLayout4.xml"/><Relationship Id="rId5" Type="http://schemas.openxmlformats.org/officeDocument/2006/relationships/tags" Target="../tags/tag72.xml"/><Relationship Id="rId15" Type="http://schemas.openxmlformats.org/officeDocument/2006/relationships/tags" Target="../tags/tag82.xml"/><Relationship Id="rId23" Type="http://schemas.openxmlformats.org/officeDocument/2006/relationships/tags" Target="../tags/tag90.xml"/><Relationship Id="rId10" Type="http://schemas.openxmlformats.org/officeDocument/2006/relationships/tags" Target="../tags/tag77.xml"/><Relationship Id="rId19" Type="http://schemas.openxmlformats.org/officeDocument/2006/relationships/tags" Target="../tags/tag86.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tags" Target="../tags/tag81.xml"/><Relationship Id="rId22" Type="http://schemas.openxmlformats.org/officeDocument/2006/relationships/tags" Target="../tags/tag89.xml"/></Relationships>
</file>

<file path=ppt/slides/_rels/slide26.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tags" Target="../tags/tag103.xml"/><Relationship Id="rId18" Type="http://schemas.openxmlformats.org/officeDocument/2006/relationships/tags" Target="../tags/tag108.xml"/><Relationship Id="rId3" Type="http://schemas.openxmlformats.org/officeDocument/2006/relationships/tags" Target="../tags/tag93.xml"/><Relationship Id="rId21" Type="http://schemas.openxmlformats.org/officeDocument/2006/relationships/tags" Target="../tags/tag111.xml"/><Relationship Id="rId7" Type="http://schemas.openxmlformats.org/officeDocument/2006/relationships/tags" Target="../tags/tag97.xml"/><Relationship Id="rId12" Type="http://schemas.openxmlformats.org/officeDocument/2006/relationships/tags" Target="../tags/tag102.xml"/><Relationship Id="rId17" Type="http://schemas.openxmlformats.org/officeDocument/2006/relationships/tags" Target="../tags/tag107.xml"/><Relationship Id="rId2" Type="http://schemas.openxmlformats.org/officeDocument/2006/relationships/tags" Target="../tags/tag92.xml"/><Relationship Id="rId16" Type="http://schemas.openxmlformats.org/officeDocument/2006/relationships/tags" Target="../tags/tag106.xml"/><Relationship Id="rId20" Type="http://schemas.openxmlformats.org/officeDocument/2006/relationships/tags" Target="../tags/tag110.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24" Type="http://schemas.openxmlformats.org/officeDocument/2006/relationships/slideLayout" Target="../slideLayouts/slideLayout4.xml"/><Relationship Id="rId5" Type="http://schemas.openxmlformats.org/officeDocument/2006/relationships/tags" Target="../tags/tag95.xml"/><Relationship Id="rId15" Type="http://schemas.openxmlformats.org/officeDocument/2006/relationships/tags" Target="../tags/tag105.xml"/><Relationship Id="rId23" Type="http://schemas.openxmlformats.org/officeDocument/2006/relationships/tags" Target="../tags/tag113.xml"/><Relationship Id="rId10" Type="http://schemas.openxmlformats.org/officeDocument/2006/relationships/tags" Target="../tags/tag100.xml"/><Relationship Id="rId19" Type="http://schemas.openxmlformats.org/officeDocument/2006/relationships/tags" Target="../tags/tag109.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tags" Target="../tags/tag104.xml"/><Relationship Id="rId22" Type="http://schemas.openxmlformats.org/officeDocument/2006/relationships/tags" Target="../tags/tag112.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s>
</file>

<file path=ppt/slides/_rels/slide28.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image" Target="../media/image4.png"/><Relationship Id="rId5" Type="http://schemas.openxmlformats.org/officeDocument/2006/relationships/tags" Target="../tags/tag154.xml"/><Relationship Id="rId10" Type="http://schemas.openxmlformats.org/officeDocument/2006/relationships/slideLayout" Target="../slideLayouts/slideLayout4.xml"/><Relationship Id="rId4" Type="http://schemas.openxmlformats.org/officeDocument/2006/relationships/tags" Target="../tags/tag153.xml"/><Relationship Id="rId9" Type="http://schemas.openxmlformats.org/officeDocument/2006/relationships/tags" Target="../tags/tag158.xml"/></Relationships>
</file>

<file path=ppt/slides/_rels/slide32.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slideLayout" Target="../slideLayouts/slideLayout4.xml"/><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0" Type="http://schemas.openxmlformats.org/officeDocument/2006/relationships/tags" Target="../tags/tag168.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cxnSp>
        <p:nvCxnSpPr>
          <p:cNvPr id="70" name="Google Shape;70;p15"/>
          <p:cNvCxnSpPr/>
          <p:nvPr/>
        </p:nvCxnSpPr>
        <p:spPr>
          <a:xfrm>
            <a:off x="2946400" y="4648200"/>
            <a:ext cx="7315200" cy="0"/>
          </a:xfrm>
          <a:prstGeom prst="straightConnector1">
            <a:avLst/>
          </a:prstGeom>
          <a:noFill/>
          <a:ln w="9525" cap="flat" cmpd="sng">
            <a:solidFill>
              <a:srgbClr val="FFFFFF"/>
            </a:solidFill>
            <a:prstDash val="solid"/>
            <a:round/>
            <a:headEnd type="none" w="med" len="med"/>
            <a:tailEnd type="none" w="med" len="med"/>
          </a:ln>
        </p:spPr>
      </p:cxnSp>
      <p:sp>
        <p:nvSpPr>
          <p:cNvPr id="71" name="Google Shape;71;p15"/>
          <p:cNvSpPr txBox="1"/>
          <p:nvPr/>
        </p:nvSpPr>
        <p:spPr>
          <a:xfrm>
            <a:off x="2844800" y="2717800"/>
            <a:ext cx="9064000" cy="1828800"/>
          </a:xfrm>
          <a:prstGeom prst="rect">
            <a:avLst/>
          </a:prstGeom>
          <a:noFill/>
          <a:ln>
            <a:noFill/>
          </a:ln>
        </p:spPr>
        <p:txBody>
          <a:bodyPr spcFirstLastPara="1" wrap="square" lIns="121900" tIns="60933" rIns="121900" bIns="60933" anchor="t" anchorCtr="0">
            <a:noAutofit/>
          </a:bodyPr>
          <a:lstStyle/>
          <a:p>
            <a:pPr marL="4233" indent="-4233">
              <a:buClr>
                <a:schemeClr val="dk1"/>
              </a:buClr>
            </a:pPr>
            <a:r>
              <a:rPr lang="en-US" sz="2667" dirty="0">
                <a:solidFill>
                  <a:schemeClr val="lt1"/>
                </a:solidFill>
                <a:latin typeface="Open Sans"/>
                <a:ea typeface="Open Sans"/>
                <a:cs typeface="Open Sans"/>
                <a:sym typeface="Open Sans"/>
              </a:rPr>
              <a:t>Computational Foundations for ML (10-607):</a:t>
            </a:r>
            <a:endParaRPr sz="2667" dirty="0">
              <a:solidFill>
                <a:schemeClr val="lt1"/>
              </a:solidFill>
              <a:latin typeface="Open Sans"/>
              <a:ea typeface="Open Sans"/>
              <a:cs typeface="Open Sans"/>
              <a:sym typeface="Open Sans"/>
            </a:endParaRPr>
          </a:p>
          <a:p>
            <a:pPr marL="4233" indent="-4233">
              <a:lnSpc>
                <a:spcPct val="115000"/>
              </a:lnSpc>
              <a:spcBef>
                <a:spcPts val="667"/>
              </a:spcBef>
            </a:pPr>
            <a:r>
              <a:rPr lang="en-US" sz="4667">
                <a:solidFill>
                  <a:schemeClr val="lt1"/>
                </a:solidFill>
                <a:latin typeface="Open Sans"/>
                <a:ea typeface="Open Sans"/>
                <a:cs typeface="Open Sans"/>
                <a:sym typeface="Open Sans"/>
              </a:rPr>
              <a:t>Recursion</a:t>
            </a:r>
            <a:endParaRPr sz="4667" dirty="0">
              <a:solidFill>
                <a:schemeClr val="lt1"/>
              </a:solidFill>
              <a:latin typeface="Open Sans"/>
              <a:ea typeface="Open Sans"/>
              <a:cs typeface="Open Sans"/>
              <a:sym typeface="Open Sans"/>
            </a:endParaRPr>
          </a:p>
          <a:p>
            <a:pPr marL="4233" indent="-4233"/>
            <a:endParaRPr sz="4800" dirty="0">
              <a:solidFill>
                <a:schemeClr val="lt1"/>
              </a:solidFill>
              <a:latin typeface="Open Sans"/>
              <a:ea typeface="Open Sans"/>
              <a:cs typeface="Open Sans"/>
              <a:sym typeface="Open Sans"/>
            </a:endParaRPr>
          </a:p>
        </p:txBody>
      </p:sp>
      <p:sp>
        <p:nvSpPr>
          <p:cNvPr id="72" name="Google Shape;72;p15"/>
          <p:cNvSpPr txBox="1"/>
          <p:nvPr/>
        </p:nvSpPr>
        <p:spPr>
          <a:xfrm>
            <a:off x="2844800" y="4851400"/>
            <a:ext cx="7010400" cy="914400"/>
          </a:xfrm>
          <a:prstGeom prst="rect">
            <a:avLst/>
          </a:prstGeom>
          <a:noFill/>
          <a:ln>
            <a:noFill/>
          </a:ln>
        </p:spPr>
        <p:txBody>
          <a:bodyPr spcFirstLastPara="1" wrap="square" lIns="121900" tIns="60933" rIns="121900" bIns="60933" anchor="t" anchorCtr="0">
            <a:noAutofit/>
          </a:bodyPr>
          <a:lstStyle/>
          <a:p>
            <a:pPr marL="4233" indent="-4233"/>
            <a:r>
              <a:rPr lang="en-US" sz="2133" dirty="0">
                <a:solidFill>
                  <a:srgbClr val="FFFFFF"/>
                </a:solidFill>
                <a:latin typeface="Open Sans"/>
                <a:ea typeface="Open Sans"/>
                <a:cs typeface="Open Sans"/>
                <a:sym typeface="Open Sans"/>
              </a:rPr>
              <a:t>Bryan Wilder</a:t>
            </a:r>
            <a:endParaRPr sz="1867" dirty="0"/>
          </a:p>
        </p:txBody>
      </p:sp>
      <p:sp>
        <p:nvSpPr>
          <p:cNvPr id="73" name="Google Shape;73;p15"/>
          <p:cNvSpPr txBox="1"/>
          <p:nvPr/>
        </p:nvSpPr>
        <p:spPr>
          <a:xfrm>
            <a:off x="2844800" y="6260433"/>
            <a:ext cx="9204400" cy="471948"/>
          </a:xfrm>
          <a:prstGeom prst="rect">
            <a:avLst/>
          </a:prstGeom>
          <a:noFill/>
          <a:ln>
            <a:noFill/>
          </a:ln>
        </p:spPr>
        <p:txBody>
          <a:bodyPr spcFirstLastPara="1" wrap="square" lIns="121900" tIns="121900" rIns="121900" bIns="121900" anchor="t" anchorCtr="0">
            <a:spAutoFit/>
          </a:bodyPr>
          <a:lstStyle/>
          <a:p>
            <a:r>
              <a:rPr lang="en-US" sz="1467" dirty="0">
                <a:solidFill>
                  <a:srgbClr val="FFFFFF"/>
                </a:solidFill>
                <a:latin typeface="Open Sans"/>
                <a:ea typeface="Open Sans"/>
                <a:cs typeface="Open Sans"/>
                <a:sym typeface="Open Sans"/>
              </a:rPr>
              <a:t>* Slides borrowed from prior offerings by Professors H. </a:t>
            </a:r>
            <a:r>
              <a:rPr lang="en-US" sz="1467" dirty="0" err="1">
                <a:solidFill>
                  <a:srgbClr val="FFFFFF"/>
                </a:solidFill>
                <a:latin typeface="Open Sans"/>
                <a:ea typeface="Open Sans"/>
                <a:cs typeface="Open Sans"/>
                <a:sym typeface="Open Sans"/>
              </a:rPr>
              <a:t>Heidari</a:t>
            </a:r>
            <a:r>
              <a:rPr lang="en-US" sz="1467" dirty="0">
                <a:solidFill>
                  <a:srgbClr val="FFFFFF"/>
                </a:solidFill>
                <a:latin typeface="Open Sans"/>
                <a:ea typeface="Open Sans"/>
                <a:cs typeface="Open Sans"/>
                <a:sym typeface="Open Sans"/>
              </a:rPr>
              <a:t>, M. Gormley, P. Virtue, &amp; G. Gordon.</a:t>
            </a:r>
            <a:endParaRPr sz="1467" dirty="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048000"/>
          </a:xfrm>
        </p:spPr>
        <p:txBody>
          <a:bodyPr>
            <a:norm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10" name="Title 9">
            <a:extLst>
              <a:ext uri="{FF2B5EF4-FFF2-40B4-BE49-F238E27FC236}">
                <a16:creationId xmlns:a16="http://schemas.microsoft.com/office/drawing/2014/main" id="{747D5D34-F229-4C04-9C3C-53C025BB660D}"/>
              </a:ext>
            </a:extLst>
          </p:cNvPr>
          <p:cNvSpPr>
            <a:spLocks noGrp="1"/>
          </p:cNvSpPr>
          <p:nvPr>
            <p:ph type="title"/>
          </p:nvPr>
        </p:nvSpPr>
        <p:spPr/>
        <p:txBody>
          <a:bodyPr/>
          <a:lstStyle/>
          <a:p>
            <a:r>
              <a:rPr lang="en-US" dirty="0"/>
              <a:t>Binary search</a:t>
            </a:r>
          </a:p>
        </p:txBody>
      </p:sp>
      <p:sp>
        <p:nvSpPr>
          <p:cNvPr id="5" name="TextBox 4">
            <a:extLst>
              <a:ext uri="{FF2B5EF4-FFF2-40B4-BE49-F238E27FC236}">
                <a16:creationId xmlns:a16="http://schemas.microsoft.com/office/drawing/2014/main" id="{1FFC6CBD-67FC-4A49-AF5A-844F02209943}"/>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361320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124200"/>
          </a:xfrm>
        </p:spPr>
        <p:txBody>
          <a:bodyPr>
            <a:no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r>
              <a:rPr lang="en-US" sz="2800" dirty="0">
                <a:solidFill>
                  <a:schemeClr val="accent1"/>
                </a:solidFill>
              </a:rPr>
              <a:t>but why do that when we know we have a better way?</a:t>
            </a:r>
          </a:p>
          <a:p>
            <a:r>
              <a:rPr lang="en-US" sz="2800" b="1" dirty="0"/>
              <a:t>Jump right to the middle </a:t>
            </a:r>
            <a:r>
              <a:rPr lang="en-US" sz="2800" dirty="0"/>
              <a:t>of the region to search</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solidFill>
                      <a:schemeClr val="accent3"/>
                    </a:solidFill>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solidFill>
                      <a:schemeClr val="accent3">
                        <a:lumMod val="20000"/>
                        <a:lumOff val="80000"/>
                      </a:schemeClr>
                    </a:solidFill>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itle 5">
            <a:extLst>
              <a:ext uri="{FF2B5EF4-FFF2-40B4-BE49-F238E27FC236}">
                <a16:creationId xmlns:a16="http://schemas.microsoft.com/office/drawing/2014/main" id="{3F237B7E-466E-44FE-A644-A12E400C9692}"/>
              </a:ext>
            </a:extLst>
          </p:cNvPr>
          <p:cNvSpPr>
            <a:spLocks noGrp="1"/>
          </p:cNvSpPr>
          <p:nvPr>
            <p:ph type="title"/>
          </p:nvPr>
        </p:nvSpPr>
        <p:spPr/>
        <p:txBody>
          <a:bodyPr/>
          <a:lstStyle/>
          <a:p>
            <a:r>
              <a:rPr lang="en-US" dirty="0"/>
              <a:t>Binary search</a:t>
            </a:r>
          </a:p>
        </p:txBody>
      </p:sp>
    </p:spTree>
    <p:extLst>
      <p:ext uri="{BB962C8B-B14F-4D97-AF65-F5344CB8AC3E}">
        <p14:creationId xmlns:p14="http://schemas.microsoft.com/office/powerpoint/2010/main" val="4030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362200" y="2819400"/>
            <a:ext cx="7338508" cy="3124200"/>
          </a:xfrm>
        </p:spPr>
        <p:txBody>
          <a:bodyPr>
            <a:noAutofit/>
          </a:bodyPr>
          <a:lstStyle/>
          <a:p>
            <a:r>
              <a:rPr lang="en-US" sz="2800" dirty="0"/>
              <a:t>Let’s say the answer was C, “we didn’t go far enough”</a:t>
            </a:r>
          </a:p>
          <a:p>
            <a:r>
              <a:rPr lang="en-US" sz="2800" dirty="0"/>
              <a:t>We ruled out the entire first half, and now only have the second half to search</a:t>
            </a:r>
          </a:p>
          <a:p>
            <a:r>
              <a:rPr lang="en-US" sz="2800" dirty="0"/>
              <a:t>We could start at the front of the second half and proceed forward…</a:t>
            </a:r>
            <a:r>
              <a:rPr lang="en-US" sz="2800" dirty="0">
                <a:solidFill>
                  <a:schemeClr val="accent1"/>
                </a:solidFill>
              </a:rPr>
              <a:t>but why do that when we know we have a better way?</a:t>
            </a:r>
          </a:p>
          <a:p>
            <a:r>
              <a:rPr lang="en-US" sz="2800" b="1" dirty="0"/>
              <a:t>Jump right to the middle </a:t>
            </a:r>
            <a:r>
              <a:rPr lang="en-US" sz="2800" dirty="0"/>
              <a:t>of the region to search</a:t>
            </a:r>
          </a:p>
        </p:txBody>
      </p:sp>
      <p:graphicFrame>
        <p:nvGraphicFramePr>
          <p:cNvPr id="4" name="Table 3"/>
          <p:cNvGraphicFramePr>
            <a:graphicFrameLocks noGrp="1"/>
          </p:cNvGraphicFramePr>
          <p:nvPr>
            <p:custDataLst>
              <p:tags r:id="rId2"/>
            </p:custDataLst>
          </p:nvPr>
        </p:nvGraphicFramePr>
        <p:xfrm>
          <a:off x="2819400" y="16764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solidFill>
                      <a:schemeClr val="bg1">
                        <a:lumMod val="50000"/>
                      </a:schemeClr>
                    </a:solidFill>
                  </a:tcPr>
                </a:tc>
                <a:tc>
                  <a:txBody>
                    <a:bodyPr/>
                    <a:lstStyle/>
                    <a:p>
                      <a:r>
                        <a:rPr lang="en-US" dirty="0"/>
                        <a:t>1</a:t>
                      </a:r>
                    </a:p>
                  </a:txBody>
                  <a:tcPr>
                    <a:solidFill>
                      <a:schemeClr val="bg1">
                        <a:lumMod val="50000"/>
                      </a:schemeClr>
                    </a:solidFill>
                  </a:tcPr>
                </a:tc>
                <a:tc>
                  <a:txBody>
                    <a:bodyPr/>
                    <a:lstStyle/>
                    <a:p>
                      <a:r>
                        <a:rPr lang="en-US" dirty="0"/>
                        <a:t>2</a:t>
                      </a:r>
                    </a:p>
                  </a:txBody>
                  <a:tcPr>
                    <a:solidFill>
                      <a:schemeClr val="bg1">
                        <a:lumMod val="50000"/>
                      </a:schemeClr>
                    </a:solidFill>
                  </a:tcPr>
                </a:tc>
                <a:tc>
                  <a:txBody>
                    <a:bodyPr/>
                    <a:lstStyle/>
                    <a:p>
                      <a:r>
                        <a:rPr lang="en-US" dirty="0"/>
                        <a:t>3</a:t>
                      </a:r>
                    </a:p>
                  </a:txBody>
                  <a:tcPr>
                    <a:solidFill>
                      <a:schemeClr val="bg1">
                        <a:lumMod val="50000"/>
                      </a:schemeClr>
                    </a:solidFill>
                  </a:tcPr>
                </a:tc>
                <a:tc>
                  <a:txBody>
                    <a:bodyPr/>
                    <a:lstStyle/>
                    <a:p>
                      <a:r>
                        <a:rPr lang="en-US" dirty="0"/>
                        <a:t>4</a:t>
                      </a:r>
                    </a:p>
                  </a:txBody>
                  <a:tcPr>
                    <a:solidFill>
                      <a:schemeClr val="bg1">
                        <a:lumMod val="50000"/>
                      </a:schemeClr>
                    </a:solidFill>
                  </a:tcPr>
                </a:tc>
                <a:tc>
                  <a:txBody>
                    <a:bodyPr/>
                    <a:lstStyle/>
                    <a:p>
                      <a:r>
                        <a:rPr lang="en-US" dirty="0"/>
                        <a:t>5</a:t>
                      </a:r>
                    </a:p>
                  </a:txBody>
                  <a:tcPr>
                    <a:solidFill>
                      <a:schemeClr val="bg1">
                        <a:lumMod val="50000"/>
                      </a:schemeClr>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solidFill>
                      <a:schemeClr val="accent3"/>
                    </a:solidFill>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solidFill>
                      <a:schemeClr val="bg1">
                        <a:lumMod val="85000"/>
                      </a:schemeClr>
                    </a:solidFill>
                  </a:tcPr>
                </a:tc>
                <a:tc>
                  <a:txBody>
                    <a:bodyPr/>
                    <a:lstStyle/>
                    <a:p>
                      <a:r>
                        <a:rPr lang="en-US" dirty="0"/>
                        <a:t>7</a:t>
                      </a:r>
                    </a:p>
                  </a:txBody>
                  <a:tcPr>
                    <a:solidFill>
                      <a:schemeClr val="bg1">
                        <a:lumMod val="85000"/>
                      </a:schemeClr>
                    </a:solidFill>
                  </a:tcPr>
                </a:tc>
                <a:tc>
                  <a:txBody>
                    <a:bodyPr/>
                    <a:lstStyle/>
                    <a:p>
                      <a:r>
                        <a:rPr lang="en-US" dirty="0"/>
                        <a:t>8</a:t>
                      </a:r>
                    </a:p>
                  </a:txBody>
                  <a:tcPr>
                    <a:solidFill>
                      <a:schemeClr val="bg1">
                        <a:lumMod val="85000"/>
                      </a:schemeClr>
                    </a:solidFill>
                  </a:tcPr>
                </a:tc>
                <a:tc>
                  <a:txBody>
                    <a:bodyPr/>
                    <a:lstStyle/>
                    <a:p>
                      <a:r>
                        <a:rPr lang="en-US" dirty="0"/>
                        <a:t>13</a:t>
                      </a:r>
                    </a:p>
                  </a:txBody>
                  <a:tcPr>
                    <a:solidFill>
                      <a:schemeClr val="bg1">
                        <a:lumMod val="85000"/>
                      </a:schemeClr>
                    </a:solidFill>
                  </a:tcPr>
                </a:tc>
                <a:tc>
                  <a:txBody>
                    <a:bodyPr/>
                    <a:lstStyle/>
                    <a:p>
                      <a:r>
                        <a:rPr lang="en-US" dirty="0"/>
                        <a:t>25</a:t>
                      </a:r>
                    </a:p>
                  </a:txBody>
                  <a:tcPr>
                    <a:solidFill>
                      <a:schemeClr val="bg1">
                        <a:lumMod val="85000"/>
                      </a:schemeClr>
                    </a:solidFill>
                  </a:tcPr>
                </a:tc>
                <a:tc>
                  <a:txBody>
                    <a:bodyPr/>
                    <a:lstStyle/>
                    <a:p>
                      <a:r>
                        <a:rPr lang="en-US" dirty="0"/>
                        <a:t>29</a:t>
                      </a:r>
                    </a:p>
                  </a:txBody>
                  <a:tcPr>
                    <a:solidFill>
                      <a:schemeClr val="bg1">
                        <a:lumMod val="85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solidFill>
                      <a:schemeClr val="accent3">
                        <a:lumMod val="20000"/>
                        <a:lumOff val="80000"/>
                      </a:schemeClr>
                    </a:solidFill>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5" name="Explosion 2 4"/>
          <p:cNvSpPr/>
          <p:nvPr>
            <p:custDataLst>
              <p:tags r:id="rId3"/>
            </p:custDataLst>
          </p:nvPr>
        </p:nvSpPr>
        <p:spPr>
          <a:xfrm>
            <a:off x="4012154" y="3048000"/>
            <a:ext cx="4038600" cy="22860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b="1" dirty="0">
                <a:solidFill>
                  <a:prstClr val="white"/>
                </a:solidFill>
                <a:latin typeface="Consolas" panose="020B0609020204030204" pitchFamily="49" charset="0"/>
                <a:cs typeface="Consolas" panose="020B0609020204030204" pitchFamily="49" charset="0"/>
              </a:rPr>
              <a:t>RECURSION!!</a:t>
            </a:r>
          </a:p>
        </p:txBody>
      </p:sp>
      <p:sp>
        <p:nvSpPr>
          <p:cNvPr id="7" name="Title 6">
            <a:extLst>
              <a:ext uri="{FF2B5EF4-FFF2-40B4-BE49-F238E27FC236}">
                <a16:creationId xmlns:a16="http://schemas.microsoft.com/office/drawing/2014/main" id="{F245CC48-57C0-44B6-AD4A-62D902F7CC70}"/>
              </a:ext>
            </a:extLst>
          </p:cNvPr>
          <p:cNvSpPr>
            <a:spLocks noGrp="1"/>
          </p:cNvSpPr>
          <p:nvPr>
            <p:ph type="title"/>
          </p:nvPr>
        </p:nvSpPr>
        <p:spPr/>
        <p:txBody>
          <a:bodyPr/>
          <a:lstStyle/>
          <a:p>
            <a:r>
              <a:rPr lang="en-US" dirty="0"/>
              <a:t>Binary search</a:t>
            </a:r>
          </a:p>
        </p:txBody>
      </p:sp>
    </p:spTree>
    <p:extLst>
      <p:ext uri="{BB962C8B-B14F-4D97-AF65-F5344CB8AC3E}">
        <p14:creationId xmlns:p14="http://schemas.microsoft.com/office/powerpoint/2010/main" val="104950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1F9-24E5-4517-AB90-CB2A18474EEA}"/>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56F4A3D8-0A17-4F89-832A-E3B4A271D9AA}"/>
              </a:ext>
            </a:extLst>
          </p:cNvPr>
          <p:cNvSpPr>
            <a:spLocks noGrp="1"/>
          </p:cNvSpPr>
          <p:nvPr>
            <p:ph idx="1"/>
          </p:nvPr>
        </p:nvSpPr>
        <p:spPr>
          <a:xfrm>
            <a:off x="993775" y="1100902"/>
            <a:ext cx="9759950" cy="5973623"/>
          </a:xfrm>
        </p:spPr>
        <p:txBody>
          <a:bodyPr>
            <a:normAutofit/>
          </a:bodyPr>
          <a:lstStyle/>
          <a:p>
            <a:r>
              <a:rPr lang="en-US" sz="2000" b="1" dirty="0">
                <a:solidFill>
                  <a:schemeClr val="accent6">
                    <a:lumMod val="75000"/>
                  </a:schemeClr>
                </a:solidFill>
                <a:latin typeface="Courier New" panose="02070309020205020404" pitchFamily="49" charset="0"/>
                <a:cs typeface="Courier New" panose="02070309020205020404" pitchFamily="49" charset="0"/>
              </a:rPr>
              <a:t>bool</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binarySearch</a:t>
            </a:r>
            <a:r>
              <a:rPr lang="en-US" sz="2000" b="1" dirty="0">
                <a:latin typeface="Courier New" panose="02070309020205020404" pitchFamily="49" charset="0"/>
                <a:cs typeface="Courier New" panose="02070309020205020404" pitchFamily="49" charset="0"/>
              </a:rPr>
              <a:t>(list data,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key) {</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a:t>
            </a:r>
            <a:r>
              <a:rPr lang="en-US" sz="2000" b="1" dirty="0">
                <a:solidFill>
                  <a:srgbClr val="C00000"/>
                </a:solidFill>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(data)-</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r>
              <a:rPr lang="en-US" sz="2000" b="1" dirty="0">
                <a:solidFill>
                  <a:schemeClr val="accent6">
                    <a:lumMod val="75000"/>
                  </a:schemeClr>
                </a:solidFill>
                <a:latin typeface="Courier New" panose="02070309020205020404" pitchFamily="49" charset="0"/>
                <a:cs typeface="Courier New" panose="02070309020205020404" pitchFamily="49" charset="0"/>
              </a:rPr>
              <a:t>bool</a:t>
            </a:r>
            <a:r>
              <a:rPr lang="en-US" sz="2000" b="1" dirty="0">
                <a:latin typeface="Courier New" panose="02070309020205020404" pitchFamily="49" charset="0"/>
                <a:cs typeface="Courier New" panose="02070309020205020404" pitchFamily="49" charset="0"/>
              </a:rPr>
              <a:t> binarySearch2(list data,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key,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first,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last) {</a:t>
            </a:r>
          </a:p>
          <a:p>
            <a:r>
              <a:rPr lang="en-US" sz="2000" b="1" dirty="0">
                <a:latin typeface="Courier New" panose="02070309020205020404" pitchFamily="49" charset="0"/>
                <a:cs typeface="Courier New" panose="02070309020205020404" pitchFamily="49" charset="0"/>
              </a:rPr>
              <a:t>	if (last &gt; first) return </a:t>
            </a:r>
            <a:r>
              <a:rPr lang="en-US" sz="2000" b="1" dirty="0">
                <a:solidFill>
                  <a:schemeClr val="accent1"/>
                </a:solidFill>
                <a:latin typeface="Courier New" panose="02070309020205020404" pitchFamily="49" charset="0"/>
                <a:cs typeface="Courier New" panose="02070309020205020404" pitchFamily="49" charset="0"/>
              </a:rPr>
              <a:t>false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chemeClr val="accent6">
                    <a:lumMod val="75000"/>
                  </a:schemeClr>
                </a:solidFill>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mid = (first + last) // 2; </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if</a:t>
            </a:r>
            <a:r>
              <a:rPr lang="en-US" sz="2000" b="1" dirty="0">
                <a:latin typeface="Courier New" panose="02070309020205020404" pitchFamily="49" charset="0"/>
                <a:cs typeface="Courier New" panose="02070309020205020404" pitchFamily="49" charset="0"/>
              </a:rPr>
              <a:t> (data[mid] == key)</a:t>
            </a:r>
          </a:p>
          <a:p>
            <a:r>
              <a:rPr lang="en-US" sz="2000" b="1" dirty="0">
                <a:solidFill>
                  <a:schemeClr val="accent2">
                    <a:lumMod val="75000"/>
                  </a:schemeClr>
                </a:solidFill>
                <a:latin typeface="Courier New" panose="02070309020205020404" pitchFamily="49" charset="0"/>
                <a:cs typeface="Courier New" panose="02070309020205020404" pitchFamily="49" charset="0"/>
              </a:rPr>
              <a:t>		return</a:t>
            </a:r>
            <a:r>
              <a:rPr lang="en-US" sz="2000" b="1" dirty="0">
                <a:latin typeface="Courier New" panose="02070309020205020404" pitchFamily="49" charset="0"/>
                <a:cs typeface="Courier New" panose="02070309020205020404" pitchFamily="49" charset="0"/>
              </a:rPr>
              <a:t> </a:t>
            </a:r>
            <a:r>
              <a:rPr lang="en-US" sz="2000" b="1" dirty="0">
                <a:solidFill>
                  <a:srgbClr val="C00000"/>
                </a:solidFill>
                <a:latin typeface="Courier New" panose="02070309020205020404" pitchFamily="49" charset="0"/>
                <a:cs typeface="Courier New" panose="02070309020205020404" pitchFamily="49" charset="0"/>
              </a:rPr>
              <a:t>true</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else if </a:t>
            </a:r>
            <a:r>
              <a:rPr lang="en-US" sz="2000" b="1" dirty="0">
                <a:latin typeface="Courier New" panose="02070309020205020404" pitchFamily="49" charset="0"/>
                <a:cs typeface="Courier New" panose="02070309020205020404" pitchFamily="49" charset="0"/>
              </a:rPr>
              <a:t>(data[mid] &gt; key)</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first, mid-</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else</a:t>
            </a:r>
          </a:p>
          <a:p>
            <a:r>
              <a:rPr lang="en-US" sz="2000" b="1" dirty="0">
                <a:latin typeface="Courier New" panose="02070309020205020404" pitchFamily="49" charset="0"/>
                <a:cs typeface="Courier New" panose="02070309020205020404" pitchFamily="49" charset="0"/>
              </a:rPr>
              <a:t>		</a:t>
            </a:r>
            <a:r>
              <a:rPr lang="en-US" sz="2000" b="1" dirty="0">
                <a:solidFill>
                  <a:schemeClr val="accent2">
                    <a:lumMod val="75000"/>
                  </a:schemeClr>
                </a:solidFill>
                <a:latin typeface="Courier New" panose="02070309020205020404" pitchFamily="49" charset="0"/>
                <a:cs typeface="Courier New" panose="02070309020205020404" pitchFamily="49" charset="0"/>
              </a:rPr>
              <a:t>return</a:t>
            </a:r>
            <a:r>
              <a:rPr lang="en-US" sz="2000" b="1" dirty="0">
                <a:latin typeface="Courier New" panose="02070309020205020404" pitchFamily="49" charset="0"/>
                <a:cs typeface="Courier New" panose="02070309020205020404" pitchFamily="49" charset="0"/>
              </a:rPr>
              <a:t> binarySearch2(data, key, mid+</a:t>
            </a:r>
            <a:r>
              <a:rPr lang="en-US" sz="2000" b="1" dirty="0">
                <a:solidFill>
                  <a:srgbClr val="C00000"/>
                </a:solidFill>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last)</a:t>
            </a:r>
          </a:p>
          <a:p>
            <a:r>
              <a:rPr lang="en-US"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824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solidFill>
                  <a:srgbClr val="C00000"/>
                </a:solidFill>
              </a:rPr>
              <a:t>Poll 2</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224243"/>
            <a:ext cx="7886700" cy="3671607"/>
          </a:xfrm>
        </p:spPr>
        <p:txBody>
          <a:bodyPr>
            <a:normAutofit lnSpcReduction="10000"/>
          </a:bodyPr>
          <a:lstStyle/>
          <a:p>
            <a:r>
              <a:rPr lang="en-US" dirty="0">
                <a:solidFill>
                  <a:schemeClr val="accent1">
                    <a:lumMod val="75000"/>
                  </a:schemeClr>
                </a:solidFill>
              </a:rPr>
              <a:t>What is the time complexity of binary search?</a:t>
            </a:r>
          </a:p>
          <a:p>
            <a:r>
              <a:rPr lang="en-US" dirty="0"/>
              <a:t>A: O(1)</a:t>
            </a:r>
          </a:p>
          <a:p>
            <a:r>
              <a:rPr lang="en-US" dirty="0"/>
              <a:t>B: O(N)</a:t>
            </a:r>
          </a:p>
          <a:p>
            <a:r>
              <a:rPr lang="en-US" dirty="0"/>
              <a:t>C: O(N/2)</a:t>
            </a:r>
          </a:p>
          <a:p>
            <a:r>
              <a:rPr lang="en-US" dirty="0"/>
              <a:t>D: O(log N)</a:t>
            </a:r>
          </a:p>
          <a:p>
            <a:r>
              <a:rPr lang="en-US" dirty="0"/>
              <a:t>E: None of the above</a:t>
            </a:r>
          </a:p>
        </p:txBody>
      </p:sp>
    </p:spTree>
    <p:extLst>
      <p:ext uri="{BB962C8B-B14F-4D97-AF65-F5344CB8AC3E}">
        <p14:creationId xmlns:p14="http://schemas.microsoft.com/office/powerpoint/2010/main" val="201182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fontScale="92500" lnSpcReduction="10000"/>
          </a:bodyPr>
          <a:lstStyle/>
          <a:p>
            <a:r>
              <a:rPr lang="en-US" b="1" dirty="0">
                <a:solidFill>
                  <a:schemeClr val="tx1"/>
                </a:solidFill>
              </a:rPr>
              <a:t>List sum</a:t>
            </a:r>
          </a:p>
          <a:p>
            <a:endParaRPr lang="en-US" sz="800" b="1" dirty="0">
              <a:solidFill>
                <a:schemeClr val="tx1"/>
              </a:solidFill>
            </a:endParaRP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Problem: sum all of the numbers in a given list</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def </a:t>
            </a:r>
            <a:r>
              <a:rPr lang="en-US" sz="1800" b="1" dirty="0" err="1">
                <a:solidFill>
                  <a:schemeClr val="tx1"/>
                </a:solidFill>
                <a:latin typeface="Courier New" panose="02070309020205020404" pitchFamily="49" charset="0"/>
                <a:cs typeface="Courier New" panose="02070309020205020404" pitchFamily="49" charset="0"/>
              </a:rPr>
              <a:t>listSum</a:t>
            </a:r>
            <a:r>
              <a:rPr lang="en-US" sz="1800" b="1" dirty="0">
                <a:solidFill>
                  <a:schemeClr val="tx1"/>
                </a:solidFill>
                <a:latin typeface="Courier New" panose="02070309020205020404" pitchFamily="49" charset="0"/>
                <a:cs typeface="Courier New" panose="02070309020205020404" pitchFamily="49" charset="0"/>
              </a:rPr>
              <a:t>(L):</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 Base Case: the list is empty, so the sum is 0</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if (</a:t>
            </a:r>
            <a:r>
              <a:rPr lang="en-US" sz="1800" b="1" dirty="0" err="1">
                <a:solidFill>
                  <a:schemeClr val="tx1"/>
                </a:solidFill>
                <a:latin typeface="Courier New" panose="02070309020205020404" pitchFamily="49" charset="0"/>
                <a:cs typeface="Courier New" panose="02070309020205020404" pitchFamily="49" charset="0"/>
              </a:rPr>
              <a:t>len</a:t>
            </a:r>
            <a:r>
              <a:rPr lang="en-US" sz="1800" b="1" dirty="0">
                <a:solidFill>
                  <a:schemeClr val="tx1"/>
                </a:solidFill>
                <a:latin typeface="Courier New" panose="02070309020205020404" pitchFamily="49" charset="0"/>
                <a:cs typeface="Courier New" panose="02070309020205020404" pitchFamily="49" charset="0"/>
              </a:rPr>
              <a:t>(L) == 0):</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return 0</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else:</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 Recursive Case: assume we already know the sum of the entire list</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 after the first element. Add that sum to the first element.</a:t>
            </a: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        return L[0] + </a:t>
            </a:r>
            <a:r>
              <a:rPr lang="en-US" sz="1800" b="1" dirty="0" err="1">
                <a:solidFill>
                  <a:schemeClr val="tx1"/>
                </a:solidFill>
                <a:latin typeface="Courier New" panose="02070309020205020404" pitchFamily="49" charset="0"/>
                <a:cs typeface="Courier New" panose="02070309020205020404" pitchFamily="49" charset="0"/>
              </a:rPr>
              <a:t>listSum</a:t>
            </a:r>
            <a:r>
              <a:rPr lang="en-US" sz="1800" b="1" dirty="0">
                <a:solidFill>
                  <a:schemeClr val="tx1"/>
                </a:solidFill>
                <a:latin typeface="Courier New" panose="02070309020205020404" pitchFamily="49" charset="0"/>
                <a:cs typeface="Courier New" panose="02070309020205020404" pitchFamily="49" charset="0"/>
              </a:rPr>
              <a:t>(L[1:])</a:t>
            </a:r>
          </a:p>
          <a:p>
            <a:pPr>
              <a:lnSpc>
                <a:spcPct val="100000"/>
              </a:lnSpc>
            </a:pPr>
            <a:endParaRPr lang="en-US" sz="1800" b="1" dirty="0">
              <a:solidFill>
                <a:schemeClr val="tx1"/>
              </a:solidFill>
              <a:latin typeface="Courier New" panose="02070309020205020404" pitchFamily="49" charset="0"/>
              <a:cs typeface="Courier New" panose="02070309020205020404" pitchFamily="49" charset="0"/>
            </a:endParaRPr>
          </a:p>
          <a:p>
            <a:pPr>
              <a:lnSpc>
                <a:spcPct val="100000"/>
              </a:lnSpc>
            </a:pPr>
            <a:r>
              <a:rPr lang="en-US" sz="1800" b="1" dirty="0">
                <a:solidFill>
                  <a:schemeClr val="tx1"/>
                </a:solidFill>
                <a:latin typeface="Courier New" panose="02070309020205020404" pitchFamily="49" charset="0"/>
                <a:cs typeface="Courier New" panose="02070309020205020404" pitchFamily="49" charset="0"/>
              </a:rPr>
              <a:t>print(</a:t>
            </a:r>
            <a:r>
              <a:rPr lang="en-US" sz="1800" b="1" dirty="0" err="1">
                <a:solidFill>
                  <a:schemeClr val="tx1"/>
                </a:solidFill>
                <a:latin typeface="Courier New" panose="02070309020205020404" pitchFamily="49" charset="0"/>
                <a:cs typeface="Courier New" panose="02070309020205020404" pitchFamily="49" charset="0"/>
              </a:rPr>
              <a:t>listSum</a:t>
            </a:r>
            <a:r>
              <a:rPr lang="en-US" sz="1800" b="1" dirty="0">
                <a:solidFill>
                  <a:schemeClr val="tx1"/>
                </a:solidFill>
                <a:latin typeface="Courier New" panose="02070309020205020404" pitchFamily="49" charset="0"/>
                <a:cs typeface="Courier New" panose="02070309020205020404" pitchFamily="49" charset="0"/>
              </a:rPr>
              <a:t>([2,3,5,7,11])) # 28</a:t>
            </a:r>
          </a:p>
        </p:txBody>
      </p:sp>
      <p:sp>
        <p:nvSpPr>
          <p:cNvPr id="5" name="TextBox 4">
            <a:extLst>
              <a:ext uri="{FF2B5EF4-FFF2-40B4-BE49-F238E27FC236}">
                <a16:creationId xmlns:a16="http://schemas.microsoft.com/office/drawing/2014/main" id="{5DEA7498-39E0-41F7-BF91-875923050C7B}"/>
              </a:ext>
            </a:extLst>
          </p:cNvPr>
          <p:cNvSpPr txBox="1"/>
          <p:nvPr/>
        </p:nvSpPr>
        <p:spPr>
          <a:xfrm>
            <a:off x="485775" y="6331414"/>
            <a:ext cx="3182842"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409642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a:bodyPr>
          <a:lstStyle/>
          <a:p>
            <a:r>
              <a:rPr lang="en-US" b="1" dirty="0">
                <a:solidFill>
                  <a:schemeClr val="accent1">
                    <a:lumMod val="75000"/>
                  </a:schemeClr>
                </a:solidFill>
              </a:rPr>
              <a:t>Power</a:t>
            </a:r>
            <a:endParaRPr lang="en-US" b="1" dirty="0">
              <a:solidFill>
                <a:srgbClr val="7030A0"/>
              </a:solidFill>
            </a:endParaRPr>
          </a:p>
          <a:p>
            <a:endParaRPr lang="en-US" sz="800" b="1" dirty="0"/>
          </a:p>
          <a:p>
            <a:pPr>
              <a:lnSpc>
                <a:spcPct val="100000"/>
              </a:lnSpc>
            </a:pPr>
            <a:r>
              <a:rPr lang="en-US" sz="1800" b="1" dirty="0">
                <a:latin typeface="Courier New" panose="02070309020205020404" pitchFamily="49" charset="0"/>
                <a:cs typeface="Courier New" panose="02070309020205020404" pitchFamily="49" charset="0"/>
              </a:rPr>
              <a:t># Problem: raise the number base to the given exponent</a:t>
            </a:r>
          </a:p>
          <a:p>
            <a:pPr>
              <a:lnSpc>
                <a:spcPct val="100000"/>
              </a:lnSpc>
            </a:pPr>
            <a:r>
              <a:rPr lang="en-US" sz="1800" b="1" dirty="0">
                <a:latin typeface="Courier New" panose="02070309020205020404" pitchFamily="49" charset="0"/>
                <a:cs typeface="Courier New" panose="02070309020205020404" pitchFamily="49" charset="0"/>
              </a:rPr>
              <a:t>def power(base,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a:t>
            </a:r>
          </a:p>
          <a:p>
            <a:pPr>
              <a:lnSpc>
                <a:spcPct val="100000"/>
              </a:lnSpc>
            </a:pPr>
            <a:r>
              <a:rPr lang="en-US" sz="1800" b="1" dirty="0">
                <a:latin typeface="Courier New" panose="02070309020205020404" pitchFamily="49" charset="0"/>
                <a:cs typeface="Courier New" panose="02070309020205020404" pitchFamily="49" charset="0"/>
              </a:rPr>
              <a:t>    # assume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 is non-negative integer</a:t>
            </a:r>
          </a:p>
          <a:p>
            <a:pPr>
              <a:lnSpc>
                <a:spcPct val="100000"/>
              </a:lnSpc>
            </a:pPr>
            <a:r>
              <a:rPr lang="en-US" sz="1800" b="1" dirty="0">
                <a:latin typeface="Courier New" panose="02070309020205020404" pitchFamily="49" charset="0"/>
                <a:cs typeface="Courier New" panose="02070309020205020404" pitchFamily="49" charset="0"/>
              </a:rPr>
              <a:t>    if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 == 0):</a:t>
            </a:r>
          </a:p>
          <a:p>
            <a:pPr>
              <a:lnSpc>
                <a:spcPct val="100000"/>
              </a:lnSpc>
            </a:pPr>
            <a:r>
              <a:rPr lang="en-US" sz="1800" b="1" dirty="0">
                <a:latin typeface="Courier New" panose="02070309020205020404" pitchFamily="49" charset="0"/>
                <a:cs typeface="Courier New" panose="02070309020205020404" pitchFamily="49" charset="0"/>
              </a:rPr>
              <a:t>        return 1</a:t>
            </a:r>
          </a:p>
          <a:p>
            <a:pPr>
              <a:lnSpc>
                <a:spcPct val="100000"/>
              </a:lnSpc>
            </a:pPr>
            <a:r>
              <a:rPr lang="en-US" sz="1800" b="1" dirty="0">
                <a:latin typeface="Courier New" panose="02070309020205020404" pitchFamily="49" charset="0"/>
                <a:cs typeface="Courier New" panose="02070309020205020404" pitchFamily="49" charset="0"/>
              </a:rPr>
              <a:t>    else:</a:t>
            </a:r>
          </a:p>
          <a:p>
            <a:pPr>
              <a:lnSpc>
                <a:spcPct val="100000"/>
              </a:lnSpc>
            </a:pPr>
            <a:r>
              <a:rPr lang="en-US" sz="1800" b="1" dirty="0">
                <a:latin typeface="Courier New" panose="02070309020205020404" pitchFamily="49" charset="0"/>
                <a:cs typeface="Courier New" panose="02070309020205020404" pitchFamily="49" charset="0"/>
              </a:rPr>
              <a:t>        return base * power(base, expt-1)</a:t>
            </a:r>
          </a:p>
          <a:p>
            <a:pPr>
              <a:lnSpc>
                <a:spcPct val="100000"/>
              </a:lnSpc>
            </a:pPr>
            <a:endParaRPr lang="en-US" sz="1800" b="1" dirty="0">
              <a:latin typeface="Courier New" panose="02070309020205020404" pitchFamily="49" charset="0"/>
              <a:cs typeface="Courier New" panose="02070309020205020404" pitchFamily="49" charset="0"/>
            </a:endParaRPr>
          </a:p>
          <a:p>
            <a:pPr>
              <a:lnSpc>
                <a:spcPct val="100000"/>
              </a:lnSpc>
            </a:pPr>
            <a:r>
              <a:rPr lang="en-US" sz="1800" b="1" dirty="0">
                <a:latin typeface="Courier New" panose="02070309020205020404" pitchFamily="49" charset="0"/>
                <a:cs typeface="Courier New" panose="02070309020205020404" pitchFamily="49" charset="0"/>
              </a:rPr>
              <a:t>print(power(2,5)) # 32</a:t>
            </a:r>
          </a:p>
        </p:txBody>
      </p:sp>
      <p:sp>
        <p:nvSpPr>
          <p:cNvPr id="5" name="TextBox 4">
            <a:extLst>
              <a:ext uri="{FF2B5EF4-FFF2-40B4-BE49-F238E27FC236}">
                <a16:creationId xmlns:a16="http://schemas.microsoft.com/office/drawing/2014/main" id="{62C5C36F-4189-4750-975F-FB3CEB752C32}"/>
              </a:ext>
            </a:extLst>
          </p:cNvPr>
          <p:cNvSpPr txBox="1"/>
          <p:nvPr/>
        </p:nvSpPr>
        <p:spPr>
          <a:xfrm>
            <a:off x="485774" y="6331414"/>
            <a:ext cx="3557415"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61544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400050" y="261172"/>
            <a:ext cx="10515600" cy="839730"/>
          </a:xfrm>
        </p:spPr>
        <p:txBody>
          <a:bodyPr/>
          <a:lstStyle/>
          <a:p>
            <a:r>
              <a:rPr lang="en-US" dirty="0">
                <a:solidFill>
                  <a:schemeClr val="tx1">
                    <a:lumMod val="95000"/>
                    <a:lumOff val="5000"/>
                  </a:schemeClr>
                </a:solidFill>
              </a:rPr>
              <a:t>Recursion Examples</a:t>
            </a:r>
          </a:p>
        </p:txBody>
      </p:sp>
      <p:sp>
        <p:nvSpPr>
          <p:cNvPr id="3" name="Content Placeholder 2">
            <a:extLst>
              <a:ext uri="{FF2B5EF4-FFF2-40B4-BE49-F238E27FC236}">
                <a16:creationId xmlns:a16="http://schemas.microsoft.com/office/drawing/2014/main" id="{4CE5819E-7453-4633-9DED-17455957C1EF}"/>
              </a:ext>
            </a:extLst>
          </p:cNvPr>
          <p:cNvSpPr>
            <a:spLocks noGrp="1"/>
          </p:cNvSpPr>
          <p:nvPr>
            <p:ph idx="1"/>
          </p:nvPr>
        </p:nvSpPr>
        <p:spPr>
          <a:xfrm>
            <a:off x="400050" y="1100902"/>
            <a:ext cx="10515600" cy="4886045"/>
          </a:xfrm>
        </p:spPr>
        <p:txBody>
          <a:bodyPr>
            <a:normAutofit fontScale="92500" lnSpcReduction="20000"/>
          </a:bodyPr>
          <a:lstStyle/>
          <a:p>
            <a:r>
              <a:rPr lang="en-US" b="1" dirty="0">
                <a:solidFill>
                  <a:schemeClr val="accent1">
                    <a:lumMod val="75000"/>
                  </a:schemeClr>
                </a:solidFill>
              </a:rPr>
              <a:t>Power – Multiple base cases!</a:t>
            </a:r>
            <a:endParaRPr lang="en-US" b="1" dirty="0">
              <a:solidFill>
                <a:srgbClr val="7030A0"/>
              </a:solidFill>
            </a:endParaRPr>
          </a:p>
          <a:p>
            <a:endParaRPr lang="en-US" sz="800" b="1" dirty="0"/>
          </a:p>
          <a:p>
            <a:pPr>
              <a:lnSpc>
                <a:spcPct val="100000"/>
              </a:lnSpc>
            </a:pPr>
            <a:r>
              <a:rPr lang="en-US" sz="1800" b="1" dirty="0">
                <a:latin typeface="Courier New" panose="02070309020205020404" pitchFamily="49" charset="0"/>
                <a:cs typeface="Courier New" panose="02070309020205020404" pitchFamily="49" charset="0"/>
              </a:rPr>
              <a:t>def power(base,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a:t>
            </a:r>
          </a:p>
          <a:p>
            <a:pPr>
              <a:lnSpc>
                <a:spcPct val="100000"/>
              </a:lnSpc>
            </a:pPr>
            <a:r>
              <a:rPr lang="en-US" sz="1800" b="1" dirty="0">
                <a:latin typeface="Courier New" panose="02070309020205020404" pitchFamily="49" charset="0"/>
                <a:cs typeface="Courier New" panose="02070309020205020404" pitchFamily="49" charset="0"/>
              </a:rPr>
              <a:t>    # This version allows for negative exponents</a:t>
            </a:r>
          </a:p>
          <a:p>
            <a:pPr>
              <a:lnSpc>
                <a:spcPct val="100000"/>
              </a:lnSpc>
            </a:pPr>
            <a:r>
              <a:rPr lang="en-US" sz="1800" b="1" dirty="0">
                <a:latin typeface="Courier New" panose="02070309020205020404" pitchFamily="49" charset="0"/>
                <a:cs typeface="Courier New" panose="02070309020205020404" pitchFamily="49" charset="0"/>
              </a:rPr>
              <a:t>    # It still assumes that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 is an integer, however.</a:t>
            </a:r>
          </a:p>
          <a:p>
            <a:pPr>
              <a:lnSpc>
                <a:spcPct val="100000"/>
              </a:lnSpc>
            </a:pPr>
            <a:r>
              <a:rPr lang="en-US" sz="1800" b="1" dirty="0">
                <a:latin typeface="Courier New" panose="02070309020205020404" pitchFamily="49" charset="0"/>
                <a:cs typeface="Courier New" panose="02070309020205020404" pitchFamily="49" charset="0"/>
              </a:rPr>
              <a:t>    if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 == 0):</a:t>
            </a:r>
          </a:p>
          <a:p>
            <a:pPr>
              <a:lnSpc>
                <a:spcPct val="100000"/>
              </a:lnSpc>
            </a:pPr>
            <a:r>
              <a:rPr lang="en-US" sz="1800" b="1" dirty="0">
                <a:latin typeface="Courier New" panose="02070309020205020404" pitchFamily="49" charset="0"/>
                <a:cs typeface="Courier New" panose="02070309020205020404" pitchFamily="49" charset="0"/>
              </a:rPr>
              <a:t>        return 1</a:t>
            </a:r>
          </a:p>
          <a:p>
            <a:pPr>
              <a:lnSpc>
                <a:spcPct val="100000"/>
              </a:lnSpc>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elif</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 &lt; 0): # new recursive case!</a:t>
            </a:r>
          </a:p>
          <a:p>
            <a:pPr>
              <a:lnSpc>
                <a:spcPct val="100000"/>
              </a:lnSpc>
            </a:pPr>
            <a:r>
              <a:rPr lang="en-US" sz="1800" b="1" dirty="0">
                <a:latin typeface="Courier New" panose="02070309020205020404" pitchFamily="49" charset="0"/>
                <a:cs typeface="Courier New" panose="02070309020205020404" pitchFamily="49" charset="0"/>
              </a:rPr>
              <a:t>        return 1.0 / power(base, abs(</a:t>
            </a:r>
            <a:r>
              <a:rPr lang="en-US" sz="1800" b="1" dirty="0" err="1">
                <a:latin typeface="Courier New" panose="02070309020205020404" pitchFamily="49" charset="0"/>
                <a:cs typeface="Courier New" panose="02070309020205020404" pitchFamily="49" charset="0"/>
              </a:rPr>
              <a:t>expt</a:t>
            </a:r>
            <a:r>
              <a:rPr lang="en-US" sz="1800" b="1" dirty="0">
                <a:latin typeface="Courier New" panose="02070309020205020404" pitchFamily="49" charset="0"/>
                <a:cs typeface="Courier New" panose="02070309020205020404" pitchFamily="49" charset="0"/>
              </a:rPr>
              <a:t>))</a:t>
            </a:r>
          </a:p>
          <a:p>
            <a:pPr>
              <a:lnSpc>
                <a:spcPct val="100000"/>
              </a:lnSpc>
            </a:pPr>
            <a:r>
              <a:rPr lang="en-US" sz="1800" b="1" dirty="0">
                <a:latin typeface="Courier New" panose="02070309020205020404" pitchFamily="49" charset="0"/>
                <a:cs typeface="Courier New" panose="02070309020205020404" pitchFamily="49" charset="0"/>
              </a:rPr>
              <a:t>    else:</a:t>
            </a:r>
          </a:p>
          <a:p>
            <a:pPr>
              <a:lnSpc>
                <a:spcPct val="100000"/>
              </a:lnSpc>
            </a:pPr>
            <a:r>
              <a:rPr lang="en-US" sz="1800" b="1" dirty="0">
                <a:latin typeface="Courier New" panose="02070309020205020404" pitchFamily="49" charset="0"/>
                <a:cs typeface="Courier New" panose="02070309020205020404" pitchFamily="49" charset="0"/>
              </a:rPr>
              <a:t>        return base * power(base, expt-1)</a:t>
            </a:r>
          </a:p>
          <a:p>
            <a:pPr>
              <a:lnSpc>
                <a:spcPct val="100000"/>
              </a:lnSpc>
            </a:pPr>
            <a:endParaRPr lang="en-US" sz="1800" b="1" dirty="0">
              <a:latin typeface="Courier New" panose="02070309020205020404" pitchFamily="49" charset="0"/>
              <a:cs typeface="Courier New" panose="02070309020205020404" pitchFamily="49" charset="0"/>
            </a:endParaRPr>
          </a:p>
          <a:p>
            <a:pPr>
              <a:lnSpc>
                <a:spcPct val="100000"/>
              </a:lnSpc>
            </a:pPr>
            <a:r>
              <a:rPr lang="en-US" sz="1800" b="1" dirty="0">
                <a:latin typeface="Courier New" panose="02070309020205020404" pitchFamily="49" charset="0"/>
                <a:cs typeface="Courier New" panose="02070309020205020404" pitchFamily="49" charset="0"/>
              </a:rPr>
              <a:t>print(power(2,5)) # 32</a:t>
            </a:r>
          </a:p>
          <a:p>
            <a:pPr>
              <a:lnSpc>
                <a:spcPct val="100000"/>
              </a:lnSpc>
            </a:pPr>
            <a:r>
              <a:rPr lang="en-US" sz="1800" b="1" dirty="0">
                <a:latin typeface="Courier New" panose="02070309020205020404" pitchFamily="49" charset="0"/>
                <a:cs typeface="Courier New" panose="02070309020205020404" pitchFamily="49" charset="0"/>
              </a:rPr>
              <a:t>print(power(2,-5)) # 1/32 = 0.03125</a:t>
            </a:r>
          </a:p>
        </p:txBody>
      </p:sp>
      <p:sp>
        <p:nvSpPr>
          <p:cNvPr id="5" name="TextBox 4">
            <a:extLst>
              <a:ext uri="{FF2B5EF4-FFF2-40B4-BE49-F238E27FC236}">
                <a16:creationId xmlns:a16="http://schemas.microsoft.com/office/drawing/2014/main" id="{E1CB49ED-7907-4FC2-961A-12DE07672A45}"/>
              </a:ext>
            </a:extLst>
          </p:cNvPr>
          <p:cNvSpPr txBox="1"/>
          <p:nvPr/>
        </p:nvSpPr>
        <p:spPr>
          <a:xfrm rot="16200000">
            <a:off x="10530728" y="5027050"/>
            <a:ext cx="2721350" cy="369332"/>
          </a:xfrm>
          <a:prstGeom prst="rect">
            <a:avLst/>
          </a:prstGeom>
          <a:noFill/>
        </p:spPr>
        <p:txBody>
          <a:bodyPr wrap="square">
            <a:spAutoFit/>
          </a:bodyPr>
          <a:lstStyle/>
          <a:p>
            <a:r>
              <a:rPr lang="en-US" sz="1800" dirty="0">
                <a:solidFill>
                  <a:schemeClr val="bg1">
                    <a:lumMod val="65000"/>
                  </a:schemeClr>
                </a:solidFill>
              </a:rPr>
              <a:t>Slide credit: CMU 15-112</a:t>
            </a:r>
            <a:endParaRPr lang="en-US" dirty="0">
              <a:solidFill>
                <a:schemeClr val="bg1">
                  <a:lumMod val="65000"/>
                </a:schemeClr>
              </a:solidFill>
            </a:endParaRPr>
          </a:p>
        </p:txBody>
      </p:sp>
    </p:spTree>
    <p:extLst>
      <p:ext uri="{BB962C8B-B14F-4D97-AF65-F5344CB8AC3E}">
        <p14:creationId xmlns:p14="http://schemas.microsoft.com/office/powerpoint/2010/main" val="398940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98C6-F4F9-4B85-A0D9-8BF68850EF2B}"/>
              </a:ext>
            </a:extLst>
          </p:cNvPr>
          <p:cNvSpPr>
            <a:spLocks noGrp="1"/>
          </p:cNvSpPr>
          <p:nvPr>
            <p:ph type="title"/>
          </p:nvPr>
        </p:nvSpPr>
        <p:spPr>
          <a:xfrm>
            <a:off x="838200" y="3009135"/>
            <a:ext cx="10515600" cy="839730"/>
          </a:xfrm>
        </p:spPr>
        <p:txBody>
          <a:bodyPr/>
          <a:lstStyle/>
          <a:p>
            <a:r>
              <a:rPr lang="en-US" dirty="0"/>
              <a:t>Recursion in memory</a:t>
            </a:r>
          </a:p>
        </p:txBody>
      </p:sp>
      <p:sp>
        <p:nvSpPr>
          <p:cNvPr id="3" name="Content Placeholder 2">
            <a:extLst>
              <a:ext uri="{FF2B5EF4-FFF2-40B4-BE49-F238E27FC236}">
                <a16:creationId xmlns:a16="http://schemas.microsoft.com/office/drawing/2014/main" id="{C791AC2D-D2EA-47C6-89E4-E609F83E4AC1}"/>
              </a:ext>
            </a:extLst>
          </p:cNvPr>
          <p:cNvSpPr>
            <a:spLocks noGrp="1"/>
          </p:cNvSpPr>
          <p:nvPr>
            <p:ph idx="1"/>
          </p:nvPr>
        </p:nvSpPr>
        <p:spPr>
          <a:xfrm>
            <a:off x="552099" y="1113178"/>
            <a:ext cx="10515600" cy="5377691"/>
          </a:xfrm>
        </p:spPr>
        <p:txBody>
          <a:bodyPr>
            <a:normAutofit/>
          </a:bodyPr>
          <a:lstStyle/>
          <a:p>
            <a:endParaRPr lang="en-US" dirty="0"/>
          </a:p>
        </p:txBody>
      </p:sp>
    </p:spTree>
    <p:extLst>
      <p:ext uri="{BB962C8B-B14F-4D97-AF65-F5344CB8AC3E}">
        <p14:creationId xmlns:p14="http://schemas.microsoft.com/office/powerpoint/2010/main" val="421660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98C6-F4F9-4B85-A0D9-8BF68850EF2B}"/>
              </a:ext>
            </a:extLst>
          </p:cNvPr>
          <p:cNvSpPr>
            <a:spLocks noGrp="1"/>
          </p:cNvSpPr>
          <p:nvPr>
            <p:ph type="title"/>
          </p:nvPr>
        </p:nvSpPr>
        <p:spPr/>
        <p:txBody>
          <a:bodyPr/>
          <a:lstStyle/>
          <a:p>
            <a:r>
              <a:rPr lang="en-US" dirty="0"/>
              <a:t>Iterative vs Recursive</a:t>
            </a:r>
          </a:p>
        </p:txBody>
      </p:sp>
      <p:sp>
        <p:nvSpPr>
          <p:cNvPr id="3" name="Content Placeholder 2">
            <a:extLst>
              <a:ext uri="{FF2B5EF4-FFF2-40B4-BE49-F238E27FC236}">
                <a16:creationId xmlns:a16="http://schemas.microsoft.com/office/drawing/2014/main" id="{C791AC2D-D2EA-47C6-89E4-E609F83E4AC1}"/>
              </a:ext>
            </a:extLst>
          </p:cNvPr>
          <p:cNvSpPr>
            <a:spLocks noGrp="1"/>
          </p:cNvSpPr>
          <p:nvPr>
            <p:ph idx="1"/>
          </p:nvPr>
        </p:nvSpPr>
        <p:spPr>
          <a:xfrm>
            <a:off x="552099" y="1113178"/>
            <a:ext cx="10515600" cy="5377691"/>
          </a:xfrm>
        </p:spPr>
        <p:txBody>
          <a:bodyPr/>
          <a:lstStyle/>
          <a:p>
            <a:r>
              <a:rPr lang="en-US" dirty="0">
                <a:sym typeface="Wingdings" panose="05000000000000000000" pitchFamily="2" charset="2"/>
              </a:rPr>
              <a:t>Factorial</a:t>
            </a:r>
          </a:p>
          <a:p>
            <a:endParaRPr lang="en-US" dirty="0">
              <a:solidFill>
                <a:schemeClr val="tx1"/>
              </a:solidFill>
              <a:sym typeface="Wingdings" panose="05000000000000000000" pitchFamily="2" charset="2"/>
            </a:endParaRPr>
          </a:p>
          <a:p>
            <a:endParaRPr lang="en-US" dirty="0">
              <a:solidFill>
                <a:schemeClr val="tx1"/>
              </a:solidFill>
              <a:sym typeface="Wingdings" panose="05000000000000000000" pitchFamily="2" charset="2"/>
            </a:endParaRPr>
          </a:p>
          <a:p>
            <a:pPr marL="457200" indent="-457200">
              <a:buFont typeface="Wingdings" panose="05000000000000000000" pitchFamily="2" charset="2"/>
              <a:buChar char="§"/>
            </a:pPr>
            <a:endParaRPr lang="en-US" dirty="0">
              <a:solidFill>
                <a:schemeClr val="tx1"/>
              </a:solidFill>
              <a:sym typeface="Wingdings" panose="05000000000000000000" pitchFamily="2" charset="2"/>
            </a:endParaRPr>
          </a:p>
          <a:p>
            <a:endParaRPr lang="en-US" dirty="0"/>
          </a:p>
        </p:txBody>
      </p:sp>
      <p:sp>
        <p:nvSpPr>
          <p:cNvPr id="5" name="TextBox 4">
            <a:extLst>
              <a:ext uri="{FF2B5EF4-FFF2-40B4-BE49-F238E27FC236}">
                <a16:creationId xmlns:a16="http://schemas.microsoft.com/office/drawing/2014/main" id="{D51170A0-5F29-454A-BBE1-955E170C5247}"/>
              </a:ext>
            </a:extLst>
          </p:cNvPr>
          <p:cNvSpPr txBox="1"/>
          <p:nvPr/>
        </p:nvSpPr>
        <p:spPr>
          <a:xfrm>
            <a:off x="552099" y="1903363"/>
            <a:ext cx="5143851" cy="2985433"/>
          </a:xfrm>
          <a:prstGeom prst="rect">
            <a:avLst/>
          </a:prstGeom>
          <a:noFill/>
        </p:spPr>
        <p:txBody>
          <a:bodyPr wrap="square">
            <a:spAutoFit/>
          </a:bodyPr>
          <a:lstStyle/>
          <a:p>
            <a:r>
              <a:rPr lang="en-US" sz="2400" b="1" dirty="0"/>
              <a:t>Iterative</a:t>
            </a:r>
          </a:p>
          <a:p>
            <a:endParaRPr lang="en-US" sz="2400" b="1" dirty="0"/>
          </a:p>
          <a:p>
            <a:r>
              <a:rPr lang="en-US" sz="2000" b="1" dirty="0">
                <a:latin typeface="Courier New" panose="02070309020205020404" pitchFamily="49" charset="0"/>
                <a:cs typeface="Courier New" panose="02070309020205020404" pitchFamily="49" charset="0"/>
              </a:rPr>
              <a:t>def </a:t>
            </a:r>
            <a:r>
              <a:rPr lang="en-US" sz="2000" b="1" dirty="0">
                <a:solidFill>
                  <a:srgbClr val="7030A0"/>
                </a:solidFill>
                <a:latin typeface="Courier New" panose="02070309020205020404" pitchFamily="49" charset="0"/>
                <a:cs typeface="Courier New" panose="02070309020205020404" pitchFamily="49" charset="0"/>
              </a:rPr>
              <a:t>factorial</a:t>
            </a:r>
            <a:r>
              <a:rPr lang="en-US" sz="2000" b="1" dirty="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result = 1</a:t>
            </a:r>
          </a:p>
          <a:p>
            <a:r>
              <a:rPr lang="en-US" sz="2000" b="1" dirty="0">
                <a:latin typeface="Courier New" panose="02070309020205020404" pitchFamily="49" charset="0"/>
                <a:cs typeface="Courier New" panose="02070309020205020404" pitchFamily="49" charset="0"/>
              </a:rPr>
              <a:t>    for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in range(2, n + 1):</a:t>
            </a:r>
          </a:p>
          <a:p>
            <a:r>
              <a:rPr lang="en-US" sz="2000" b="1" dirty="0">
                <a:latin typeface="Courier New" panose="02070309020205020404" pitchFamily="49" charset="0"/>
                <a:cs typeface="Courier New" panose="02070309020205020404" pitchFamily="49" charset="0"/>
              </a:rPr>
              <a:t>        result *= </a:t>
            </a:r>
            <a:r>
              <a:rPr lang="en-US" sz="2000" b="1" dirty="0" err="1">
                <a:latin typeface="Courier New" panose="02070309020205020404" pitchFamily="49" charset="0"/>
                <a:cs typeface="Courier New" panose="02070309020205020404" pitchFamily="49" charset="0"/>
              </a:rPr>
              <a:t>i</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return result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print(</a:t>
            </a:r>
            <a:r>
              <a:rPr lang="en-US" sz="2000" b="1" dirty="0">
                <a:solidFill>
                  <a:srgbClr val="7030A0"/>
                </a:solidFill>
                <a:latin typeface="Courier New" panose="02070309020205020404" pitchFamily="49" charset="0"/>
                <a:cs typeface="Courier New" panose="02070309020205020404" pitchFamily="49" charset="0"/>
              </a:rPr>
              <a:t>factorial</a:t>
            </a:r>
            <a:r>
              <a:rPr lang="en-US" sz="2000" b="1" dirty="0">
                <a:latin typeface="Courier New" panose="02070309020205020404" pitchFamily="49" charset="0"/>
                <a:cs typeface="Courier New" panose="02070309020205020404" pitchFamily="49" charset="0"/>
              </a:rPr>
              <a:t>(5))</a:t>
            </a:r>
          </a:p>
        </p:txBody>
      </p:sp>
      <p:sp>
        <p:nvSpPr>
          <p:cNvPr id="6" name="TextBox 5">
            <a:extLst>
              <a:ext uri="{FF2B5EF4-FFF2-40B4-BE49-F238E27FC236}">
                <a16:creationId xmlns:a16="http://schemas.microsoft.com/office/drawing/2014/main" id="{CC8D93A8-FC21-48EC-9DAB-30E158A42B1C}"/>
              </a:ext>
            </a:extLst>
          </p:cNvPr>
          <p:cNvSpPr txBox="1"/>
          <p:nvPr/>
        </p:nvSpPr>
        <p:spPr>
          <a:xfrm>
            <a:off x="5923848" y="1903363"/>
            <a:ext cx="5982402" cy="2985433"/>
          </a:xfrm>
          <a:prstGeom prst="rect">
            <a:avLst/>
          </a:prstGeom>
          <a:noFill/>
        </p:spPr>
        <p:txBody>
          <a:bodyPr wrap="square">
            <a:spAutoFit/>
          </a:bodyPr>
          <a:lstStyle/>
          <a:p>
            <a:r>
              <a:rPr lang="en-US" sz="2400" b="1" dirty="0"/>
              <a:t>Recursive</a:t>
            </a:r>
          </a:p>
          <a:p>
            <a:endParaRPr lang="en-US" sz="2400" b="1" dirty="0"/>
          </a:p>
          <a:p>
            <a:r>
              <a:rPr lang="en-US" sz="2000" b="1" dirty="0">
                <a:latin typeface="Courier New" panose="02070309020205020404" pitchFamily="49" charset="0"/>
                <a:cs typeface="Courier New" panose="02070309020205020404" pitchFamily="49" charset="0"/>
              </a:rPr>
              <a:t>def </a:t>
            </a:r>
            <a:r>
              <a:rPr lang="en-US" sz="2000" b="1" dirty="0">
                <a:solidFill>
                  <a:srgbClr val="7030A0"/>
                </a:solidFill>
                <a:latin typeface="Courier New" panose="02070309020205020404" pitchFamily="49" charset="0"/>
                <a:cs typeface="Courier New" panose="02070309020205020404" pitchFamily="49" charset="0"/>
              </a:rPr>
              <a:t>factorial</a:t>
            </a:r>
            <a:r>
              <a:rPr lang="en-US" sz="2000" b="1" dirty="0">
                <a:latin typeface="Courier New" panose="02070309020205020404" pitchFamily="49" charset="0"/>
                <a:cs typeface="Courier New" panose="02070309020205020404" pitchFamily="49" charset="0"/>
              </a:rPr>
              <a:t>(n):</a:t>
            </a:r>
          </a:p>
          <a:p>
            <a:r>
              <a:rPr lang="en-US" sz="2000" b="1" dirty="0">
                <a:latin typeface="Courier New" panose="02070309020205020404" pitchFamily="49" charset="0"/>
                <a:cs typeface="Courier New" panose="02070309020205020404" pitchFamily="49" charset="0"/>
              </a:rPr>
              <a:t>    if (n &lt; 2):</a:t>
            </a:r>
          </a:p>
          <a:p>
            <a:r>
              <a:rPr lang="en-US" sz="2000" b="1" dirty="0">
                <a:latin typeface="Courier New" panose="02070309020205020404" pitchFamily="49" charset="0"/>
                <a:cs typeface="Courier New" panose="02070309020205020404" pitchFamily="49" charset="0"/>
              </a:rPr>
              <a:t>        return 1</a:t>
            </a:r>
          </a:p>
          <a:p>
            <a:r>
              <a:rPr lang="en-US" sz="2000" b="1" dirty="0">
                <a:latin typeface="Courier New" panose="02070309020205020404" pitchFamily="49" charset="0"/>
                <a:cs typeface="Courier New" panose="02070309020205020404" pitchFamily="49" charset="0"/>
              </a:rPr>
              <a:t>    else:</a:t>
            </a:r>
          </a:p>
          <a:p>
            <a:r>
              <a:rPr lang="en-US" sz="2000" b="1" dirty="0">
                <a:latin typeface="Courier New" panose="02070309020205020404" pitchFamily="49" charset="0"/>
                <a:cs typeface="Courier New" panose="02070309020205020404" pitchFamily="49" charset="0"/>
              </a:rPr>
              <a:t>        return n * </a:t>
            </a:r>
            <a:r>
              <a:rPr lang="en-US" sz="2000" b="1" dirty="0">
                <a:solidFill>
                  <a:srgbClr val="7030A0"/>
                </a:solidFill>
                <a:latin typeface="Courier New" panose="02070309020205020404" pitchFamily="49" charset="0"/>
                <a:cs typeface="Courier New" panose="02070309020205020404" pitchFamily="49" charset="0"/>
              </a:rPr>
              <a:t>factorial</a:t>
            </a:r>
            <a:r>
              <a:rPr lang="en-US" sz="2000" b="1" dirty="0">
                <a:latin typeface="Courier New" panose="02070309020205020404" pitchFamily="49" charset="0"/>
                <a:cs typeface="Courier New" panose="02070309020205020404" pitchFamily="49" charset="0"/>
              </a:rPr>
              <a:t>(n - 1)</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print(</a:t>
            </a:r>
            <a:r>
              <a:rPr lang="en-US" sz="2000" b="1" dirty="0">
                <a:solidFill>
                  <a:srgbClr val="7030A0"/>
                </a:solidFill>
                <a:latin typeface="Courier New" panose="02070309020205020404" pitchFamily="49" charset="0"/>
                <a:cs typeface="Courier New" panose="02070309020205020404" pitchFamily="49" charset="0"/>
              </a:rPr>
              <a:t>factorial</a:t>
            </a:r>
            <a:r>
              <a:rPr lang="en-US" sz="2000" b="1" dirty="0">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377940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US" dirty="0"/>
              <a:t>Warm-up from last time</a:t>
            </a:r>
            <a:endParaRPr dirty="0"/>
          </a:p>
        </p:txBody>
      </p:sp>
      <p:sp>
        <p:nvSpPr>
          <p:cNvPr id="193" name="Google Shape;193;p30"/>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pPr marL="0" indent="0">
              <a:buNone/>
            </a:pPr>
            <a:r>
              <a:rPr lang="en-US"/>
              <a:t>A </a:t>
            </a:r>
            <a:r>
              <a:rPr lang="en-US" b="1"/>
              <a:t>recursive</a:t>
            </a:r>
            <a:r>
              <a:rPr lang="en-US"/>
              <a:t> function calls itself.</a:t>
            </a:r>
            <a:endParaRPr sz="2267">
              <a:solidFill>
                <a:schemeClr val="dk1"/>
              </a:solidFill>
              <a:latin typeface="Courier New"/>
              <a:ea typeface="Courier New"/>
              <a:cs typeface="Courier New"/>
              <a:sym typeface="Courier New"/>
            </a:endParaRPr>
          </a:p>
          <a:p>
            <a:pPr marL="0" indent="0">
              <a:lnSpc>
                <a:spcPct val="110000"/>
              </a:lnSpc>
              <a:spcBef>
                <a:spcPts val="1600"/>
              </a:spcBef>
              <a:buNone/>
            </a:pPr>
            <a:r>
              <a:rPr lang="en-US" b="1">
                <a:solidFill>
                  <a:srgbClr val="7030A0"/>
                </a:solidFill>
                <a:latin typeface="Courier New"/>
                <a:ea typeface="Courier New"/>
                <a:cs typeface="Courier New"/>
                <a:sym typeface="Courier New"/>
              </a:rPr>
              <a:t>def</a:t>
            </a:r>
            <a:r>
              <a:rPr lang="en-US">
                <a:solidFill>
                  <a:schemeClr val="dk1"/>
                </a:solidFill>
                <a:latin typeface="Courier New"/>
                <a:ea typeface="Courier New"/>
                <a:cs typeface="Courier New"/>
                <a:sym typeface="Courier New"/>
              </a:rPr>
              <a:t> </a:t>
            </a:r>
            <a:r>
              <a:rPr lang="en-US" b="1">
                <a:solidFill>
                  <a:schemeClr val="dk1"/>
                </a:solidFill>
                <a:latin typeface="Courier New"/>
                <a:ea typeface="Courier New"/>
                <a:cs typeface="Courier New"/>
                <a:sym typeface="Courier New"/>
              </a:rPr>
              <a:t>recursiveFunction</a:t>
            </a:r>
            <a:r>
              <a:rPr lang="en-US">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if (this is the base case):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do something non-recursive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else:</a:t>
            </a:r>
            <a:endParaRPr>
              <a:solidFill>
                <a:schemeClr val="dk1"/>
              </a:solidFill>
              <a:latin typeface="Courier New"/>
              <a:ea typeface="Courier New"/>
              <a:cs typeface="Courier New"/>
              <a:sym typeface="Courier New"/>
            </a:endParaRPr>
          </a:p>
          <a:p>
            <a:pPr marL="0" indent="0">
              <a:lnSpc>
                <a:spcPct val="110000"/>
              </a:lnSpc>
              <a:spcBef>
                <a:spcPts val="1333"/>
              </a:spcBef>
              <a:buNone/>
            </a:pPr>
            <a:r>
              <a:rPr lang="en-US">
                <a:solidFill>
                  <a:schemeClr val="dk1"/>
                </a:solidFill>
                <a:latin typeface="Courier New"/>
                <a:ea typeface="Courier New"/>
                <a:cs typeface="Courier New"/>
                <a:sym typeface="Courier New"/>
              </a:rPr>
              <a:t>  do something recursive</a:t>
            </a:r>
            <a:endParaRPr>
              <a:solidFill>
                <a:schemeClr val="dk1"/>
              </a:solidFill>
              <a:latin typeface="Courier New"/>
              <a:ea typeface="Courier New"/>
              <a:cs typeface="Courier New"/>
              <a:sym typeface="Courier New"/>
            </a:endParaRPr>
          </a:p>
          <a:p>
            <a:pPr marL="0" indent="0">
              <a:lnSpc>
                <a:spcPct val="110000"/>
              </a:lnSpc>
              <a:spcBef>
                <a:spcPts val="1333"/>
              </a:spcBef>
              <a:buClr>
                <a:schemeClr val="dk1"/>
              </a:buClr>
              <a:buSzPts val="1100"/>
              <a:buNone/>
            </a:pPr>
            <a:endParaRPr>
              <a:solidFill>
                <a:schemeClr val="dk1"/>
              </a:solidFill>
              <a:latin typeface="Courier New"/>
              <a:ea typeface="Courier New"/>
              <a:cs typeface="Courier New"/>
              <a:sym typeface="Courier New"/>
            </a:endParaRPr>
          </a:p>
          <a:p>
            <a:pPr marL="0" indent="0">
              <a:spcAft>
                <a:spcPts val="1600"/>
              </a:spcAft>
              <a:buClr>
                <a:schemeClr val="dk1"/>
              </a:buClr>
              <a:buSzPts val="1100"/>
              <a:buNone/>
            </a:pPr>
            <a:r>
              <a:rPr lang="en-US" b="1"/>
              <a:t>Example: </a:t>
            </a:r>
            <a:r>
              <a:rPr lang="en-US"/>
              <a:t>complete the recursive function for the factorial.</a:t>
            </a:r>
            <a:endParaRPr/>
          </a:p>
        </p:txBody>
      </p:sp>
      <p:sp>
        <p:nvSpPr>
          <p:cNvPr id="194" name="Google Shape;194;p30"/>
          <p:cNvSpPr txBox="1">
            <a:spLocks noGrp="1"/>
          </p:cNvSpPr>
          <p:nvPr>
            <p:ph type="sldNum" idx="12"/>
          </p:nvPr>
        </p:nvSpPr>
        <p:spPr>
          <a:xfrm>
            <a:off x="11296611" y="6217623"/>
            <a:ext cx="731600" cy="524800"/>
          </a:xfrm>
          <a:prstGeom prst="rect">
            <a:avLst/>
          </a:prstGeom>
        </p:spPr>
        <p:txBody>
          <a:bodyPr spcFirstLastPara="1" wrap="square" lIns="121900" tIns="121900" rIns="121900" bIns="121900" anchor="ctr" anchorCtr="0">
            <a:normAutofit/>
          </a:bodyPr>
          <a:lstStyle/>
          <a:p>
            <a:pPr algn="r"/>
            <a:fld id="{00000000-1234-1234-1234-123412341234}" type="slidenum">
              <a:rPr lang="en-US"/>
              <a:pPr algn="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AC4FF506-FE52-43D9-B1B2-99CDD1DE10B5}"/>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23" name="Rectangle 22">
            <a:extLst>
              <a:ext uri="{FF2B5EF4-FFF2-40B4-BE49-F238E27FC236}">
                <a16:creationId xmlns:a16="http://schemas.microsoft.com/office/drawing/2014/main" id="{6F203BA0-AEAE-4AD4-A65F-9EB69ACD04D3}"/>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24" name="Straight Arrow Connector 23">
            <a:extLst>
              <a:ext uri="{FF2B5EF4-FFF2-40B4-BE49-F238E27FC236}">
                <a16:creationId xmlns:a16="http://schemas.microsoft.com/office/drawing/2014/main" id="{42574C38-8ED2-43F3-AEF6-DAA4E1CF822D}"/>
              </a:ext>
            </a:extLst>
          </p:cNvPr>
          <p:cNvCxnSpPr>
            <a:cxnSpLocks/>
            <a:stCxn id="23"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9E402-6F57-486F-9E6E-001F9B3FB691}"/>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21" name="Text Placeholder 4">
            <a:extLst>
              <a:ext uri="{FF2B5EF4-FFF2-40B4-BE49-F238E27FC236}">
                <a16:creationId xmlns:a16="http://schemas.microsoft.com/office/drawing/2014/main" id="{2D2B3B3E-3B4E-4696-B243-F25D5752C3CF}"/>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9" name="Rectangle 8">
            <a:extLst>
              <a:ext uri="{FF2B5EF4-FFF2-40B4-BE49-F238E27FC236}">
                <a16:creationId xmlns:a16="http://schemas.microsoft.com/office/drawing/2014/main" id="{15820171-44B1-4BE8-B58E-8535FC380681}"/>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11" name="Straight Arrow Connector 10">
            <a:extLst>
              <a:ext uri="{FF2B5EF4-FFF2-40B4-BE49-F238E27FC236}">
                <a16:creationId xmlns:a16="http://schemas.microsoft.com/office/drawing/2014/main" id="{FB15332B-F7C1-40BD-A940-06A3A6567408}"/>
              </a:ext>
            </a:extLst>
          </p:cNvPr>
          <p:cNvCxnSpPr>
            <a:cxnSpLocks/>
            <a:stCxn id="9"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979429A-2837-414E-844D-6B8041D6C5BE}"/>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
        <p:nvSpPr>
          <p:cNvPr id="13" name="Title 1">
            <a:extLst>
              <a:ext uri="{FF2B5EF4-FFF2-40B4-BE49-F238E27FC236}">
                <a16:creationId xmlns:a16="http://schemas.microsoft.com/office/drawing/2014/main" id="{8540088E-5417-44D5-8F68-2E10EC91D574}"/>
              </a:ext>
            </a:extLst>
          </p:cNvPr>
          <p:cNvSpPr>
            <a:spLocks noGrp="1"/>
          </p:cNvSpPr>
          <p:nvPr>
            <p:ph type="title"/>
          </p:nvPr>
        </p:nvSpPr>
        <p:spPr>
          <a:xfrm>
            <a:off x="2152650" y="261172"/>
            <a:ext cx="7886700" cy="839730"/>
          </a:xfrm>
        </p:spPr>
        <p:txBody>
          <a:bodyPr/>
          <a:lstStyle/>
          <a:p>
            <a:r>
              <a:rPr lang="en-US" dirty="0"/>
              <a:t>How does this look in memory?</a:t>
            </a:r>
          </a:p>
        </p:txBody>
      </p:sp>
    </p:spTree>
    <p:extLst>
      <p:ext uri="{BB962C8B-B14F-4D97-AF65-F5344CB8AC3E}">
        <p14:creationId xmlns:p14="http://schemas.microsoft.com/office/powerpoint/2010/main" val="153340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p:bldP spid="21"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How does this look in memory?</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8" name="Rectangle 7">
            <a:extLst>
              <a:ext uri="{FF2B5EF4-FFF2-40B4-BE49-F238E27FC236}">
                <a16:creationId xmlns:a16="http://schemas.microsoft.com/office/drawing/2014/main" id="{A97BFA8F-986D-4FEE-99E6-EA3692B23AF8}"/>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sp>
        <p:nvSpPr>
          <p:cNvPr id="9" name="Rectangle 8">
            <a:extLst>
              <a:ext uri="{FF2B5EF4-FFF2-40B4-BE49-F238E27FC236}">
                <a16:creationId xmlns:a16="http://schemas.microsoft.com/office/drawing/2014/main" id="{15820171-44B1-4BE8-B58E-8535FC380681}"/>
              </a:ext>
            </a:extLst>
          </p:cNvPr>
          <p:cNvSpPr/>
          <p:nvPr>
            <p:custDataLst>
              <p:tags r:id="rId3"/>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4AA83F8D-99F6-446C-823C-BA6170A60316}"/>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16" name="Rectangle 15">
            <a:extLst>
              <a:ext uri="{FF2B5EF4-FFF2-40B4-BE49-F238E27FC236}">
                <a16:creationId xmlns:a16="http://schemas.microsoft.com/office/drawing/2014/main" id="{15DA2F77-3399-4D9B-8707-64D1839B9962}"/>
              </a:ext>
            </a:extLst>
          </p:cNvPr>
          <p:cNvSpPr/>
          <p:nvPr>
            <p:custDataLst>
              <p:tags r:id="rId5"/>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6"/>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7"/>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8"/>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9"/>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34" name="Rectangle 33">
            <a:extLst>
              <a:ext uri="{FF2B5EF4-FFF2-40B4-BE49-F238E27FC236}">
                <a16:creationId xmlns:a16="http://schemas.microsoft.com/office/drawing/2014/main" id="{35D0033F-947D-4E8F-8ACB-F1AA4998F01F}"/>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5097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D7D6-3927-4960-B114-C7905A86F4F4}"/>
              </a:ext>
            </a:extLst>
          </p:cNvPr>
          <p:cNvSpPr>
            <a:spLocks noGrp="1"/>
          </p:cNvSpPr>
          <p:nvPr>
            <p:ph type="ctrTitle"/>
          </p:nvPr>
        </p:nvSpPr>
        <p:spPr>
          <a:xfrm>
            <a:off x="407624" y="1133379"/>
            <a:ext cx="11376752" cy="2387600"/>
          </a:xfrm>
        </p:spPr>
        <p:txBody>
          <a:bodyPr/>
          <a:lstStyle/>
          <a:p>
            <a:r>
              <a:rPr lang="en-US" dirty="0"/>
              <a:t>The “stack” part of memory is a stack</a:t>
            </a:r>
          </a:p>
        </p:txBody>
      </p:sp>
      <p:sp>
        <p:nvSpPr>
          <p:cNvPr id="3" name="Subtitle 2">
            <a:extLst>
              <a:ext uri="{FF2B5EF4-FFF2-40B4-BE49-F238E27FC236}">
                <a16:creationId xmlns:a16="http://schemas.microsoft.com/office/drawing/2014/main" id="{25DDC4DB-D40E-46B2-A7B6-6B1FB3741664}"/>
              </a:ext>
            </a:extLst>
          </p:cNvPr>
          <p:cNvSpPr>
            <a:spLocks noGrp="1"/>
          </p:cNvSpPr>
          <p:nvPr>
            <p:ph type="subTitle" idx="1"/>
          </p:nvPr>
        </p:nvSpPr>
        <p:spPr/>
        <p:txBody>
          <a:bodyPr>
            <a:normAutofit/>
          </a:bodyPr>
          <a:lstStyle/>
          <a:p>
            <a:r>
              <a:rPr lang="en-US" sz="3200" dirty="0"/>
              <a:t>Function call: push</a:t>
            </a:r>
          </a:p>
          <a:p>
            <a:r>
              <a:rPr lang="en-US" sz="3200" dirty="0"/>
              <a:t>Return: pop</a:t>
            </a:r>
          </a:p>
        </p:txBody>
      </p:sp>
    </p:spTree>
    <p:extLst>
      <p:ext uri="{BB962C8B-B14F-4D97-AF65-F5344CB8AC3E}">
        <p14:creationId xmlns:p14="http://schemas.microsoft.com/office/powerpoint/2010/main" val="2176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1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a:t>
            </a:r>
            <a:r>
              <a:rPr lang="en-US" sz="1800" b="1" dirty="0">
                <a:solidFill>
                  <a:prstClr val="black"/>
                </a:solidFill>
                <a:highlight>
                  <a:srgbClr val="FFFF00"/>
                </a:highlight>
                <a:latin typeface="Courier New" panose="02070309020205020404" pitchFamily="49" charset="0"/>
                <a:cs typeface="Courier New" panose="02070309020205020404" pitchFamily="49" charset="0"/>
              </a:rPr>
              <a:t>factorial</a:t>
            </a:r>
            <a:r>
              <a:rPr lang="en-US" sz="1800" b="1" dirty="0">
                <a:solidFill>
                  <a:prstClr val="black"/>
                </a:solidFill>
                <a:latin typeface="Courier New" panose="02070309020205020404" pitchFamily="49" charset="0"/>
                <a:cs typeface="Courier New" panose="02070309020205020404" pitchFamily="49" charset="0"/>
              </a:rPr>
              <a:t>(n);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8206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0"/>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1"/>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2"/>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a:t>
            </a:r>
            <a:r>
              <a:rPr lang="en-US" sz="1800" b="1" dirty="0">
                <a:solidFill>
                  <a:prstClr val="black"/>
                </a:solidFill>
                <a:highlight>
                  <a:srgbClr val="FFFF00"/>
                </a:highlight>
                <a:latin typeface="Courier New" panose="02070309020205020404" pitchFamily="49" charset="0"/>
                <a:cs typeface="Courier New" panose="02070309020205020404" pitchFamily="49" charset="0"/>
              </a:rPr>
              <a:t>factorial</a:t>
            </a:r>
            <a:r>
              <a:rPr lang="en-US" sz="1800" b="1" dirty="0">
                <a:solidFill>
                  <a:prstClr val="black"/>
                </a:solidFill>
                <a:latin typeface="Courier New" panose="02070309020205020404" pitchFamily="49" charset="0"/>
                <a:cs typeface="Courier New" panose="02070309020205020404" pitchFamily="49" charset="0"/>
              </a:rPr>
              <a:t>(n-1);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7"/>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8"/>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19"/>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4"/>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5"/>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6"/>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40" name="Group 39">
            <a:extLst>
              <a:ext uri="{FF2B5EF4-FFF2-40B4-BE49-F238E27FC236}">
                <a16:creationId xmlns:a16="http://schemas.microsoft.com/office/drawing/2014/main" id="{B2DD6164-4903-4FF7-B964-E16424073057}"/>
              </a:ext>
            </a:extLst>
          </p:cNvPr>
          <p:cNvGrpSpPr/>
          <p:nvPr/>
        </p:nvGrpSpPr>
        <p:grpSpPr>
          <a:xfrm>
            <a:off x="2209800" y="4529137"/>
            <a:ext cx="2743200" cy="523493"/>
            <a:chOff x="685800" y="2443839"/>
            <a:chExt cx="2743200" cy="523493"/>
          </a:xfrm>
          <a:solidFill>
            <a:schemeClr val="accent1">
              <a:lumMod val="40000"/>
              <a:lumOff val="60000"/>
            </a:schemeClr>
          </a:solidFill>
        </p:grpSpPr>
        <p:sp>
          <p:nvSpPr>
            <p:cNvPr id="41" name="Rectangle 40">
              <a:extLst>
                <a:ext uri="{FF2B5EF4-FFF2-40B4-BE49-F238E27FC236}">
                  <a16:creationId xmlns:a16="http://schemas.microsoft.com/office/drawing/2014/main" id="{09620591-5DBA-4C53-8DEA-DB85988CB639}"/>
                </a:ext>
              </a:extLst>
            </p:cNvPr>
            <p:cNvSpPr/>
            <p:nvPr>
              <p:custDataLst>
                <p:tags r:id="rId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42" name="Rectangle 41">
              <a:extLst>
                <a:ext uri="{FF2B5EF4-FFF2-40B4-BE49-F238E27FC236}">
                  <a16:creationId xmlns:a16="http://schemas.microsoft.com/office/drawing/2014/main" id="{23AA530D-7B40-4D5D-9EF6-3EA005F3FC42}"/>
                </a:ext>
              </a:extLst>
            </p:cNvPr>
            <p:cNvSpPr/>
            <p:nvPr>
              <p:custDataLst>
                <p:tags r:id="rId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43" name="Rectangle 42">
              <a:extLst>
                <a:ext uri="{FF2B5EF4-FFF2-40B4-BE49-F238E27FC236}">
                  <a16:creationId xmlns:a16="http://schemas.microsoft.com/office/drawing/2014/main" id="{9FAA20E6-3914-490F-AF61-9E6C02D2BECE}"/>
                </a:ext>
              </a:extLst>
            </p:cNvPr>
            <p:cNvSpPr/>
            <p:nvPr>
              <p:custDataLst>
                <p:tags r:id="rId1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Tree>
    <p:extLst>
      <p:ext uri="{BB962C8B-B14F-4D97-AF65-F5344CB8AC3E}">
        <p14:creationId xmlns:p14="http://schemas.microsoft.com/office/powerpoint/2010/main" val="167263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highlight>
                  <a:srgbClr val="FFFF00"/>
                </a:highlight>
                <a:latin typeface="Courier New" panose="02070309020205020404" pitchFamily="49" charset="0"/>
                <a:cs typeface="Courier New" panose="02070309020205020404" pitchFamily="49" charset="0"/>
              </a:rPr>
              <a:t>if </a:t>
            </a:r>
            <a:r>
              <a:rPr lang="en-US" sz="1800" b="1" dirty="0">
                <a:solidFill>
                  <a:prstClr val="black"/>
                </a:solidFill>
                <a:highlight>
                  <a:srgbClr val="FFFF00"/>
                </a:highlight>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highlight>
                  <a:srgbClr val="FFFF00"/>
                </a:highlight>
                <a:latin typeface="Courier New" panose="02070309020205020404" pitchFamily="49" charset="0"/>
                <a:cs typeface="Courier New" panose="02070309020205020404" pitchFamily="49" charset="0"/>
              </a:rPr>
              <a:t>return</a:t>
            </a:r>
            <a:r>
              <a:rPr lang="en-US" sz="1800" b="1" dirty="0">
                <a:solidFill>
                  <a:prstClr val="black"/>
                </a:solidFill>
                <a:highlight>
                  <a:srgbClr val="FFFF00"/>
                </a:highlight>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prstClr val="black"/>
                </a:solidFill>
                <a:highlight>
                  <a:srgbClr val="FFFF00"/>
                </a:highlight>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2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5"/>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6"/>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7"/>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2"/>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3"/>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4"/>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40" name="Group 39">
            <a:extLst>
              <a:ext uri="{FF2B5EF4-FFF2-40B4-BE49-F238E27FC236}">
                <a16:creationId xmlns:a16="http://schemas.microsoft.com/office/drawing/2014/main" id="{B2DD6164-4903-4FF7-B964-E16424073057}"/>
              </a:ext>
            </a:extLst>
          </p:cNvPr>
          <p:cNvGrpSpPr/>
          <p:nvPr/>
        </p:nvGrpSpPr>
        <p:grpSpPr>
          <a:xfrm>
            <a:off x="2209800" y="4529137"/>
            <a:ext cx="2743200" cy="523493"/>
            <a:chOff x="685800" y="2443839"/>
            <a:chExt cx="2743200" cy="523493"/>
          </a:xfrm>
          <a:solidFill>
            <a:schemeClr val="accent1">
              <a:lumMod val="40000"/>
              <a:lumOff val="60000"/>
            </a:schemeClr>
          </a:solidFill>
        </p:grpSpPr>
        <p:sp>
          <p:nvSpPr>
            <p:cNvPr id="41" name="Rectangle 40">
              <a:extLst>
                <a:ext uri="{FF2B5EF4-FFF2-40B4-BE49-F238E27FC236}">
                  <a16:creationId xmlns:a16="http://schemas.microsoft.com/office/drawing/2014/main" id="{09620591-5DBA-4C53-8DEA-DB85988CB639}"/>
                </a:ext>
              </a:extLst>
            </p:cNvPr>
            <p:cNvSpPr/>
            <p:nvPr>
              <p:custDataLst>
                <p:tags r:id="rId9"/>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42" name="Rectangle 41">
              <a:extLst>
                <a:ext uri="{FF2B5EF4-FFF2-40B4-BE49-F238E27FC236}">
                  <a16:creationId xmlns:a16="http://schemas.microsoft.com/office/drawing/2014/main" id="{23AA530D-7B40-4D5D-9EF6-3EA005F3FC42}"/>
                </a:ext>
              </a:extLst>
            </p:cNvPr>
            <p:cNvSpPr/>
            <p:nvPr>
              <p:custDataLst>
                <p:tags r:id="rId10"/>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43" name="Rectangle 42">
              <a:extLst>
                <a:ext uri="{FF2B5EF4-FFF2-40B4-BE49-F238E27FC236}">
                  <a16:creationId xmlns:a16="http://schemas.microsoft.com/office/drawing/2014/main" id="{9FAA20E6-3914-490F-AF61-9E6C02D2BECE}"/>
                </a:ext>
              </a:extLst>
            </p:cNvPr>
            <p:cNvSpPr/>
            <p:nvPr>
              <p:custDataLst>
                <p:tags r:id="rId11"/>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3" name="Arc 2">
            <a:extLst>
              <a:ext uri="{FF2B5EF4-FFF2-40B4-BE49-F238E27FC236}">
                <a16:creationId xmlns:a16="http://schemas.microsoft.com/office/drawing/2014/main" id="{F5B44275-38C8-447B-929F-F7F8EAA3E472}"/>
              </a:ext>
            </a:extLst>
          </p:cNvPr>
          <p:cNvSpPr/>
          <p:nvPr/>
        </p:nvSpPr>
        <p:spPr>
          <a:xfrm>
            <a:off x="4731214" y="4286196"/>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9" name="Rectangle 48">
            <a:extLst>
              <a:ext uri="{FF2B5EF4-FFF2-40B4-BE49-F238E27FC236}">
                <a16:creationId xmlns:a16="http://schemas.microsoft.com/office/drawing/2014/main" id="{2E468B35-82EC-4408-80BC-99ED58AB3623}"/>
              </a:ext>
            </a:extLst>
          </p:cNvPr>
          <p:cNvSpPr/>
          <p:nvPr>
            <p:custDataLst>
              <p:tags r:id="rId8"/>
            </p:custDataLst>
          </p:nvPr>
        </p:nvSpPr>
        <p:spPr>
          <a:xfrm>
            <a:off x="5289086" y="4325741"/>
            <a:ext cx="662827" cy="461665"/>
          </a:xfrm>
          <a:prstGeom prst="rect">
            <a:avLst/>
          </a:prstGeom>
        </p:spPr>
        <p:txBody>
          <a:bodyPr wrap="square">
            <a:spAutoFit/>
          </a:bodyPr>
          <a:lstStyle/>
          <a:p>
            <a:pPr defTabSz="457200"/>
            <a:r>
              <a:rPr lang="en-US" sz="2400" dirty="0">
                <a:solidFill>
                  <a:prstClr val="black"/>
                </a:solidFill>
                <a:latin typeface="Calibri" panose="020F0502020204030204"/>
              </a:rPr>
              <a:t>1</a:t>
            </a:r>
          </a:p>
        </p:txBody>
      </p:sp>
    </p:spTree>
    <p:extLst>
      <p:ext uri="{BB962C8B-B14F-4D97-AF65-F5344CB8AC3E}">
        <p14:creationId xmlns:p14="http://schemas.microsoft.com/office/powerpoint/2010/main" val="218172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nvGrpSpPr>
          <p:cNvPr id="29" name="Group 28">
            <a:extLst>
              <a:ext uri="{FF2B5EF4-FFF2-40B4-BE49-F238E27FC236}">
                <a16:creationId xmlns:a16="http://schemas.microsoft.com/office/drawing/2014/main" id="{427F5449-570C-4DE4-8386-D30978604EE4}"/>
              </a:ext>
            </a:extLst>
          </p:cNvPr>
          <p:cNvGrpSpPr/>
          <p:nvPr/>
        </p:nvGrpSpPr>
        <p:grpSpPr>
          <a:xfrm>
            <a:off x="2209800" y="2443840"/>
            <a:ext cx="2743200" cy="523493"/>
            <a:chOff x="685800" y="2443839"/>
            <a:chExt cx="2743200" cy="523493"/>
          </a:xfrm>
          <a:solidFill>
            <a:schemeClr val="accent1">
              <a:lumMod val="40000"/>
              <a:lumOff val="60000"/>
            </a:schemeClr>
          </a:solidFill>
        </p:grpSpPr>
        <p:sp>
          <p:nvSpPr>
            <p:cNvPr id="20" name="Rectangle 19">
              <a:extLst>
                <a:ext uri="{FF2B5EF4-FFF2-40B4-BE49-F238E27FC236}">
                  <a16:creationId xmlns:a16="http://schemas.microsoft.com/office/drawing/2014/main" id="{1DAC9444-4577-48BC-9FB3-9DF044906EE0}"/>
                </a:ext>
              </a:extLst>
            </p:cNvPr>
            <p:cNvSpPr/>
            <p:nvPr>
              <p:custDataLst>
                <p:tags r:id="rId21"/>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21" name="Rectangle 20">
              <a:extLst>
                <a:ext uri="{FF2B5EF4-FFF2-40B4-BE49-F238E27FC236}">
                  <a16:creationId xmlns:a16="http://schemas.microsoft.com/office/drawing/2014/main" id="{B9DE1354-8465-4DB5-9261-64E671021732}"/>
                </a:ext>
              </a:extLst>
            </p:cNvPr>
            <p:cNvSpPr/>
            <p:nvPr>
              <p:custDataLst>
                <p:tags r:id="rId22"/>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22" name="Rectangle 21">
              <a:extLst>
                <a:ext uri="{FF2B5EF4-FFF2-40B4-BE49-F238E27FC236}">
                  <a16:creationId xmlns:a16="http://schemas.microsoft.com/office/drawing/2014/main" id="{C7404AD1-78A4-4971-B037-ABDFD41DABA0}"/>
                </a:ext>
              </a:extLst>
            </p:cNvPr>
            <p:cNvSpPr/>
            <p:nvPr>
              <p:custDataLst>
                <p:tags r:id="rId23"/>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highlight>
                  <a:srgbClr val="FFFF00"/>
                </a:highlight>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grpSp>
        <p:nvGrpSpPr>
          <p:cNvPr id="26" name="Group 25">
            <a:extLst>
              <a:ext uri="{FF2B5EF4-FFF2-40B4-BE49-F238E27FC236}">
                <a16:creationId xmlns:a16="http://schemas.microsoft.com/office/drawing/2014/main" id="{EB0971CD-9920-4D07-859B-AD01022A2256}"/>
              </a:ext>
            </a:extLst>
          </p:cNvPr>
          <p:cNvGrpSpPr/>
          <p:nvPr/>
        </p:nvGrpSpPr>
        <p:grpSpPr>
          <a:xfrm>
            <a:off x="2209800" y="2967333"/>
            <a:ext cx="2743200" cy="523493"/>
            <a:chOff x="685800" y="2443839"/>
            <a:chExt cx="2743200" cy="523493"/>
          </a:xfrm>
          <a:solidFill>
            <a:schemeClr val="accent1">
              <a:lumMod val="40000"/>
              <a:lumOff val="60000"/>
            </a:schemeClr>
          </a:solidFill>
        </p:grpSpPr>
        <p:sp>
          <p:nvSpPr>
            <p:cNvPr id="27" name="Rectangle 26">
              <a:extLst>
                <a:ext uri="{FF2B5EF4-FFF2-40B4-BE49-F238E27FC236}">
                  <a16:creationId xmlns:a16="http://schemas.microsoft.com/office/drawing/2014/main" id="{54837D87-C760-4B7B-97B9-73D524E61BA8}"/>
                </a:ext>
              </a:extLst>
            </p:cNvPr>
            <p:cNvSpPr/>
            <p:nvPr>
              <p:custDataLst>
                <p:tags r:id="rId18"/>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0" name="Rectangle 29">
              <a:extLst>
                <a:ext uri="{FF2B5EF4-FFF2-40B4-BE49-F238E27FC236}">
                  <a16:creationId xmlns:a16="http://schemas.microsoft.com/office/drawing/2014/main" id="{285F8E40-71D0-4CCA-8A08-BAC2B061986D}"/>
                </a:ext>
              </a:extLst>
            </p:cNvPr>
            <p:cNvSpPr/>
            <p:nvPr>
              <p:custDataLst>
                <p:tags r:id="rId19"/>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3</a:t>
              </a:r>
            </a:p>
          </p:txBody>
        </p:sp>
        <p:sp>
          <p:nvSpPr>
            <p:cNvPr id="31" name="Rectangle 30">
              <a:extLst>
                <a:ext uri="{FF2B5EF4-FFF2-40B4-BE49-F238E27FC236}">
                  <a16:creationId xmlns:a16="http://schemas.microsoft.com/office/drawing/2014/main" id="{5A6447D3-59EB-4FAC-922C-755810B9A7B7}"/>
                </a:ext>
              </a:extLst>
            </p:cNvPr>
            <p:cNvSpPr/>
            <p:nvPr>
              <p:custDataLst>
                <p:tags r:id="rId20"/>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2" name="Group 31">
            <a:extLst>
              <a:ext uri="{FF2B5EF4-FFF2-40B4-BE49-F238E27FC236}">
                <a16:creationId xmlns:a16="http://schemas.microsoft.com/office/drawing/2014/main" id="{B47F09EE-627D-429C-9BF8-53DB87B2C0ED}"/>
              </a:ext>
            </a:extLst>
          </p:cNvPr>
          <p:cNvGrpSpPr/>
          <p:nvPr/>
        </p:nvGrpSpPr>
        <p:grpSpPr>
          <a:xfrm>
            <a:off x="2209800" y="3488036"/>
            <a:ext cx="2743200" cy="523493"/>
            <a:chOff x="685800" y="2443839"/>
            <a:chExt cx="2743200" cy="523493"/>
          </a:xfrm>
          <a:solidFill>
            <a:schemeClr val="accent1">
              <a:lumMod val="40000"/>
              <a:lumOff val="60000"/>
            </a:schemeClr>
          </a:solidFill>
        </p:grpSpPr>
        <p:sp>
          <p:nvSpPr>
            <p:cNvPr id="33" name="Rectangle 32">
              <a:extLst>
                <a:ext uri="{FF2B5EF4-FFF2-40B4-BE49-F238E27FC236}">
                  <a16:creationId xmlns:a16="http://schemas.microsoft.com/office/drawing/2014/main" id="{DD7B73AE-A2B2-4E17-8A8B-47269B784DE1}"/>
                </a:ext>
              </a:extLst>
            </p:cNvPr>
            <p:cNvSpPr/>
            <p:nvPr>
              <p:custDataLst>
                <p:tags r:id="rId15"/>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4" name="Rectangle 33">
              <a:extLst>
                <a:ext uri="{FF2B5EF4-FFF2-40B4-BE49-F238E27FC236}">
                  <a16:creationId xmlns:a16="http://schemas.microsoft.com/office/drawing/2014/main" id="{A49741B3-4987-4D81-BAEA-97971CE4AE96}"/>
                </a:ext>
              </a:extLst>
            </p:cNvPr>
            <p:cNvSpPr/>
            <p:nvPr>
              <p:custDataLst>
                <p:tags r:id="rId16"/>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a:t>
              </a:r>
            </a:p>
          </p:txBody>
        </p:sp>
        <p:sp>
          <p:nvSpPr>
            <p:cNvPr id="35" name="Rectangle 34">
              <a:extLst>
                <a:ext uri="{FF2B5EF4-FFF2-40B4-BE49-F238E27FC236}">
                  <a16:creationId xmlns:a16="http://schemas.microsoft.com/office/drawing/2014/main" id="{C4FC5350-2F1A-47EE-B886-970339045A84}"/>
                </a:ext>
              </a:extLst>
            </p:cNvPr>
            <p:cNvSpPr/>
            <p:nvPr>
              <p:custDataLst>
                <p:tags r:id="rId17"/>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grpSp>
        <p:nvGrpSpPr>
          <p:cNvPr id="36" name="Group 35">
            <a:extLst>
              <a:ext uri="{FF2B5EF4-FFF2-40B4-BE49-F238E27FC236}">
                <a16:creationId xmlns:a16="http://schemas.microsoft.com/office/drawing/2014/main" id="{D89D838A-3263-4227-97FC-478A214A9054}"/>
              </a:ext>
            </a:extLst>
          </p:cNvPr>
          <p:cNvGrpSpPr/>
          <p:nvPr/>
        </p:nvGrpSpPr>
        <p:grpSpPr>
          <a:xfrm>
            <a:off x="2209800" y="4011529"/>
            <a:ext cx="2743200" cy="523493"/>
            <a:chOff x="685800" y="2443839"/>
            <a:chExt cx="2743200" cy="523493"/>
          </a:xfrm>
          <a:solidFill>
            <a:schemeClr val="accent1">
              <a:lumMod val="40000"/>
              <a:lumOff val="60000"/>
            </a:schemeClr>
          </a:solidFill>
        </p:grpSpPr>
        <p:sp>
          <p:nvSpPr>
            <p:cNvPr id="37" name="Rectangle 36">
              <a:extLst>
                <a:ext uri="{FF2B5EF4-FFF2-40B4-BE49-F238E27FC236}">
                  <a16:creationId xmlns:a16="http://schemas.microsoft.com/office/drawing/2014/main" id="{AB53FB74-5026-4859-B2B8-9B420F26B47A}"/>
                </a:ext>
              </a:extLst>
            </p:cNvPr>
            <p:cNvSpPr/>
            <p:nvPr>
              <p:custDataLst>
                <p:tags r:id="rId12"/>
              </p:custDataLst>
            </p:nvPr>
          </p:nvSpPr>
          <p:spPr>
            <a:xfrm>
              <a:off x="685800" y="2443839"/>
              <a:ext cx="2743200" cy="52349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factorial()</a:t>
              </a:r>
            </a:p>
          </p:txBody>
        </p:sp>
        <p:sp>
          <p:nvSpPr>
            <p:cNvPr id="38" name="Rectangle 37">
              <a:extLst>
                <a:ext uri="{FF2B5EF4-FFF2-40B4-BE49-F238E27FC236}">
                  <a16:creationId xmlns:a16="http://schemas.microsoft.com/office/drawing/2014/main" id="{B9A4449F-BDAF-4040-A203-D41389C07530}"/>
                </a:ext>
              </a:extLst>
            </p:cNvPr>
            <p:cNvSpPr/>
            <p:nvPr>
              <p:custDataLst>
                <p:tags r:id="rId13"/>
              </p:custDataLst>
            </p:nvPr>
          </p:nvSpPr>
          <p:spPr>
            <a:xfrm>
              <a:off x="2784442" y="2537871"/>
              <a:ext cx="557872" cy="3631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a:t>
              </a:r>
            </a:p>
          </p:txBody>
        </p:sp>
        <p:sp>
          <p:nvSpPr>
            <p:cNvPr id="39" name="Rectangle 38">
              <a:extLst>
                <a:ext uri="{FF2B5EF4-FFF2-40B4-BE49-F238E27FC236}">
                  <a16:creationId xmlns:a16="http://schemas.microsoft.com/office/drawing/2014/main" id="{58DB8AFC-EC03-4E9F-8EC3-72D511676A24}"/>
                </a:ext>
              </a:extLst>
            </p:cNvPr>
            <p:cNvSpPr/>
            <p:nvPr>
              <p:custDataLst>
                <p:tags r:id="rId14"/>
              </p:custDataLst>
            </p:nvPr>
          </p:nvSpPr>
          <p:spPr>
            <a:xfrm>
              <a:off x="1585554" y="253787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grpSp>
      <p:sp>
        <p:nvSpPr>
          <p:cNvPr id="44" name="Arc 43">
            <a:extLst>
              <a:ext uri="{FF2B5EF4-FFF2-40B4-BE49-F238E27FC236}">
                <a16:creationId xmlns:a16="http://schemas.microsoft.com/office/drawing/2014/main" id="{7F9B044E-69BD-4BD8-B6B1-B374DAF65935}"/>
              </a:ext>
            </a:extLst>
          </p:cNvPr>
          <p:cNvSpPr/>
          <p:nvPr/>
        </p:nvSpPr>
        <p:spPr>
          <a:xfrm>
            <a:off x="4731214" y="3740441"/>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5" name="Rectangle 44">
            <a:extLst>
              <a:ext uri="{FF2B5EF4-FFF2-40B4-BE49-F238E27FC236}">
                <a16:creationId xmlns:a16="http://schemas.microsoft.com/office/drawing/2014/main" id="{A3734F7C-173E-42FD-B4C3-249A82E3D20D}"/>
              </a:ext>
            </a:extLst>
          </p:cNvPr>
          <p:cNvSpPr/>
          <p:nvPr>
            <p:custDataLst>
              <p:tags r:id="rId8"/>
            </p:custDataLst>
          </p:nvPr>
        </p:nvSpPr>
        <p:spPr>
          <a:xfrm>
            <a:off x="5289086" y="3779986"/>
            <a:ext cx="662827" cy="461665"/>
          </a:xfrm>
          <a:prstGeom prst="rect">
            <a:avLst/>
          </a:prstGeom>
        </p:spPr>
        <p:txBody>
          <a:bodyPr wrap="square">
            <a:spAutoFit/>
          </a:bodyPr>
          <a:lstStyle/>
          <a:p>
            <a:pPr defTabSz="457200"/>
            <a:r>
              <a:rPr lang="en-US" sz="2400" dirty="0">
                <a:solidFill>
                  <a:prstClr val="black"/>
                </a:solidFill>
                <a:latin typeface="Calibri" panose="020F0502020204030204"/>
              </a:rPr>
              <a:t>1</a:t>
            </a:r>
          </a:p>
        </p:txBody>
      </p:sp>
      <p:sp>
        <p:nvSpPr>
          <p:cNvPr id="46" name="Arc 45">
            <a:extLst>
              <a:ext uri="{FF2B5EF4-FFF2-40B4-BE49-F238E27FC236}">
                <a16:creationId xmlns:a16="http://schemas.microsoft.com/office/drawing/2014/main" id="{B8A393F7-5BE9-4750-8354-626F7AF912AF}"/>
              </a:ext>
            </a:extLst>
          </p:cNvPr>
          <p:cNvSpPr/>
          <p:nvPr/>
        </p:nvSpPr>
        <p:spPr>
          <a:xfrm>
            <a:off x="4731214" y="3223986"/>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47" name="Rectangle 46">
            <a:extLst>
              <a:ext uri="{FF2B5EF4-FFF2-40B4-BE49-F238E27FC236}">
                <a16:creationId xmlns:a16="http://schemas.microsoft.com/office/drawing/2014/main" id="{566C7387-43E8-45BA-ABCB-F4757FB356D8}"/>
              </a:ext>
            </a:extLst>
          </p:cNvPr>
          <p:cNvSpPr/>
          <p:nvPr>
            <p:custDataLst>
              <p:tags r:id="rId9"/>
            </p:custDataLst>
          </p:nvPr>
        </p:nvSpPr>
        <p:spPr>
          <a:xfrm>
            <a:off x="5289086" y="3263531"/>
            <a:ext cx="662827" cy="461665"/>
          </a:xfrm>
          <a:prstGeom prst="rect">
            <a:avLst/>
          </a:prstGeom>
        </p:spPr>
        <p:txBody>
          <a:bodyPr wrap="square">
            <a:spAutoFit/>
          </a:bodyPr>
          <a:lstStyle/>
          <a:p>
            <a:pPr defTabSz="457200"/>
            <a:r>
              <a:rPr lang="en-US" sz="2400" dirty="0">
                <a:solidFill>
                  <a:prstClr val="black"/>
                </a:solidFill>
                <a:latin typeface="Calibri" panose="020F0502020204030204"/>
              </a:rPr>
              <a:t>2</a:t>
            </a:r>
          </a:p>
        </p:txBody>
      </p:sp>
      <p:sp>
        <p:nvSpPr>
          <p:cNvPr id="48" name="Arc 47">
            <a:extLst>
              <a:ext uri="{FF2B5EF4-FFF2-40B4-BE49-F238E27FC236}">
                <a16:creationId xmlns:a16="http://schemas.microsoft.com/office/drawing/2014/main" id="{75E811A5-EBF4-4418-BCA1-075101D7BD3A}"/>
              </a:ext>
            </a:extLst>
          </p:cNvPr>
          <p:cNvSpPr/>
          <p:nvPr/>
        </p:nvSpPr>
        <p:spPr>
          <a:xfrm>
            <a:off x="4731214" y="2698280"/>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50" name="Rectangle 49">
            <a:extLst>
              <a:ext uri="{FF2B5EF4-FFF2-40B4-BE49-F238E27FC236}">
                <a16:creationId xmlns:a16="http://schemas.microsoft.com/office/drawing/2014/main" id="{A285F487-8143-4433-BAF4-8E6520C3A893}"/>
              </a:ext>
            </a:extLst>
          </p:cNvPr>
          <p:cNvSpPr/>
          <p:nvPr>
            <p:custDataLst>
              <p:tags r:id="rId10"/>
            </p:custDataLst>
          </p:nvPr>
        </p:nvSpPr>
        <p:spPr>
          <a:xfrm>
            <a:off x="5289086" y="2737825"/>
            <a:ext cx="662827" cy="461665"/>
          </a:xfrm>
          <a:prstGeom prst="rect">
            <a:avLst/>
          </a:prstGeom>
        </p:spPr>
        <p:txBody>
          <a:bodyPr wrap="square">
            <a:spAutoFit/>
          </a:bodyPr>
          <a:lstStyle/>
          <a:p>
            <a:pPr defTabSz="457200"/>
            <a:r>
              <a:rPr lang="en-US" sz="2400" dirty="0">
                <a:solidFill>
                  <a:prstClr val="black"/>
                </a:solidFill>
                <a:latin typeface="Calibri" panose="020F0502020204030204"/>
              </a:rPr>
              <a:t>6</a:t>
            </a:r>
          </a:p>
        </p:txBody>
      </p:sp>
      <p:sp>
        <p:nvSpPr>
          <p:cNvPr id="51" name="Arc 50">
            <a:extLst>
              <a:ext uri="{FF2B5EF4-FFF2-40B4-BE49-F238E27FC236}">
                <a16:creationId xmlns:a16="http://schemas.microsoft.com/office/drawing/2014/main" id="{53E6E522-7FDC-45F0-A6D8-6CE45D871B37}"/>
              </a:ext>
            </a:extLst>
          </p:cNvPr>
          <p:cNvSpPr/>
          <p:nvPr/>
        </p:nvSpPr>
        <p:spPr>
          <a:xfrm>
            <a:off x="4731214" y="2174340"/>
            <a:ext cx="557872" cy="523493"/>
          </a:xfrm>
          <a:prstGeom prst="arc">
            <a:avLst>
              <a:gd name="adj1" fmla="val 16232058"/>
              <a:gd name="adj2" fmla="val 5263311"/>
            </a:avLst>
          </a:prstGeom>
          <a:ln w="38100">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en-US">
              <a:solidFill>
                <a:prstClr val="black"/>
              </a:solidFill>
              <a:latin typeface="Calibri" panose="020F0502020204030204"/>
            </a:endParaRPr>
          </a:p>
        </p:txBody>
      </p:sp>
      <p:sp>
        <p:nvSpPr>
          <p:cNvPr id="52" name="Rectangle 51">
            <a:extLst>
              <a:ext uri="{FF2B5EF4-FFF2-40B4-BE49-F238E27FC236}">
                <a16:creationId xmlns:a16="http://schemas.microsoft.com/office/drawing/2014/main" id="{3E082620-E1D6-4AD7-9D16-14DFC1E9880C}"/>
              </a:ext>
            </a:extLst>
          </p:cNvPr>
          <p:cNvSpPr/>
          <p:nvPr>
            <p:custDataLst>
              <p:tags r:id="rId11"/>
            </p:custDataLst>
          </p:nvPr>
        </p:nvSpPr>
        <p:spPr>
          <a:xfrm>
            <a:off x="5289086" y="2213885"/>
            <a:ext cx="662827" cy="461665"/>
          </a:xfrm>
          <a:prstGeom prst="rect">
            <a:avLst/>
          </a:prstGeom>
        </p:spPr>
        <p:txBody>
          <a:bodyPr wrap="square">
            <a:spAutoFit/>
          </a:bodyPr>
          <a:lstStyle/>
          <a:p>
            <a:pPr defTabSz="457200"/>
            <a:r>
              <a:rPr lang="en-US" sz="2400" dirty="0">
                <a:solidFill>
                  <a:prstClr val="black"/>
                </a:solidFill>
                <a:latin typeface="Calibri" panose="020F0502020204030204"/>
              </a:rPr>
              <a:t>24</a:t>
            </a:r>
          </a:p>
        </p:txBody>
      </p:sp>
    </p:spTree>
    <p:extLst>
      <p:ext uri="{BB962C8B-B14F-4D97-AF65-F5344CB8AC3E}">
        <p14:creationId xmlns:p14="http://schemas.microsoft.com/office/powerpoint/2010/main" val="299319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4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p:bldP spid="45" grpId="1"/>
      <p:bldP spid="46" grpId="0" animBg="1"/>
      <p:bldP spid="46" grpId="1" animBg="1"/>
      <p:bldP spid="47" grpId="0"/>
      <p:bldP spid="47" grpId="1"/>
      <p:bldP spid="48" grpId="0" animBg="1"/>
      <p:bldP spid="48" grpId="1" animBg="1"/>
      <p:bldP spid="50" grpId="0"/>
      <p:bldP spid="50" grpId="1"/>
      <p:bldP spid="51" grpId="0" animBg="1"/>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“Stack” part of memory is a stack</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4</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24</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result:</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n:</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prstClr val="black"/>
                </a:solidFill>
                <a:highlight>
                  <a:srgbClr val="FFFF00"/>
                </a:highlight>
                <a:latin typeface="Courier New" panose="02070309020205020404" pitchFamily="49" charset="0"/>
                <a:cs typeface="Courier New" panose="02070309020205020404" pitchFamily="49" charset="0"/>
              </a:rPr>
              <a:t>result</a:t>
            </a:r>
            <a:r>
              <a:rPr lang="en-US" sz="1800" b="1" dirty="0">
                <a:solidFill>
                  <a:prstClr val="black"/>
                </a:solidFill>
                <a:latin typeface="Courier New" panose="02070309020205020404" pitchFamily="49" charset="0"/>
                <a:cs typeface="Courier New" panose="02070309020205020404" pitchFamily="49" charset="0"/>
              </a:rPr>
              <a: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90716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AC4FF506-FE52-43D9-B1B2-99CDD1DE10B5}"/>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23" name="Rectangle 22">
            <a:extLst>
              <a:ext uri="{FF2B5EF4-FFF2-40B4-BE49-F238E27FC236}">
                <a16:creationId xmlns:a16="http://schemas.microsoft.com/office/drawing/2014/main" id="{6F203BA0-AEAE-4AD4-A65F-9EB69ACD04D3}"/>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24" name="Straight Arrow Connector 23">
            <a:extLst>
              <a:ext uri="{FF2B5EF4-FFF2-40B4-BE49-F238E27FC236}">
                <a16:creationId xmlns:a16="http://schemas.microsoft.com/office/drawing/2014/main" id="{42574C38-8ED2-43F3-AEF6-DAA4E1CF822D}"/>
              </a:ext>
            </a:extLst>
          </p:cNvPr>
          <p:cNvCxnSpPr>
            <a:cxnSpLocks/>
            <a:stCxn id="23"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9E402-6F57-486F-9E6E-001F9B3FB691}"/>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21" name="Text Placeholder 4">
            <a:extLst>
              <a:ext uri="{FF2B5EF4-FFF2-40B4-BE49-F238E27FC236}">
                <a16:creationId xmlns:a16="http://schemas.microsoft.com/office/drawing/2014/main" id="{2D2B3B3E-3B4E-4696-B243-F25D5752C3CF}"/>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p:txBody>
          <a:bodyPr/>
          <a:lstStyle/>
          <a:p>
            <a:r>
              <a:rPr lang="en-US" dirty="0"/>
              <a:t>What can go wrong?</a:t>
            </a:r>
          </a:p>
        </p:txBody>
      </p:sp>
      <p:sp>
        <p:nvSpPr>
          <p:cNvPr id="9" name="Rectangle 8">
            <a:extLst>
              <a:ext uri="{FF2B5EF4-FFF2-40B4-BE49-F238E27FC236}">
                <a16:creationId xmlns:a16="http://schemas.microsoft.com/office/drawing/2014/main" id="{15820171-44B1-4BE8-B58E-8535FC380681}"/>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11" name="Straight Arrow Connector 10">
            <a:extLst>
              <a:ext uri="{FF2B5EF4-FFF2-40B4-BE49-F238E27FC236}">
                <a16:creationId xmlns:a16="http://schemas.microsoft.com/office/drawing/2014/main" id="{FB15332B-F7C1-40BD-A940-06A3A6567408}"/>
              </a:ext>
            </a:extLst>
          </p:cNvPr>
          <p:cNvCxnSpPr>
            <a:cxnSpLocks/>
            <a:stCxn id="9"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979429A-2837-414E-844D-6B8041D6C5BE}"/>
              </a:ext>
            </a:extLst>
          </p:cNvPr>
          <p:cNvSpPr/>
          <p:nvPr/>
        </p:nvSpPr>
        <p:spPr>
          <a:xfrm>
            <a:off x="5807528" y="1527771"/>
            <a:ext cx="4953000"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factorial(</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(n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 n * factorial(n-1);</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n = 4;</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70AD47">
                    <a:lumMod val="75000"/>
                  </a:srgbClr>
                </a:solidFill>
                <a:latin typeface="Courier New" panose="02070309020205020404" pitchFamily="49" charset="0"/>
                <a:cs typeface="Courier New" panose="02070309020205020404" pitchFamily="49" charset="0"/>
              </a:rPr>
              <a:t>long</a:t>
            </a:r>
            <a:r>
              <a:rPr lang="en-US" sz="1800" b="1" dirty="0">
                <a:solidFill>
                  <a:prstClr val="black"/>
                </a:solidFill>
                <a:latin typeface="Courier New" panose="02070309020205020404" pitchFamily="49" charset="0"/>
                <a:cs typeface="Courier New" panose="02070309020205020404" pitchFamily="49" charset="0"/>
              </a:rPr>
              <a:t> result = 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result = factorial(n);</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cout</a:t>
            </a:r>
            <a:r>
              <a:rPr lang="en-US" sz="1800" b="1" dirty="0">
                <a:solidFill>
                  <a:prstClr val="black"/>
                </a:solidFill>
                <a:latin typeface="Courier New" panose="02070309020205020404" pitchFamily="49" charset="0"/>
                <a:cs typeface="Courier New" panose="02070309020205020404" pitchFamily="49" charset="0"/>
              </a:rPr>
              <a:t> &lt;&lt; result &lt;&lt; </a:t>
            </a:r>
            <a:r>
              <a:rPr lang="en-US" sz="1800" b="1" dirty="0" err="1">
                <a:solidFill>
                  <a:prstClr val="black"/>
                </a:solidFill>
                <a:latin typeface="Courier New" panose="02070309020205020404" pitchFamily="49" charset="0"/>
                <a:cs typeface="Courier New" panose="02070309020205020404" pitchFamily="49" charset="0"/>
              </a:rPr>
              <a:t>endl</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cxnSp>
        <p:nvCxnSpPr>
          <p:cNvPr id="33" name="Straight Connector 32">
            <a:extLst>
              <a:ext uri="{FF2B5EF4-FFF2-40B4-BE49-F238E27FC236}">
                <a16:creationId xmlns:a16="http://schemas.microsoft.com/office/drawing/2014/main" id="{6875EFD3-7558-4E99-AA11-DB681C1F4E28}"/>
              </a:ext>
            </a:extLst>
          </p:cNvPr>
          <p:cNvCxnSpPr>
            <a:cxnSpLocks/>
          </p:cNvCxnSpPr>
          <p:nvPr/>
        </p:nvCxnSpPr>
        <p:spPr>
          <a:xfrm>
            <a:off x="2181226" y="3152824"/>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6018914C-94DF-4BB3-AFFF-E92103A97401}"/>
              </a:ext>
            </a:extLst>
          </p:cNvPr>
          <p:cNvSpPr/>
          <p:nvPr>
            <p:custDataLst>
              <p:tags r:id="rId8"/>
            </p:custDataLst>
          </p:nvPr>
        </p:nvSpPr>
        <p:spPr>
          <a:xfrm>
            <a:off x="2209800" y="2747650"/>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45" name="Straight Connector 44">
            <a:extLst>
              <a:ext uri="{FF2B5EF4-FFF2-40B4-BE49-F238E27FC236}">
                <a16:creationId xmlns:a16="http://schemas.microsoft.com/office/drawing/2014/main" id="{A418F4F6-FEB7-48C6-B947-052FF53F34F3}"/>
              </a:ext>
            </a:extLst>
          </p:cNvPr>
          <p:cNvCxnSpPr>
            <a:cxnSpLocks/>
          </p:cNvCxnSpPr>
          <p:nvPr/>
        </p:nvCxnSpPr>
        <p:spPr>
          <a:xfrm>
            <a:off x="2209801" y="3152824"/>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13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26" name="Rectangle 25"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0C4784EF-289D-4888-A511-DE33C3C2C277}"/>
              </a:ext>
            </a:extLst>
          </p:cNvPr>
          <p:cNvSpPr/>
          <p:nvPr>
            <p:custDataLst>
              <p:tags r:id="rId1"/>
            </p:custDataLst>
          </p:nvPr>
        </p:nvSpPr>
        <p:spPr>
          <a:xfrm>
            <a:off x="2209800" y="1551211"/>
            <a:ext cx="2743200" cy="5089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a:solidFill>
                <a:prstClr val="white"/>
              </a:solidFill>
              <a:latin typeface="Calibri" panose="020F0502020204030204"/>
            </a:endParaRPr>
          </a:p>
        </p:txBody>
      </p:sp>
      <p:sp>
        <p:nvSpPr>
          <p:cNvPr id="30" name="Rectangle 29">
            <a:extLst>
              <a:ext uri="{FF2B5EF4-FFF2-40B4-BE49-F238E27FC236}">
                <a16:creationId xmlns:a16="http://schemas.microsoft.com/office/drawing/2014/main" id="{8F512CA0-3589-4253-8FA9-538D04276E8B}"/>
              </a:ext>
            </a:extLst>
          </p:cNvPr>
          <p:cNvSpPr/>
          <p:nvPr>
            <p:custDataLst>
              <p:tags r:id="rId2"/>
            </p:custDataLst>
          </p:nvPr>
        </p:nvSpPr>
        <p:spPr>
          <a:xfrm>
            <a:off x="2209800" y="5885698"/>
            <a:ext cx="274320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Heap</a:t>
            </a:r>
          </a:p>
        </p:txBody>
      </p:sp>
      <p:cxnSp>
        <p:nvCxnSpPr>
          <p:cNvPr id="31" name="Straight Arrow Connector 30">
            <a:extLst>
              <a:ext uri="{FF2B5EF4-FFF2-40B4-BE49-F238E27FC236}">
                <a16:creationId xmlns:a16="http://schemas.microsoft.com/office/drawing/2014/main" id="{E41F8E82-7CE3-4F13-A615-8F242363601E}"/>
              </a:ext>
            </a:extLst>
          </p:cNvPr>
          <p:cNvCxnSpPr>
            <a:cxnSpLocks/>
            <a:stCxn id="30" idx="0"/>
          </p:cNvCxnSpPr>
          <p:nvPr>
            <p:custDataLst>
              <p:tags r:id="rId3"/>
            </p:custDataLst>
          </p:nvPr>
        </p:nvCxnSpPr>
        <p:spPr>
          <a:xfrm flipV="1">
            <a:off x="3581400" y="5410200"/>
            <a:ext cx="0" cy="475498"/>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640F156-4230-4EAF-8F6C-B87762D5ED98}"/>
              </a:ext>
            </a:extLst>
          </p:cNvPr>
          <p:cNvSpPr/>
          <p:nvPr>
            <p:custDataLst>
              <p:tags r:id="rId4"/>
            </p:custDataLst>
          </p:nvPr>
        </p:nvSpPr>
        <p:spPr>
          <a:xfrm>
            <a:off x="1841067" y="6365996"/>
            <a:ext cx="340158" cy="461665"/>
          </a:xfrm>
          <a:prstGeom prst="rect">
            <a:avLst/>
          </a:prstGeom>
        </p:spPr>
        <p:txBody>
          <a:bodyPr wrap="none">
            <a:spAutoFit/>
          </a:bodyPr>
          <a:lstStyle/>
          <a:p>
            <a:pPr defTabSz="457200"/>
            <a:r>
              <a:rPr lang="en-US" sz="2400" dirty="0">
                <a:solidFill>
                  <a:prstClr val="black"/>
                </a:solidFill>
                <a:latin typeface="Calibri" panose="020F0502020204030204"/>
              </a:rPr>
              <a:t>0</a:t>
            </a:r>
          </a:p>
        </p:txBody>
      </p:sp>
      <p:sp>
        <p:nvSpPr>
          <p:cNvPr id="33" name="Text Placeholder 4">
            <a:extLst>
              <a:ext uri="{FF2B5EF4-FFF2-40B4-BE49-F238E27FC236}">
                <a16:creationId xmlns:a16="http://schemas.microsoft.com/office/drawing/2014/main" id="{75B91B20-E4B5-4373-8EDD-51BB2CAC32F6}"/>
              </a:ext>
            </a:extLst>
          </p:cNvPr>
          <p:cNvSpPr txBox="1">
            <a:spLocks/>
          </p:cNvSpPr>
          <p:nvPr>
            <p:custDataLst>
              <p:tags r:id="rId5"/>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34" name="Rectangle 33">
            <a:extLst>
              <a:ext uri="{FF2B5EF4-FFF2-40B4-BE49-F238E27FC236}">
                <a16:creationId xmlns:a16="http://schemas.microsoft.com/office/drawing/2014/main" id="{C329E132-7797-452F-A9E8-937331E729D6}"/>
              </a:ext>
            </a:extLst>
          </p:cNvPr>
          <p:cNvSpPr/>
          <p:nvPr>
            <p:custDataLst>
              <p:tags r:id="rId6"/>
            </p:custDataLst>
          </p:nvPr>
        </p:nvSpPr>
        <p:spPr>
          <a:xfrm>
            <a:off x="2209800" y="1551211"/>
            <a:ext cx="2743200" cy="4572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400" dirty="0">
                <a:solidFill>
                  <a:prstClr val="black"/>
                </a:solidFill>
                <a:latin typeface="Calibri" panose="020F0502020204030204"/>
              </a:rPr>
              <a:t>Stack</a:t>
            </a:r>
          </a:p>
        </p:txBody>
      </p:sp>
      <p:cxnSp>
        <p:nvCxnSpPr>
          <p:cNvPr id="35" name="Straight Arrow Connector 34">
            <a:extLst>
              <a:ext uri="{FF2B5EF4-FFF2-40B4-BE49-F238E27FC236}">
                <a16:creationId xmlns:a16="http://schemas.microsoft.com/office/drawing/2014/main" id="{D2E00948-272B-48F6-A759-B4E9362833D5}"/>
              </a:ext>
            </a:extLst>
          </p:cNvPr>
          <p:cNvCxnSpPr>
            <a:cxnSpLocks/>
            <a:stCxn id="34" idx="2"/>
          </p:cNvCxnSpPr>
          <p:nvPr>
            <p:custDataLst>
              <p:tags r:id="rId7"/>
            </p:custDataLst>
          </p:nvPr>
        </p:nvCxnSpPr>
        <p:spPr>
          <a:xfrm>
            <a:off x="3581400" y="2008411"/>
            <a:ext cx="0" cy="500746"/>
          </a:xfrm>
          <a:prstGeom prst="straightConnector1">
            <a:avLst/>
          </a:prstGeom>
          <a:ln w="3810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9CA316F-D6B7-4EA9-A226-5D0E655FAF6B}"/>
              </a:ext>
            </a:extLst>
          </p:cNvPr>
          <p:cNvCxnSpPr>
            <a:cxnSpLocks/>
          </p:cNvCxnSpPr>
          <p:nvPr/>
        </p:nvCxnSpPr>
        <p:spPr>
          <a:xfrm>
            <a:off x="2181226" y="3152824"/>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FF21030-8758-47F9-BF50-D2D2502EF15C}"/>
              </a:ext>
            </a:extLst>
          </p:cNvPr>
          <p:cNvSpPr/>
          <p:nvPr>
            <p:custDataLst>
              <p:tags r:id="rId8"/>
            </p:custDataLst>
          </p:nvPr>
        </p:nvSpPr>
        <p:spPr>
          <a:xfrm>
            <a:off x="2209800" y="2747650"/>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8" name="Straight Connector 37">
            <a:extLst>
              <a:ext uri="{FF2B5EF4-FFF2-40B4-BE49-F238E27FC236}">
                <a16:creationId xmlns:a16="http://schemas.microsoft.com/office/drawing/2014/main" id="{026981AC-6454-4957-BAF7-A9FFAAAE17E2}"/>
              </a:ext>
            </a:extLst>
          </p:cNvPr>
          <p:cNvCxnSpPr>
            <a:cxnSpLocks/>
          </p:cNvCxnSpPr>
          <p:nvPr/>
        </p:nvCxnSpPr>
        <p:spPr>
          <a:xfrm>
            <a:off x="2209801" y="3152824"/>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50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solidFill>
                  <a:srgbClr val="C00000"/>
                </a:solidFill>
              </a:rPr>
              <a:t>Poll 1</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100902"/>
            <a:ext cx="10648950" cy="5382932"/>
          </a:xfrm>
        </p:spPr>
        <p:txBody>
          <a:bodyPr>
            <a:normAutofit/>
          </a:bodyPr>
          <a:lstStyle/>
          <a:p>
            <a:r>
              <a:rPr lang="en-US" dirty="0"/>
              <a:t>I’m thinking of a number between 1 and 64. After each guess, I’ll tell you if  you’re </a:t>
            </a:r>
            <a:r>
              <a:rPr lang="en-US" dirty="0">
                <a:solidFill>
                  <a:srgbClr val="7030A0"/>
                </a:solidFill>
              </a:rPr>
              <a:t>correct</a:t>
            </a:r>
            <a:r>
              <a:rPr lang="en-US" dirty="0"/>
              <a:t> or if my number is </a:t>
            </a:r>
            <a:r>
              <a:rPr lang="en-US" dirty="0">
                <a:solidFill>
                  <a:srgbClr val="7030A0"/>
                </a:solidFill>
              </a:rPr>
              <a:t>higher</a:t>
            </a:r>
            <a:r>
              <a:rPr lang="en-US" dirty="0"/>
              <a:t> or </a:t>
            </a:r>
            <a:r>
              <a:rPr lang="en-US" dirty="0">
                <a:solidFill>
                  <a:srgbClr val="7030A0"/>
                </a:solidFill>
              </a:rPr>
              <a:t>lower</a:t>
            </a:r>
            <a:r>
              <a:rPr lang="en-US" dirty="0"/>
              <a:t>.</a:t>
            </a:r>
          </a:p>
          <a:p>
            <a:r>
              <a:rPr lang="en-US" dirty="0"/>
              <a:t>What is the maximum number of guesses you’ll need to play this game?</a:t>
            </a:r>
          </a:p>
          <a:p>
            <a:endParaRPr lang="en-US" dirty="0"/>
          </a:p>
          <a:p>
            <a:r>
              <a:rPr lang="en-US" dirty="0"/>
              <a:t>A: 6</a:t>
            </a:r>
          </a:p>
          <a:p>
            <a:r>
              <a:rPr lang="en-US" dirty="0"/>
              <a:t>B: 7</a:t>
            </a:r>
          </a:p>
          <a:p>
            <a:r>
              <a:rPr lang="en-US" dirty="0"/>
              <a:t>C: 32</a:t>
            </a:r>
          </a:p>
          <a:p>
            <a:r>
              <a:rPr lang="en-US" dirty="0"/>
              <a:t>D: 64</a:t>
            </a:r>
          </a:p>
        </p:txBody>
      </p:sp>
    </p:spTree>
    <p:extLst>
      <p:ext uri="{BB962C8B-B14F-4D97-AF65-F5344CB8AC3E}">
        <p14:creationId xmlns:p14="http://schemas.microsoft.com/office/powerpoint/2010/main" val="754144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void</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elephant_array</a:t>
            </a:r>
            <a:r>
              <a:rPr lang="en-US" sz="1800" b="1" dirty="0">
                <a:solidFill>
                  <a:prstClr val="black"/>
                </a:solidFill>
                <a:latin typeface="Courier New" panose="02070309020205020404" pitchFamily="49" charset="0"/>
                <a:cs typeface="Courier New" panose="02070309020205020404" pitchFamily="49" charset="0"/>
              </a:rPr>
              <a:t>[size]</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highlight>
                  <a:srgbClr val="FFFF00"/>
                </a:highlight>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err="1">
                <a:solidFill>
                  <a:prstClr val="black"/>
                </a:solidFill>
                <a:latin typeface="Courier New" panose="02070309020205020404" pitchFamily="49" charset="0"/>
                <a:cs typeface="Courier New" panose="02070309020205020404" pitchFamily="49" charset="0"/>
              </a:rPr>
              <a:t>stack_of_elephants</a:t>
            </a:r>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a:p>
            <a:pPr defTabSz="457200"/>
            <a:endParaRPr lang="en-US" dirty="0">
              <a:solidFill>
                <a:prstClr val="black"/>
              </a:solidFill>
              <a:latin typeface="Courier New" panose="02070309020205020404" pitchFamily="49" charset="0"/>
              <a:cs typeface="Courier New" panose="02070309020205020404" pitchFamily="49" charset="0"/>
            </a:endParaRPr>
          </a:p>
        </p:txBody>
      </p:sp>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9"/>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9499DAE-56F9-4674-8EC0-721287EB9C50}"/>
              </a:ext>
            </a:extLst>
          </p:cNvPr>
          <p:cNvSpPr/>
          <p:nvPr>
            <p:custDataLst>
              <p:tags r:id="rId10"/>
            </p:custDataLst>
          </p:nvPr>
        </p:nvSpPr>
        <p:spPr>
          <a:xfrm>
            <a:off x="4310766" y="291355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33" name="Rectangle 32">
            <a:extLst>
              <a:ext uri="{FF2B5EF4-FFF2-40B4-BE49-F238E27FC236}">
                <a16:creationId xmlns:a16="http://schemas.microsoft.com/office/drawing/2014/main" id="{37ED7BDF-EDF7-440D-9B86-40C8BC2CEBEC}"/>
              </a:ext>
            </a:extLst>
          </p:cNvPr>
          <p:cNvSpPr/>
          <p:nvPr>
            <p:custDataLst>
              <p:tags r:id="rId11"/>
            </p:custDataLst>
          </p:nvPr>
        </p:nvSpPr>
        <p:spPr>
          <a:xfrm>
            <a:off x="4310766" y="3276721"/>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34" name="Rectangle 33">
            <a:extLst>
              <a:ext uri="{FF2B5EF4-FFF2-40B4-BE49-F238E27FC236}">
                <a16:creationId xmlns:a16="http://schemas.microsoft.com/office/drawing/2014/main" id="{A1A3A7B7-485A-443A-A8E0-1BECF21EC4B1}"/>
              </a:ext>
            </a:extLst>
          </p:cNvPr>
          <p:cNvSpPr/>
          <p:nvPr>
            <p:custDataLst>
              <p:tags r:id="rId12"/>
            </p:custDataLst>
          </p:nvPr>
        </p:nvSpPr>
        <p:spPr>
          <a:xfrm>
            <a:off x="3111878" y="3284132"/>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35" name="Rectangle 34">
            <a:extLst>
              <a:ext uri="{FF2B5EF4-FFF2-40B4-BE49-F238E27FC236}">
                <a16:creationId xmlns:a16="http://schemas.microsoft.com/office/drawing/2014/main" id="{71B42459-14A9-4535-8DC7-99B44A63CF4A}"/>
              </a:ext>
            </a:extLst>
          </p:cNvPr>
          <p:cNvSpPr/>
          <p:nvPr>
            <p:custDataLst>
              <p:tags r:id="rId13"/>
            </p:custDataLst>
          </p:nvPr>
        </p:nvSpPr>
        <p:spPr>
          <a:xfrm>
            <a:off x="3111878" y="2913550"/>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973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6" grpId="0" animBg="1"/>
      <p:bldP spid="33" grpId="0" animBg="1"/>
      <p:bldP spid="34"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void</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highlight>
                  <a:srgbClr val="FFFF00"/>
                </a:highlight>
                <a:latin typeface="Courier New" panose="02070309020205020404" pitchFamily="49" charset="0"/>
                <a:cs typeface="Courier New" panose="02070309020205020404" pitchFamily="49" charset="0"/>
              </a:rPr>
              <a:t>int</a:t>
            </a:r>
            <a:r>
              <a:rPr lang="en-US" sz="1800" b="1" dirty="0">
                <a:solidFill>
                  <a:prstClr val="black"/>
                </a:solidFill>
                <a:highlight>
                  <a:srgbClr val="FFFF00"/>
                </a:highlight>
                <a:latin typeface="Courier New" panose="02070309020205020404" pitchFamily="49" charset="0"/>
                <a:cs typeface="Courier New" panose="02070309020205020404" pitchFamily="49" charset="0"/>
              </a:rPr>
              <a:t> </a:t>
            </a:r>
            <a:r>
              <a:rPr lang="en-US" sz="1800" b="1" dirty="0" err="1">
                <a:solidFill>
                  <a:prstClr val="black"/>
                </a:solidFill>
                <a:highlight>
                  <a:srgbClr val="FFFF00"/>
                </a:highlight>
                <a:latin typeface="Courier New" panose="02070309020205020404" pitchFamily="49" charset="0"/>
                <a:cs typeface="Courier New" panose="02070309020205020404" pitchFamily="49" charset="0"/>
              </a:rPr>
              <a:t>elephant_array</a:t>
            </a:r>
            <a:r>
              <a:rPr lang="en-US" sz="1800" b="1" dirty="0">
                <a:solidFill>
                  <a:prstClr val="black"/>
                </a:solidFill>
                <a:highlight>
                  <a:srgbClr val="FFFF00"/>
                </a:highlight>
                <a:latin typeface="Courier New" panose="02070309020205020404" pitchFamily="49" charset="0"/>
                <a:cs typeface="Courier New" panose="02070309020205020404" pitchFamily="49" charset="0"/>
              </a:rPr>
              <a:t>[size]</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CD3A770A-580B-4D07-9E0A-8F372D53FE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43200" y="2504177"/>
            <a:ext cx="1676400" cy="1234599"/>
          </a:xfrm>
          <a:prstGeom prst="rect">
            <a:avLst/>
          </a:prstGeom>
        </p:spPr>
      </p:pic>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9"/>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896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FD-3869-4AF7-957C-E0EB11B91306}"/>
              </a:ext>
            </a:extLst>
          </p:cNvPr>
          <p:cNvSpPr>
            <a:spLocks noGrp="1"/>
          </p:cNvSpPr>
          <p:nvPr>
            <p:ph type="title"/>
          </p:nvPr>
        </p:nvSpPr>
        <p:spPr>
          <a:xfrm>
            <a:off x="2152650" y="261172"/>
            <a:ext cx="7886700" cy="839730"/>
          </a:xfrm>
        </p:spPr>
        <p:txBody>
          <a:bodyPr/>
          <a:lstStyle/>
          <a:p>
            <a:r>
              <a:rPr lang="en-US" dirty="0"/>
              <a:t>Demo: Stack of elephants</a:t>
            </a:r>
          </a:p>
        </p:txBody>
      </p:sp>
      <p:sp>
        <p:nvSpPr>
          <p:cNvPr id="7" name="Rectangle 6"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6B987BEB-F63E-4CD2-B7E7-985073AFE186}"/>
              </a:ext>
            </a:extLst>
          </p:cNvPr>
          <p:cNvSpPr/>
          <p:nvPr>
            <p:custDataLst>
              <p:tags r:id="rId1"/>
            </p:custDataLst>
          </p:nvPr>
        </p:nvSpPr>
        <p:spPr>
          <a:xfrm>
            <a:off x="2209800" y="1551210"/>
            <a:ext cx="2743200" cy="5306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400" dirty="0">
              <a:solidFill>
                <a:prstClr val="white"/>
              </a:solidFill>
              <a:latin typeface="Calibri" panose="020F0502020204030204"/>
            </a:endParaRPr>
          </a:p>
        </p:txBody>
      </p:sp>
      <p:sp>
        <p:nvSpPr>
          <p:cNvPr id="9" name="Rectangle 8">
            <a:extLst>
              <a:ext uri="{FF2B5EF4-FFF2-40B4-BE49-F238E27FC236}">
                <a16:creationId xmlns:a16="http://schemas.microsoft.com/office/drawing/2014/main" id="{15820171-44B1-4BE8-B58E-8535FC380681}"/>
              </a:ext>
            </a:extLst>
          </p:cNvPr>
          <p:cNvSpPr/>
          <p:nvPr>
            <p:custDataLst>
              <p:tags r:id="rId2"/>
            </p:custDataLst>
          </p:nvPr>
        </p:nvSpPr>
        <p:spPr>
          <a:xfrm>
            <a:off x="2209800" y="1551211"/>
            <a:ext cx="2743200" cy="89262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r>
              <a:rPr lang="en-US" dirty="0">
                <a:solidFill>
                  <a:prstClr val="black"/>
                </a:solidFill>
                <a:latin typeface="Courier New" panose="02070309020205020404" pitchFamily="49" charset="0"/>
                <a:cs typeface="Courier New" panose="02070309020205020404" pitchFamily="49" charset="0"/>
              </a:rPr>
              <a:t>main()</a:t>
            </a:r>
          </a:p>
          <a:p>
            <a:pPr defTabSz="457200"/>
            <a:endParaRPr lang="en-US" dirty="0">
              <a:solidFill>
                <a:prstClr val="black"/>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15DA2F77-3399-4D9B-8707-64D1839B9962}"/>
              </a:ext>
            </a:extLst>
          </p:cNvPr>
          <p:cNvSpPr/>
          <p:nvPr>
            <p:custDataLst>
              <p:tags r:id="rId3"/>
            </p:custDataLst>
          </p:nvPr>
        </p:nvSpPr>
        <p:spPr>
          <a:xfrm>
            <a:off x="4310766" y="1645243"/>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10</a:t>
            </a:r>
          </a:p>
        </p:txBody>
      </p:sp>
      <p:sp>
        <p:nvSpPr>
          <p:cNvPr id="17" name="Rectangle 16">
            <a:extLst>
              <a:ext uri="{FF2B5EF4-FFF2-40B4-BE49-F238E27FC236}">
                <a16:creationId xmlns:a16="http://schemas.microsoft.com/office/drawing/2014/main" id="{245FB63A-4050-4210-8043-BF7D1BA65890}"/>
              </a:ext>
            </a:extLst>
          </p:cNvPr>
          <p:cNvSpPr/>
          <p:nvPr>
            <p:custDataLst>
              <p:tags r:id="rId4"/>
            </p:custDataLst>
          </p:nvPr>
        </p:nvSpPr>
        <p:spPr>
          <a:xfrm>
            <a:off x="4310766" y="2008412"/>
            <a:ext cx="557872" cy="363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black"/>
                </a:solidFill>
                <a:latin typeface="Courier New" panose="02070309020205020404" pitchFamily="49" charset="0"/>
                <a:cs typeface="Courier New" panose="02070309020205020404" pitchFamily="49" charset="0"/>
              </a:rPr>
              <a:t>50</a:t>
            </a:r>
          </a:p>
        </p:txBody>
      </p:sp>
      <p:sp>
        <p:nvSpPr>
          <p:cNvPr id="18" name="Rectangle 17">
            <a:extLst>
              <a:ext uri="{FF2B5EF4-FFF2-40B4-BE49-F238E27FC236}">
                <a16:creationId xmlns:a16="http://schemas.microsoft.com/office/drawing/2014/main" id="{67B2ECF9-3FDE-4958-A934-E701F3B586A6}"/>
              </a:ext>
            </a:extLst>
          </p:cNvPr>
          <p:cNvSpPr/>
          <p:nvPr>
            <p:custDataLst>
              <p:tags r:id="rId5"/>
            </p:custDataLst>
          </p:nvPr>
        </p:nvSpPr>
        <p:spPr>
          <a:xfrm>
            <a:off x="3111878" y="2015823"/>
            <a:ext cx="1197864"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a:solidFill>
                  <a:prstClr val="black"/>
                </a:solidFill>
                <a:latin typeface="Courier New" panose="02070309020205020404" pitchFamily="49" charset="0"/>
                <a:cs typeface="Courier New" panose="02070309020205020404" pitchFamily="49" charset="0"/>
              </a:rPr>
              <a:t>size:</a:t>
            </a:r>
          </a:p>
        </p:txBody>
      </p:sp>
      <p:sp>
        <p:nvSpPr>
          <p:cNvPr id="19" name="Rectangle 18">
            <a:extLst>
              <a:ext uri="{FF2B5EF4-FFF2-40B4-BE49-F238E27FC236}">
                <a16:creationId xmlns:a16="http://schemas.microsoft.com/office/drawing/2014/main" id="{15A654FF-D05C-4B7D-97FF-BA789B55BAB4}"/>
              </a:ext>
            </a:extLst>
          </p:cNvPr>
          <p:cNvSpPr/>
          <p:nvPr>
            <p:custDataLst>
              <p:tags r:id="rId6"/>
            </p:custDataLst>
          </p:nvPr>
        </p:nvSpPr>
        <p:spPr>
          <a:xfrm>
            <a:off x="3111878" y="1645241"/>
            <a:ext cx="1198888" cy="3483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200"/>
            <a:r>
              <a:rPr lang="en-US" dirty="0" err="1">
                <a:solidFill>
                  <a:prstClr val="black"/>
                </a:solidFill>
                <a:latin typeface="Courier New" panose="02070309020205020404" pitchFamily="49" charset="0"/>
                <a:cs typeface="Courier New" panose="02070309020205020404" pitchFamily="49" charset="0"/>
              </a:rPr>
              <a:t>num</a:t>
            </a:r>
            <a:r>
              <a:rPr lang="en-US" dirty="0">
                <a:solidFill>
                  <a:prstClr val="black"/>
                </a:solidFill>
                <a:latin typeface="Courier New" panose="02070309020205020404" pitchFamily="49" charset="0"/>
                <a:cs typeface="Courier New" panose="02070309020205020404" pitchFamily="49" charset="0"/>
              </a:rPr>
              <a:t>:</a:t>
            </a:r>
          </a:p>
        </p:txBody>
      </p:sp>
      <p:sp>
        <p:nvSpPr>
          <p:cNvPr id="23" name="Text Placeholder 4">
            <a:extLst>
              <a:ext uri="{FF2B5EF4-FFF2-40B4-BE49-F238E27FC236}">
                <a16:creationId xmlns:a16="http://schemas.microsoft.com/office/drawing/2014/main" id="{6B90F07B-D1C8-4824-A3BF-2EA64AB2F572}"/>
              </a:ext>
            </a:extLst>
          </p:cNvPr>
          <p:cNvSpPr txBox="1">
            <a:spLocks/>
          </p:cNvSpPr>
          <p:nvPr>
            <p:custDataLst>
              <p:tags r:id="rId7"/>
            </p:custDataLst>
          </p:nvPr>
        </p:nvSpPr>
        <p:spPr>
          <a:xfrm>
            <a:off x="2152650" y="1017300"/>
            <a:ext cx="3057148" cy="639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solidFill>
                <a:latin typeface="Calibri" panose="020F0502020204030204"/>
              </a:rPr>
              <a:t>Memory</a:t>
            </a:r>
          </a:p>
        </p:txBody>
      </p:sp>
      <p:sp>
        <p:nvSpPr>
          <p:cNvPr id="28" name="Rectangle 27">
            <a:extLst>
              <a:ext uri="{FF2B5EF4-FFF2-40B4-BE49-F238E27FC236}">
                <a16:creationId xmlns:a16="http://schemas.microsoft.com/office/drawing/2014/main" id="{308A3E74-BA75-43DB-A3DD-A754D8782EB6}"/>
              </a:ext>
            </a:extLst>
          </p:cNvPr>
          <p:cNvSpPr/>
          <p:nvPr/>
        </p:nvSpPr>
        <p:spPr>
          <a:xfrm>
            <a:off x="5110844" y="1549539"/>
            <a:ext cx="5497285" cy="4960589"/>
          </a:xfrm>
          <a:prstGeom prst="rect">
            <a:avLst/>
          </a:prstGeom>
        </p:spPr>
        <p:txBody>
          <a:bodyPr wrap="square">
            <a:spAutoFit/>
          </a:bodyPr>
          <a:lstStyle/>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void</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srgbClr val="70AD47">
                    <a:lumMod val="75000"/>
                  </a:srgbClr>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if </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0)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a:solidFill>
                  <a:srgbClr val="ED7D31">
                    <a:lumMod val="75000"/>
                  </a:srgbClr>
                </a:solidFill>
                <a:latin typeface="Courier New" panose="02070309020205020404" pitchFamily="49" charset="0"/>
                <a:cs typeface="Courier New" panose="02070309020205020404" pitchFamily="49" charset="0"/>
              </a:rPr>
              <a:t>return</a:t>
            </a: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elephant_array</a:t>
            </a:r>
            <a:r>
              <a:rPr lang="en-US" sz="1800" b="1" dirty="0">
                <a:solidFill>
                  <a:prstClr val="black"/>
                </a:solidFill>
                <a:latin typeface="Courier New" panose="02070309020205020404" pitchFamily="49" charset="0"/>
                <a:cs typeface="Courier New" panose="02070309020205020404" pitchFamily="49" charset="0"/>
              </a:rPr>
              <a:t>[size]</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highlight>
                  <a:srgbClr val="FFFF00"/>
                </a:highlight>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(num-1,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a:p>
            <a:pPr defTabSz="457200">
              <a:lnSpc>
                <a:spcPct val="110000"/>
              </a:lnSpc>
            </a:pPr>
            <a:endParaRPr lang="en-US" sz="1800" b="1" dirty="0">
              <a:solidFill>
                <a:prstClr val="black"/>
              </a:solidFill>
              <a:latin typeface="Courier New" panose="02070309020205020404" pitchFamily="49" charset="0"/>
              <a:cs typeface="Courier New" panose="02070309020205020404" pitchFamily="49" charset="0"/>
            </a:endParaRPr>
          </a:p>
          <a:p>
            <a:pPr defTabSz="457200">
              <a:lnSpc>
                <a:spcPct val="110000"/>
              </a:lnSpc>
            </a:pP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main() {</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 10;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srgbClr val="70AD47">
                    <a:lumMod val="75000"/>
                  </a:srgbClr>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size = 50;</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stack_of_elephants</a:t>
            </a:r>
            <a:r>
              <a:rPr lang="en-US" sz="1800" b="1" dirty="0">
                <a:solidFill>
                  <a:prstClr val="black"/>
                </a:solidFill>
                <a:latin typeface="Courier New" panose="02070309020205020404" pitchFamily="49" charset="0"/>
                <a:cs typeface="Courier New" panose="02070309020205020404" pitchFamily="49" charset="0"/>
              </a:rPr>
              <a:t>(</a:t>
            </a:r>
            <a:r>
              <a:rPr lang="en-US" sz="1800" b="1" dirty="0" err="1">
                <a:solidFill>
                  <a:prstClr val="black"/>
                </a:solidFill>
                <a:latin typeface="Courier New" panose="02070309020205020404" pitchFamily="49" charset="0"/>
                <a:cs typeface="Courier New" panose="02070309020205020404" pitchFamily="49" charset="0"/>
              </a:rPr>
              <a:t>num</a:t>
            </a:r>
            <a:r>
              <a:rPr lang="en-US" sz="1800" b="1" dirty="0">
                <a:solidFill>
                  <a:prstClr val="black"/>
                </a:solidFill>
                <a:latin typeface="Courier New" panose="02070309020205020404" pitchFamily="49" charset="0"/>
                <a:cs typeface="Courier New" panose="02070309020205020404" pitchFamily="49" charset="0"/>
              </a:rPr>
              <a:t>, size)</a:t>
            </a:r>
          </a:p>
          <a:p>
            <a:pPr defTabSz="457200">
              <a:lnSpc>
                <a:spcPct val="110000"/>
              </a:lnSpc>
            </a:pPr>
            <a:r>
              <a:rPr lang="en-US" sz="1800" b="1" dirty="0">
                <a:solidFill>
                  <a:prstClr val="black"/>
                </a:solidFill>
                <a:latin typeface="Courier New" panose="02070309020205020404" pitchFamily="49" charset="0"/>
                <a:cs typeface="Courier New" panose="02070309020205020404" pitchFamily="49" charset="0"/>
              </a:rPr>
              <a:t>}</a:t>
            </a:r>
          </a:p>
        </p:txBody>
      </p:sp>
      <p:sp>
        <p:nvSpPr>
          <p:cNvPr id="14" name="Rectangle 13">
            <a:extLst>
              <a:ext uri="{FF2B5EF4-FFF2-40B4-BE49-F238E27FC236}">
                <a16:creationId xmlns:a16="http://schemas.microsoft.com/office/drawing/2014/main" id="{FE29BA21-3807-4CEB-9159-4F785F4002C2}"/>
              </a:ext>
            </a:extLst>
          </p:cNvPr>
          <p:cNvSpPr/>
          <p:nvPr>
            <p:custDataLst>
              <p:tags r:id="rId8"/>
            </p:custDataLst>
          </p:nvPr>
        </p:nvSpPr>
        <p:spPr>
          <a:xfrm>
            <a:off x="2209800" y="2443840"/>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CD3A770A-580B-4D07-9E0A-8F372D53FE8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2504177"/>
            <a:ext cx="1676400" cy="1234599"/>
          </a:xfrm>
          <a:prstGeom prst="rect">
            <a:avLst/>
          </a:prstGeom>
        </p:spPr>
      </p:pic>
      <p:sp>
        <p:nvSpPr>
          <p:cNvPr id="21" name="Rectangle 20">
            <a:extLst>
              <a:ext uri="{FF2B5EF4-FFF2-40B4-BE49-F238E27FC236}">
                <a16:creationId xmlns:a16="http://schemas.microsoft.com/office/drawing/2014/main" id="{605B8BB1-5714-4424-A475-AB3D507495D8}"/>
              </a:ext>
            </a:extLst>
          </p:cNvPr>
          <p:cNvSpPr/>
          <p:nvPr>
            <p:custDataLst>
              <p:tags r:id="rId9"/>
            </p:custDataLst>
          </p:nvPr>
        </p:nvSpPr>
        <p:spPr>
          <a:xfrm>
            <a:off x="2209800" y="3801831"/>
            <a:ext cx="2743200" cy="13552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2" name="Picture 21">
            <a:extLst>
              <a:ext uri="{FF2B5EF4-FFF2-40B4-BE49-F238E27FC236}">
                <a16:creationId xmlns:a16="http://schemas.microsoft.com/office/drawing/2014/main" id="{EC7C8E16-6162-4172-A76F-705FA852098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3862168"/>
            <a:ext cx="1676400" cy="1234599"/>
          </a:xfrm>
          <a:prstGeom prst="rect">
            <a:avLst/>
          </a:prstGeom>
        </p:spPr>
      </p:pic>
      <p:sp>
        <p:nvSpPr>
          <p:cNvPr id="24" name="Rectangle 23">
            <a:extLst>
              <a:ext uri="{FF2B5EF4-FFF2-40B4-BE49-F238E27FC236}">
                <a16:creationId xmlns:a16="http://schemas.microsoft.com/office/drawing/2014/main" id="{A3787837-871E-4199-9593-734DE9F37DF6}"/>
              </a:ext>
            </a:extLst>
          </p:cNvPr>
          <p:cNvSpPr/>
          <p:nvPr>
            <p:custDataLst>
              <p:tags r:id="rId10"/>
            </p:custDataLst>
          </p:nvPr>
        </p:nvSpPr>
        <p:spPr>
          <a:xfrm>
            <a:off x="2209799" y="5157104"/>
            <a:ext cx="2743200" cy="135527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5" name="Picture 24">
            <a:extLst>
              <a:ext uri="{FF2B5EF4-FFF2-40B4-BE49-F238E27FC236}">
                <a16:creationId xmlns:a16="http://schemas.microsoft.com/office/drawing/2014/main" id="{8B1B4177-53C0-4F75-9F0F-034D6BAFB1A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5208060"/>
            <a:ext cx="1676400" cy="1234599"/>
          </a:xfrm>
          <a:prstGeom prst="rect">
            <a:avLst/>
          </a:prstGeom>
        </p:spPr>
      </p:pic>
      <p:sp>
        <p:nvSpPr>
          <p:cNvPr id="27" name="Rectangle 26">
            <a:extLst>
              <a:ext uri="{FF2B5EF4-FFF2-40B4-BE49-F238E27FC236}">
                <a16:creationId xmlns:a16="http://schemas.microsoft.com/office/drawing/2014/main" id="{7446CC17-1659-4E31-B06B-E5FBA7B96EA6}"/>
              </a:ext>
            </a:extLst>
          </p:cNvPr>
          <p:cNvSpPr/>
          <p:nvPr>
            <p:custDataLst>
              <p:tags r:id="rId11"/>
            </p:custDataLst>
          </p:nvPr>
        </p:nvSpPr>
        <p:spPr>
          <a:xfrm>
            <a:off x="2209799" y="6512379"/>
            <a:ext cx="2743200" cy="135527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a:endParaRPr lang="en-US" dirty="0">
              <a:solidFill>
                <a:prstClr val="black"/>
              </a:solidFill>
              <a:latin typeface="Courier New" panose="02070309020205020404" pitchFamily="49" charset="0"/>
              <a:cs typeface="Courier New" panose="02070309020205020404" pitchFamily="49" charset="0"/>
            </a:endParaRPr>
          </a:p>
        </p:txBody>
      </p:sp>
      <p:pic>
        <p:nvPicPr>
          <p:cNvPr id="29" name="Picture 28">
            <a:extLst>
              <a:ext uri="{FF2B5EF4-FFF2-40B4-BE49-F238E27FC236}">
                <a16:creationId xmlns:a16="http://schemas.microsoft.com/office/drawing/2014/main" id="{8432D4B7-E866-4D40-8327-925CE91DDF6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43200" y="6553950"/>
            <a:ext cx="1676400" cy="1234599"/>
          </a:xfrm>
          <a:prstGeom prst="rect">
            <a:avLst/>
          </a:prstGeom>
        </p:spPr>
      </p:pic>
      <p:cxnSp>
        <p:nvCxnSpPr>
          <p:cNvPr id="30" name="Straight Connector 29">
            <a:extLst>
              <a:ext uri="{FF2B5EF4-FFF2-40B4-BE49-F238E27FC236}">
                <a16:creationId xmlns:a16="http://schemas.microsoft.com/office/drawing/2014/main" id="{FB486FF5-2650-4A93-ADAF-5977BE67F080}"/>
              </a:ext>
            </a:extLst>
          </p:cNvPr>
          <p:cNvCxnSpPr>
            <a:cxnSpLocks/>
          </p:cNvCxnSpPr>
          <p:nvPr/>
        </p:nvCxnSpPr>
        <p:spPr>
          <a:xfrm>
            <a:off x="2181226" y="5562277"/>
            <a:ext cx="277177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C7D025A-F852-4154-AC58-3070FF0846CF}"/>
              </a:ext>
            </a:extLst>
          </p:cNvPr>
          <p:cNvSpPr/>
          <p:nvPr>
            <p:custDataLst>
              <p:tags r:id="rId12"/>
            </p:custDataLst>
          </p:nvPr>
        </p:nvSpPr>
        <p:spPr>
          <a:xfrm>
            <a:off x="2209800" y="5157103"/>
            <a:ext cx="2743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2000" dirty="0">
                <a:solidFill>
                  <a:prstClr val="white"/>
                </a:solidFill>
                <a:latin typeface="Calibri" panose="020F0502020204030204"/>
              </a:rPr>
              <a:t>STACK SIZE LIMIT</a:t>
            </a:r>
          </a:p>
        </p:txBody>
      </p:sp>
      <p:cxnSp>
        <p:nvCxnSpPr>
          <p:cNvPr id="32" name="Straight Connector 31">
            <a:extLst>
              <a:ext uri="{FF2B5EF4-FFF2-40B4-BE49-F238E27FC236}">
                <a16:creationId xmlns:a16="http://schemas.microsoft.com/office/drawing/2014/main" id="{2D51060C-BB84-453B-9ABD-0DCD572DCB05}"/>
              </a:ext>
            </a:extLst>
          </p:cNvPr>
          <p:cNvCxnSpPr>
            <a:cxnSpLocks/>
          </p:cNvCxnSpPr>
          <p:nvPr/>
        </p:nvCxnSpPr>
        <p:spPr>
          <a:xfrm>
            <a:off x="2209801" y="5562277"/>
            <a:ext cx="2743199" cy="0"/>
          </a:xfrm>
          <a:prstGeom prst="line">
            <a:avLst/>
          </a:prstGeom>
          <a:ln w="762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3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E3F-B264-3FD1-D1AA-CCC589E22D17}"/>
              </a:ext>
            </a:extLst>
          </p:cNvPr>
          <p:cNvSpPr>
            <a:spLocks noGrp="1"/>
          </p:cNvSpPr>
          <p:nvPr>
            <p:ph type="title"/>
          </p:nvPr>
        </p:nvSpPr>
        <p:spPr/>
        <p:txBody>
          <a:bodyPr/>
          <a:lstStyle/>
          <a:p>
            <a:r>
              <a:rPr lang="en-US" dirty="0"/>
              <a:t>Sorting </a:t>
            </a:r>
          </a:p>
        </p:txBody>
      </p:sp>
      <p:sp>
        <p:nvSpPr>
          <p:cNvPr id="3" name="Content Placeholder 2">
            <a:extLst>
              <a:ext uri="{FF2B5EF4-FFF2-40B4-BE49-F238E27FC236}">
                <a16:creationId xmlns:a16="http://schemas.microsoft.com/office/drawing/2014/main" id="{62CA7A80-54E9-1F79-33E2-D99AD9834AAC}"/>
              </a:ext>
            </a:extLst>
          </p:cNvPr>
          <p:cNvSpPr>
            <a:spLocks noGrp="1"/>
          </p:cNvSpPr>
          <p:nvPr>
            <p:ph idx="1"/>
          </p:nvPr>
        </p:nvSpPr>
        <p:spPr/>
        <p:txBody>
          <a:bodyPr>
            <a:normAutofit/>
          </a:bodyPr>
          <a:lstStyle/>
          <a:p>
            <a:r>
              <a:rPr lang="en-US" sz="2800" dirty="0"/>
              <a:t>Given an array of numbers, how do we sort if most efficiently?</a:t>
            </a:r>
          </a:p>
          <a:p>
            <a:endParaRPr lang="en-US" sz="2800" dirty="0"/>
          </a:p>
          <a:p>
            <a:r>
              <a:rPr lang="en-US" sz="2800" dirty="0"/>
              <a:t>Compare two approaches.</a:t>
            </a:r>
          </a:p>
          <a:p>
            <a:endParaRPr lang="en-US" sz="2800" dirty="0"/>
          </a:p>
          <a:p>
            <a:r>
              <a:rPr lang="en-US" sz="2800" dirty="0"/>
              <a:t>First up: relatively simple iterative algorithm, “insertion sort”</a:t>
            </a:r>
          </a:p>
        </p:txBody>
      </p:sp>
      <p:sp>
        <p:nvSpPr>
          <p:cNvPr id="4" name="Slide Number Placeholder 3">
            <a:extLst>
              <a:ext uri="{FF2B5EF4-FFF2-40B4-BE49-F238E27FC236}">
                <a16:creationId xmlns:a16="http://schemas.microsoft.com/office/drawing/2014/main" id="{F86FF90D-C443-D5D5-A0E0-50EE5E7A7317}"/>
              </a:ext>
            </a:extLst>
          </p:cNvPr>
          <p:cNvSpPr>
            <a:spLocks noGrp="1"/>
          </p:cNvSpPr>
          <p:nvPr>
            <p:ph type="sldNum" sz="quarter" idx="12"/>
          </p:nvPr>
        </p:nvSpPr>
        <p:spPr/>
        <p:txBody>
          <a:bodyPr/>
          <a:lstStyle/>
          <a:p>
            <a:fld id="{4947042C-0934-4E3B-9FFB-10D5A66E862D}" type="slidenum">
              <a:rPr lang="en-US" smtClean="0"/>
              <a:t>33</a:t>
            </a:fld>
            <a:endParaRPr lang="en-US"/>
          </a:p>
        </p:txBody>
      </p:sp>
    </p:spTree>
    <p:extLst>
      <p:ext uri="{BB962C8B-B14F-4D97-AF65-F5344CB8AC3E}">
        <p14:creationId xmlns:p14="http://schemas.microsoft.com/office/powerpoint/2010/main" val="2590901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34</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2291131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a:p>
            <a:endParaRPr lang="en-US" sz="2000" dirty="0"/>
          </a:p>
          <a:p>
            <a:r>
              <a:rPr lang="en-US" sz="2000" dirty="0"/>
              <a:t>Runtime?</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35</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1388496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960BB-F8B7-62B5-0B34-F56B04A39000}"/>
              </a:ext>
            </a:extLst>
          </p:cNvPr>
          <p:cNvSpPr>
            <a:spLocks noGrp="1"/>
          </p:cNvSpPr>
          <p:nvPr>
            <p:ph type="title"/>
          </p:nvPr>
        </p:nvSpPr>
        <p:spPr/>
        <p:txBody>
          <a:bodyPr/>
          <a:lstStyle/>
          <a:p>
            <a:r>
              <a:rPr lang="en-US" dirty="0"/>
              <a:t>Insertion sort</a:t>
            </a:r>
          </a:p>
        </p:txBody>
      </p:sp>
      <p:sp>
        <p:nvSpPr>
          <p:cNvPr id="3" name="Content Placeholder 2">
            <a:extLst>
              <a:ext uri="{FF2B5EF4-FFF2-40B4-BE49-F238E27FC236}">
                <a16:creationId xmlns:a16="http://schemas.microsoft.com/office/drawing/2014/main" id="{FD36FBDF-DAEE-97ED-334F-30F0C8895599}"/>
              </a:ext>
            </a:extLst>
          </p:cNvPr>
          <p:cNvSpPr>
            <a:spLocks noGrp="1"/>
          </p:cNvSpPr>
          <p:nvPr>
            <p:ph idx="1"/>
          </p:nvPr>
        </p:nvSpPr>
        <p:spPr>
          <a:xfrm>
            <a:off x="7160964" y="1290919"/>
            <a:ext cx="4192836" cy="4886045"/>
          </a:xfrm>
        </p:spPr>
        <p:txBody>
          <a:bodyPr>
            <a:normAutofit/>
          </a:bodyPr>
          <a:lstStyle/>
          <a:p>
            <a:r>
              <a:rPr lang="en-US" sz="2000" dirty="0"/>
              <a:t>Idea: maintain that the list is sorted up to position i-1. Insert element </a:t>
            </a:r>
            <a:r>
              <a:rPr lang="en-US" sz="2000" dirty="0" err="1"/>
              <a:t>i</a:t>
            </a:r>
            <a:r>
              <a:rPr lang="en-US" sz="2000" dirty="0"/>
              <a:t> into the right place.  </a:t>
            </a:r>
          </a:p>
          <a:p>
            <a:endParaRPr lang="en-US" sz="2000" dirty="0"/>
          </a:p>
          <a:p>
            <a:r>
              <a:rPr lang="en-US" sz="2000" dirty="0"/>
              <a:t>Runtime?</a:t>
            </a:r>
          </a:p>
          <a:p>
            <a:endParaRPr lang="en-US" sz="2000" dirty="0"/>
          </a:p>
          <a:p>
            <a:r>
              <a:rPr lang="en-US" sz="2000" dirty="0"/>
              <a:t>Can we do better?</a:t>
            </a:r>
          </a:p>
        </p:txBody>
      </p:sp>
      <p:sp>
        <p:nvSpPr>
          <p:cNvPr id="4" name="Slide Number Placeholder 3">
            <a:extLst>
              <a:ext uri="{FF2B5EF4-FFF2-40B4-BE49-F238E27FC236}">
                <a16:creationId xmlns:a16="http://schemas.microsoft.com/office/drawing/2014/main" id="{21CED479-54FF-FB0C-B335-239F41424F87}"/>
              </a:ext>
            </a:extLst>
          </p:cNvPr>
          <p:cNvSpPr>
            <a:spLocks noGrp="1"/>
          </p:cNvSpPr>
          <p:nvPr>
            <p:ph type="sldNum" sz="quarter" idx="12"/>
          </p:nvPr>
        </p:nvSpPr>
        <p:spPr/>
        <p:txBody>
          <a:bodyPr/>
          <a:lstStyle/>
          <a:p>
            <a:fld id="{4947042C-0934-4E3B-9FFB-10D5A66E862D}" type="slidenum">
              <a:rPr lang="en-US" smtClean="0"/>
              <a:t>36</a:t>
            </a:fld>
            <a:endParaRPr lang="en-US"/>
          </a:p>
        </p:txBody>
      </p:sp>
      <p:pic>
        <p:nvPicPr>
          <p:cNvPr id="5" name="Picture 4">
            <a:extLst>
              <a:ext uri="{FF2B5EF4-FFF2-40B4-BE49-F238E27FC236}">
                <a16:creationId xmlns:a16="http://schemas.microsoft.com/office/drawing/2014/main" id="{F7936376-A37C-F62F-4476-C38C931EFA18}"/>
              </a:ext>
            </a:extLst>
          </p:cNvPr>
          <p:cNvPicPr>
            <a:picLocks noChangeAspect="1"/>
          </p:cNvPicPr>
          <p:nvPr/>
        </p:nvPicPr>
        <p:blipFill>
          <a:blip r:embed="rId2"/>
          <a:stretch>
            <a:fillRect/>
          </a:stretch>
        </p:blipFill>
        <p:spPr>
          <a:xfrm>
            <a:off x="838200" y="1290919"/>
            <a:ext cx="6197600" cy="3695700"/>
          </a:xfrm>
          <a:prstGeom prst="rect">
            <a:avLst/>
          </a:prstGeom>
        </p:spPr>
      </p:pic>
    </p:spTree>
    <p:extLst>
      <p:ext uri="{BB962C8B-B14F-4D97-AF65-F5344CB8AC3E}">
        <p14:creationId xmlns:p14="http://schemas.microsoft.com/office/powerpoint/2010/main" val="2340020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43BE-8F1F-4B8C-87E5-8B70285CF260}"/>
              </a:ext>
            </a:extLst>
          </p:cNvPr>
          <p:cNvSpPr>
            <a:spLocks noGrp="1"/>
          </p:cNvSpPr>
          <p:nvPr>
            <p:ph type="title"/>
          </p:nvPr>
        </p:nvSpPr>
        <p:spPr/>
        <p:txBody>
          <a:bodyPr/>
          <a:lstStyle/>
          <a:p>
            <a:r>
              <a:rPr lang="en-US" dirty="0"/>
              <a:t>Merge sort</a:t>
            </a:r>
          </a:p>
        </p:txBody>
      </p:sp>
      <p:sp>
        <p:nvSpPr>
          <p:cNvPr id="3" name="Content Placeholder 2">
            <a:extLst>
              <a:ext uri="{FF2B5EF4-FFF2-40B4-BE49-F238E27FC236}">
                <a16:creationId xmlns:a16="http://schemas.microsoft.com/office/drawing/2014/main" id="{8FF8DA8B-0F68-4783-9AF4-102E381C35F0}"/>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FA94E01A-91DB-47EA-8885-035A4A3118A3}"/>
              </a:ext>
            </a:extLst>
          </p:cNvPr>
          <p:cNvSpPr txBox="1"/>
          <p:nvPr/>
        </p:nvSpPr>
        <p:spPr>
          <a:xfrm>
            <a:off x="2881745" y="1843950"/>
            <a:ext cx="6146507" cy="3785652"/>
          </a:xfrm>
          <a:prstGeom prst="rect">
            <a:avLst/>
          </a:prstGeom>
          <a:noFill/>
          <a:ln w="19050">
            <a:solidFill>
              <a:srgbClr val="7030A0"/>
            </a:solidFill>
          </a:ln>
        </p:spPr>
        <p:txBody>
          <a:bodyPr wrap="square">
            <a:spAutoFit/>
          </a:bodyPr>
          <a:lstStyle/>
          <a:p>
            <a:r>
              <a:rPr lang="en-US" sz="2400" b="1" dirty="0">
                <a:latin typeface="Courier New" panose="02070309020205020404" pitchFamily="49" charset="0"/>
                <a:cs typeface="Courier New" panose="02070309020205020404" pitchFamily="49" charset="0"/>
              </a:rPr>
              <a:t>def </a:t>
            </a:r>
            <a:r>
              <a:rPr lang="en-US" sz="2400" b="1" dirty="0" err="1">
                <a:solidFill>
                  <a:srgbClr val="7030A0"/>
                </a:solidFill>
                <a:latin typeface="Courier New" panose="02070309020205020404" pitchFamily="49" charset="0"/>
                <a:cs typeface="Courier New" panose="02070309020205020404" pitchFamily="49" charset="0"/>
              </a:rPr>
              <a:t>mergesort</a:t>
            </a:r>
            <a:r>
              <a:rPr lang="en-US" sz="2400" b="1" dirty="0">
                <a:latin typeface="Courier New" panose="02070309020205020404" pitchFamily="49" charset="0"/>
                <a:cs typeface="Courier New" panose="02070309020205020404" pitchFamily="49" charset="0"/>
              </a:rPr>
              <a:t>(L):        </a:t>
            </a:r>
          </a:p>
          <a:p>
            <a:r>
              <a:rPr lang="en-US" sz="2400" b="1" dirty="0">
                <a:latin typeface="Courier New" panose="02070309020205020404" pitchFamily="49" charset="0"/>
                <a:cs typeface="Courier New" panose="02070309020205020404" pitchFamily="49" charset="0"/>
              </a:rPr>
              <a:t>  if (</a:t>
            </a:r>
            <a:r>
              <a:rPr lang="en-US" sz="2400" b="1" dirty="0" err="1">
                <a:latin typeface="Courier New" panose="02070309020205020404" pitchFamily="49" charset="0"/>
                <a:cs typeface="Courier New" panose="02070309020205020404" pitchFamily="49" charset="0"/>
              </a:rPr>
              <a:t>len</a:t>
            </a:r>
            <a:r>
              <a:rPr lang="en-US" sz="2400" b="1" dirty="0">
                <a:latin typeface="Courier New" panose="02070309020205020404" pitchFamily="49" charset="0"/>
                <a:cs typeface="Courier New" panose="02070309020205020404" pitchFamily="49" charset="0"/>
              </a:rPr>
              <a:t>(L) &lt; 2):</a:t>
            </a:r>
          </a:p>
          <a:p>
            <a:r>
              <a:rPr lang="en-US" sz="2400" b="1" dirty="0">
                <a:latin typeface="Courier New" panose="02070309020205020404" pitchFamily="49" charset="0"/>
                <a:cs typeface="Courier New" panose="02070309020205020404" pitchFamily="49" charset="0"/>
              </a:rPr>
              <a:t>    return L</a:t>
            </a:r>
          </a:p>
          <a:p>
            <a:r>
              <a:rPr lang="en-US" sz="2400" b="1" dirty="0">
                <a:latin typeface="Courier New" panose="02070309020205020404" pitchFamily="49" charset="0"/>
                <a:cs typeface="Courier New" panose="02070309020205020404" pitchFamily="49" charset="0"/>
              </a:rPr>
              <a:t>  else:</a:t>
            </a:r>
          </a:p>
          <a:p>
            <a:r>
              <a:rPr lang="en-US" sz="2400" b="1" dirty="0">
                <a:latin typeface="Courier New" panose="02070309020205020404" pitchFamily="49" charset="0"/>
                <a:cs typeface="Courier New" panose="02070309020205020404" pitchFamily="49" charset="0"/>
              </a:rPr>
              <a:t>    mid = </a:t>
            </a:r>
            <a:r>
              <a:rPr lang="en-US" sz="2400" b="1" dirty="0" err="1">
                <a:latin typeface="Courier New" panose="02070309020205020404" pitchFamily="49" charset="0"/>
                <a:cs typeface="Courier New" panose="02070309020205020404" pitchFamily="49" charset="0"/>
              </a:rPr>
              <a:t>len</a:t>
            </a:r>
            <a:r>
              <a:rPr lang="en-US" sz="2400" b="1" dirty="0">
                <a:latin typeface="Courier New" panose="02070309020205020404" pitchFamily="49" charset="0"/>
                <a:cs typeface="Courier New" panose="02070309020205020404" pitchFamily="49" charset="0"/>
              </a:rPr>
              <a:t>(L)//2</a:t>
            </a:r>
          </a:p>
          <a:p>
            <a:r>
              <a:rPr lang="en-US" sz="2400" b="1" dirty="0">
                <a:latin typeface="Courier New" panose="02070309020205020404" pitchFamily="49" charset="0"/>
                <a:cs typeface="Courier New" panose="02070309020205020404" pitchFamily="49" charset="0"/>
              </a:rPr>
              <a:t>    left = </a:t>
            </a:r>
            <a:r>
              <a:rPr lang="en-US" sz="2400" b="1" dirty="0" err="1">
                <a:solidFill>
                  <a:srgbClr val="7030A0"/>
                </a:solidFill>
                <a:latin typeface="Courier New" panose="02070309020205020404" pitchFamily="49" charset="0"/>
                <a:cs typeface="Courier New" panose="02070309020205020404" pitchFamily="49" charset="0"/>
              </a:rPr>
              <a:t>mergesort</a:t>
            </a:r>
            <a:r>
              <a:rPr lang="en-US" sz="2400" b="1" dirty="0">
                <a:latin typeface="Courier New" panose="02070309020205020404" pitchFamily="49" charset="0"/>
                <a:cs typeface="Courier New" panose="02070309020205020404" pitchFamily="49" charset="0"/>
              </a:rPr>
              <a:t>(L[:mid])</a:t>
            </a:r>
          </a:p>
          <a:p>
            <a:r>
              <a:rPr lang="en-US" sz="2400" b="1" dirty="0">
                <a:latin typeface="Courier New" panose="02070309020205020404" pitchFamily="49" charset="0"/>
                <a:cs typeface="Courier New" panose="02070309020205020404" pitchFamily="49" charset="0"/>
              </a:rPr>
              <a:t>    right = </a:t>
            </a:r>
            <a:r>
              <a:rPr lang="en-US" sz="2400" b="1" dirty="0" err="1">
                <a:solidFill>
                  <a:srgbClr val="7030A0"/>
                </a:solidFill>
                <a:latin typeface="Courier New" panose="02070309020205020404" pitchFamily="49" charset="0"/>
                <a:cs typeface="Courier New" panose="02070309020205020404" pitchFamily="49" charset="0"/>
              </a:rPr>
              <a:t>mergesort</a:t>
            </a:r>
            <a:r>
              <a:rPr lang="en-US" sz="2400" b="1" dirty="0">
                <a:latin typeface="Courier New" panose="02070309020205020404" pitchFamily="49" charset="0"/>
                <a:cs typeface="Courier New" panose="02070309020205020404" pitchFamily="49" charset="0"/>
              </a:rPr>
              <a:t>(L[mid:])</a:t>
            </a:r>
          </a:p>
          <a:p>
            <a:r>
              <a:rPr lang="en-US" sz="2400" b="1" dirty="0">
                <a:latin typeface="Courier New" panose="02070309020205020404" pitchFamily="49" charset="0"/>
                <a:cs typeface="Courier New" panose="02070309020205020404" pitchFamily="49" charset="0"/>
              </a:rPr>
              <a:t>    return </a:t>
            </a:r>
            <a:r>
              <a:rPr lang="en-US" sz="2400" b="1" dirty="0">
                <a:solidFill>
                  <a:srgbClr val="7030A0"/>
                </a:solidFill>
                <a:latin typeface="Courier New" panose="02070309020205020404" pitchFamily="49" charset="0"/>
                <a:cs typeface="Courier New" panose="02070309020205020404" pitchFamily="49" charset="0"/>
              </a:rPr>
              <a:t>merge</a:t>
            </a:r>
            <a:r>
              <a:rPr lang="en-US" sz="2400" b="1" dirty="0">
                <a:latin typeface="Courier New" panose="02070309020205020404" pitchFamily="49" charset="0"/>
                <a:cs typeface="Courier New" panose="02070309020205020404" pitchFamily="49" charset="0"/>
              </a:rPr>
              <a:t>(left, right)</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print(</a:t>
            </a:r>
            <a:r>
              <a:rPr lang="en-US" sz="2400" b="1" dirty="0" err="1">
                <a:solidFill>
                  <a:srgbClr val="7030A0"/>
                </a:solidFill>
                <a:latin typeface="Courier New" panose="02070309020205020404" pitchFamily="49" charset="0"/>
                <a:cs typeface="Courier New" panose="02070309020205020404" pitchFamily="49" charset="0"/>
              </a:rPr>
              <a:t>mergesort</a:t>
            </a:r>
            <a:r>
              <a:rPr lang="en-US" sz="2400" b="1" dirty="0">
                <a:latin typeface="Courier New" panose="02070309020205020404" pitchFamily="49" charset="0"/>
                <a:cs typeface="Courier New" panose="02070309020205020404" pitchFamily="49" charset="0"/>
              </a:rPr>
              <a:t>([1,5,3,4,2,0]))</a:t>
            </a:r>
          </a:p>
        </p:txBody>
      </p:sp>
    </p:spTree>
    <p:extLst>
      <p:ext uri="{BB962C8B-B14F-4D97-AF65-F5344CB8AC3E}">
        <p14:creationId xmlns:p14="http://schemas.microsoft.com/office/powerpoint/2010/main" val="2125608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43BE-8F1F-4B8C-87E5-8B70285CF260}"/>
              </a:ext>
            </a:extLst>
          </p:cNvPr>
          <p:cNvSpPr>
            <a:spLocks noGrp="1"/>
          </p:cNvSpPr>
          <p:nvPr>
            <p:ph type="title"/>
          </p:nvPr>
        </p:nvSpPr>
        <p:spPr/>
        <p:txBody>
          <a:bodyPr/>
          <a:lstStyle/>
          <a:p>
            <a:r>
              <a:rPr lang="en-US" dirty="0"/>
              <a:t>merge operation</a:t>
            </a:r>
          </a:p>
        </p:txBody>
      </p:sp>
      <p:sp>
        <p:nvSpPr>
          <p:cNvPr id="6" name="TextBox 5">
            <a:extLst>
              <a:ext uri="{FF2B5EF4-FFF2-40B4-BE49-F238E27FC236}">
                <a16:creationId xmlns:a16="http://schemas.microsoft.com/office/drawing/2014/main" id="{FA94E01A-91DB-47EA-8885-035A4A3118A3}"/>
              </a:ext>
            </a:extLst>
          </p:cNvPr>
          <p:cNvSpPr txBox="1"/>
          <p:nvPr/>
        </p:nvSpPr>
        <p:spPr>
          <a:xfrm>
            <a:off x="838200" y="1842985"/>
            <a:ext cx="10747872" cy="3724096"/>
          </a:xfrm>
          <a:prstGeom prst="rect">
            <a:avLst/>
          </a:prstGeom>
          <a:noFill/>
          <a:ln w="19050">
            <a:solidFill>
              <a:srgbClr val="7030A0"/>
            </a:solidFill>
          </a:ln>
        </p:spPr>
        <p:txBody>
          <a:bodyPr wrap="square">
            <a:spAutoFit/>
          </a:bodyPr>
          <a:lstStyle/>
          <a:p>
            <a:r>
              <a:rPr lang="en-US" sz="2000" b="1" dirty="0">
                <a:latin typeface="Courier New" panose="02070309020205020404" pitchFamily="49" charset="0"/>
                <a:cs typeface="Courier New" panose="02070309020205020404" pitchFamily="49" charset="0"/>
              </a:rPr>
              <a:t>def merge(A, B):</a:t>
            </a:r>
          </a:p>
          <a:p>
            <a:pPr lvl="3"/>
            <a:r>
              <a:rPr lang="en-US" sz="2000" b="1" dirty="0">
                <a:latin typeface="Courier New" panose="02070309020205020404" pitchFamily="49" charset="0"/>
                <a:cs typeface="Courier New" panose="02070309020205020404" pitchFamily="49" charset="0"/>
              </a:rPr>
              <a:t>	C = [ ] </a:t>
            </a:r>
          </a:p>
          <a:p>
            <a:pPr lvl="3"/>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j = </a:t>
            </a:r>
            <a:r>
              <a:rPr lang="en-US" sz="2000" b="1" dirty="0">
                <a:solidFill>
                  <a:srgbClr val="008080"/>
                </a:solidFill>
                <a:effectLst/>
                <a:latin typeface="Courier New" panose="02070309020205020404" pitchFamily="49" charset="0"/>
                <a:cs typeface="Courier New" panose="02070309020205020404" pitchFamily="49" charset="0"/>
              </a:rPr>
              <a:t>0</a:t>
            </a:r>
            <a:r>
              <a:rPr lang="en-US" sz="2000" b="1"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while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(A)) </a:t>
            </a:r>
            <a:r>
              <a:rPr lang="en-US" sz="2000" b="1" dirty="0">
                <a:solidFill>
                  <a:srgbClr val="333333"/>
                </a:solidFill>
                <a:effectLst/>
                <a:latin typeface="Courier New" panose="02070309020205020404" pitchFamily="49" charset="0"/>
                <a:cs typeface="Courier New" panose="02070309020205020404" pitchFamily="49" charset="0"/>
              </a:rPr>
              <a:t>or</a:t>
            </a:r>
            <a:r>
              <a:rPr lang="en-US" sz="2000" b="1" dirty="0">
                <a:latin typeface="Courier New" panose="02070309020205020404" pitchFamily="49" charset="0"/>
                <a:cs typeface="Courier New" panose="02070309020205020404" pitchFamily="49" charset="0"/>
              </a:rPr>
              <a:t> (j &lt;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(B))): </a:t>
            </a:r>
          </a:p>
          <a:p>
            <a:pPr lvl="3"/>
            <a:r>
              <a:rPr lang="en-US" sz="2000" b="1" dirty="0">
                <a:solidFill>
                  <a:srgbClr val="333333"/>
                </a:solidFill>
                <a:effectLst/>
                <a:latin typeface="Courier New" panose="02070309020205020404" pitchFamily="49" charset="0"/>
                <a:cs typeface="Courier New" panose="02070309020205020404" pitchFamily="49" charset="0"/>
              </a:rPr>
              <a:t>		if</a:t>
            </a:r>
            <a:r>
              <a:rPr lang="en-US" sz="2000" b="1" dirty="0">
                <a:latin typeface="Courier New" panose="02070309020205020404" pitchFamily="49" charset="0"/>
                <a:cs typeface="Courier New" panose="02070309020205020404" pitchFamily="49" charset="0"/>
              </a:rPr>
              <a:t> ((j ==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(B)) </a:t>
            </a:r>
            <a:r>
              <a:rPr lang="en-US" sz="2000" b="1" dirty="0">
                <a:solidFill>
                  <a:srgbClr val="333333"/>
                </a:solidFill>
                <a:effectLst/>
                <a:latin typeface="Courier New" panose="02070309020205020404" pitchFamily="49" charset="0"/>
                <a:cs typeface="Courier New" panose="02070309020205020404" pitchFamily="49" charset="0"/>
              </a:rPr>
              <a:t>or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a:t>
            </a:r>
            <a:r>
              <a:rPr lang="en-US" sz="2000" b="1" dirty="0" err="1">
                <a:latin typeface="Courier New" panose="02070309020205020404" pitchFamily="49" charset="0"/>
                <a:cs typeface="Courier New" panose="02070309020205020404" pitchFamily="49" charset="0"/>
              </a:rPr>
              <a:t>len</a:t>
            </a:r>
            <a:r>
              <a:rPr lang="en-US" sz="2000" b="1" dirty="0">
                <a:latin typeface="Courier New" panose="02070309020205020404" pitchFamily="49" charset="0"/>
                <a:cs typeface="Courier New" panose="02070309020205020404" pitchFamily="49" charset="0"/>
              </a:rPr>
              <a:t>(A)) </a:t>
            </a:r>
            <a:r>
              <a:rPr lang="en-US" sz="2000" b="1" dirty="0">
                <a:solidFill>
                  <a:srgbClr val="333333"/>
                </a:solidFill>
                <a:effectLst/>
                <a:latin typeface="Courier New" panose="02070309020205020404" pitchFamily="49" charset="0"/>
                <a:cs typeface="Courier New" panose="02070309020205020404" pitchFamily="49" charset="0"/>
              </a:rPr>
              <a:t>and</a:t>
            </a:r>
            <a:r>
              <a:rPr lang="en-US" sz="2000" b="1" dirty="0">
                <a:latin typeface="Courier New" panose="02070309020205020404" pitchFamily="49" charset="0"/>
                <a:cs typeface="Courier New" panose="02070309020205020404" pitchFamily="49" charset="0"/>
              </a:rPr>
              <a:t> (A[</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&lt;= B[j]))): </a:t>
            </a:r>
          </a:p>
          <a:p>
            <a:pPr lvl="3"/>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C.append</a:t>
            </a:r>
            <a:r>
              <a:rPr lang="en-US" sz="2000" b="1" dirty="0">
                <a:latin typeface="Courier New" panose="02070309020205020404" pitchFamily="49" charset="0"/>
                <a:cs typeface="Courier New" panose="02070309020205020404" pitchFamily="49" charset="0"/>
              </a:rPr>
              <a:t>(A[</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pPr lvl="3"/>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a:t>
            </a:r>
            <a:r>
              <a:rPr lang="en-US" sz="2000" b="1" dirty="0">
                <a:solidFill>
                  <a:srgbClr val="008080"/>
                </a:solidFill>
                <a:effectLst/>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else</a:t>
            </a:r>
            <a:r>
              <a:rPr lang="en-US" sz="2000" b="1" dirty="0">
                <a:latin typeface="Courier New" panose="02070309020205020404" pitchFamily="49" charset="0"/>
                <a:cs typeface="Courier New" panose="02070309020205020404" pitchFamily="49" charset="0"/>
              </a:rPr>
              <a:t>: </a:t>
            </a:r>
          </a:p>
          <a:p>
            <a:pPr lvl="3"/>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C.append</a:t>
            </a:r>
            <a:r>
              <a:rPr lang="en-US" sz="2000" b="1" dirty="0">
                <a:latin typeface="Courier New" panose="02070309020205020404" pitchFamily="49" charset="0"/>
                <a:cs typeface="Courier New" panose="02070309020205020404" pitchFamily="49" charset="0"/>
              </a:rPr>
              <a:t>(B[j]) </a:t>
            </a:r>
          </a:p>
          <a:p>
            <a:pPr lvl="3"/>
            <a:r>
              <a:rPr lang="en-US" sz="2000" b="1" dirty="0">
                <a:latin typeface="Courier New" panose="02070309020205020404" pitchFamily="49" charset="0"/>
                <a:cs typeface="Courier New" panose="02070309020205020404" pitchFamily="49" charset="0"/>
              </a:rPr>
              <a:t>			j += </a:t>
            </a:r>
            <a:r>
              <a:rPr lang="en-US" sz="2000" b="1" dirty="0">
                <a:solidFill>
                  <a:srgbClr val="008080"/>
                </a:solidFill>
                <a:effectLst/>
                <a:latin typeface="Courier New" panose="02070309020205020404" pitchFamily="49" charset="0"/>
                <a:cs typeface="Courier New" panose="02070309020205020404" pitchFamily="49" charset="0"/>
              </a:rPr>
              <a:t>1</a:t>
            </a:r>
            <a:r>
              <a:rPr lang="en-US" sz="2000" b="1" dirty="0">
                <a:latin typeface="Courier New" panose="02070309020205020404" pitchFamily="49" charset="0"/>
                <a:cs typeface="Courier New" panose="02070309020205020404" pitchFamily="49" charset="0"/>
              </a:rPr>
              <a:t> </a:t>
            </a:r>
          </a:p>
          <a:p>
            <a:pPr lvl="3"/>
            <a:r>
              <a:rPr lang="en-US" sz="2000" b="1" dirty="0">
                <a:solidFill>
                  <a:srgbClr val="333333"/>
                </a:solidFill>
                <a:effectLst/>
                <a:latin typeface="Courier New" panose="02070309020205020404" pitchFamily="49" charset="0"/>
                <a:cs typeface="Courier New" panose="02070309020205020404" pitchFamily="49" charset="0"/>
              </a:rPr>
              <a:t>	return</a:t>
            </a:r>
            <a:r>
              <a:rPr lang="en-US" sz="2000" b="1" dirty="0">
                <a:latin typeface="Courier New" panose="02070309020205020404" pitchFamily="49" charset="0"/>
                <a:cs typeface="Courier New" panose="02070309020205020404" pitchFamily="49" charset="0"/>
              </a:rPr>
              <a:t> C </a:t>
            </a:r>
            <a:br>
              <a:rPr lang="en-US" sz="2000" b="1" dirty="0">
                <a:latin typeface="Courier New" panose="02070309020205020404" pitchFamily="49" charset="0"/>
                <a:cs typeface="Courier New" panose="02070309020205020404" pitchFamily="49" charset="0"/>
              </a:rPr>
            </a:b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123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39</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1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D732-4996-432E-8492-28734771CFDA}"/>
              </a:ext>
            </a:extLst>
          </p:cNvPr>
          <p:cNvSpPr>
            <a:spLocks noGrp="1"/>
          </p:cNvSpPr>
          <p:nvPr>
            <p:ph type="title"/>
          </p:nvPr>
        </p:nvSpPr>
        <p:spPr/>
        <p:txBody>
          <a:bodyPr/>
          <a:lstStyle/>
          <a:p>
            <a:r>
              <a:rPr lang="en-US" dirty="0"/>
              <a:t>Guess a Number</a:t>
            </a:r>
          </a:p>
        </p:txBody>
      </p:sp>
      <p:sp>
        <p:nvSpPr>
          <p:cNvPr id="3" name="Content Placeholder 2">
            <a:extLst>
              <a:ext uri="{FF2B5EF4-FFF2-40B4-BE49-F238E27FC236}">
                <a16:creationId xmlns:a16="http://schemas.microsoft.com/office/drawing/2014/main" id="{38440474-B69C-43C5-A51A-B0C2F8A0E537}"/>
              </a:ext>
            </a:extLst>
          </p:cNvPr>
          <p:cNvSpPr>
            <a:spLocks noGrp="1"/>
          </p:cNvSpPr>
          <p:nvPr>
            <p:ph idx="1"/>
          </p:nvPr>
        </p:nvSpPr>
        <p:spPr>
          <a:xfrm>
            <a:off x="838200" y="1100902"/>
            <a:ext cx="10648950" cy="2499548"/>
          </a:xfrm>
        </p:spPr>
        <p:txBody>
          <a:bodyPr>
            <a:normAutofit lnSpcReduction="10000"/>
          </a:bodyPr>
          <a:lstStyle/>
          <a:p>
            <a:r>
              <a:rPr lang="en-US" dirty="0"/>
              <a:t>I’m thinking of a number between </a:t>
            </a:r>
            <a:r>
              <a:rPr lang="en-US" dirty="0">
                <a:solidFill>
                  <a:srgbClr val="C00000"/>
                </a:solidFill>
              </a:rPr>
              <a:t>1 and N</a:t>
            </a:r>
            <a:r>
              <a:rPr lang="en-US" dirty="0"/>
              <a:t>. After each guess, I’ll tell you if  you’re </a:t>
            </a:r>
            <a:r>
              <a:rPr lang="en-US" dirty="0">
                <a:solidFill>
                  <a:srgbClr val="7030A0"/>
                </a:solidFill>
              </a:rPr>
              <a:t>correct</a:t>
            </a:r>
            <a:r>
              <a:rPr lang="en-US" dirty="0"/>
              <a:t> or if my number is </a:t>
            </a:r>
            <a:r>
              <a:rPr lang="en-US" dirty="0">
                <a:solidFill>
                  <a:srgbClr val="7030A0"/>
                </a:solidFill>
              </a:rPr>
              <a:t>higher</a:t>
            </a:r>
            <a:r>
              <a:rPr lang="en-US" dirty="0"/>
              <a:t> or </a:t>
            </a:r>
            <a:r>
              <a:rPr lang="en-US" dirty="0">
                <a:solidFill>
                  <a:srgbClr val="7030A0"/>
                </a:solidFill>
              </a:rPr>
              <a:t>lower</a:t>
            </a:r>
            <a:r>
              <a:rPr lang="en-US" dirty="0"/>
              <a:t>.</a:t>
            </a:r>
          </a:p>
          <a:p>
            <a:r>
              <a:rPr lang="en-US" dirty="0"/>
              <a:t>What is the maximum number of guesses you’ll need to play this game?</a:t>
            </a:r>
          </a:p>
          <a:p>
            <a:endParaRPr lang="en-US"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1646951-5819-4089-975D-44873442B68D}"/>
                  </a:ext>
                </a:extLst>
              </p:cNvPr>
              <p:cNvGraphicFramePr>
                <a:graphicFrameLocks noGrp="1"/>
              </p:cNvGraphicFramePr>
              <p:nvPr/>
            </p:nvGraphicFramePr>
            <p:xfrm>
              <a:off x="995519" y="3429000"/>
              <a:ext cx="9967755" cy="1371600"/>
            </p:xfrm>
            <a:graphic>
              <a:graphicData uri="http://schemas.openxmlformats.org/drawingml/2006/table">
                <a:tbl>
                  <a:tblPr firstRow="1" bandRow="1">
                    <a:tableStyleId>{5C22544A-7EE6-4342-B048-85BDC9FD1C3A}</a:tableStyleId>
                  </a:tblPr>
                  <a:tblGrid>
                    <a:gridCol w="1913259">
                      <a:extLst>
                        <a:ext uri="{9D8B030D-6E8A-4147-A177-3AD203B41FA5}">
                          <a16:colId xmlns:a16="http://schemas.microsoft.com/office/drawing/2014/main" val="3030639343"/>
                        </a:ext>
                      </a:extLst>
                    </a:gridCol>
                    <a:gridCol w="923652">
                      <a:extLst>
                        <a:ext uri="{9D8B030D-6E8A-4147-A177-3AD203B41FA5}">
                          <a16:colId xmlns:a16="http://schemas.microsoft.com/office/drawing/2014/main" val="2463947112"/>
                        </a:ext>
                      </a:extLst>
                    </a:gridCol>
                    <a:gridCol w="989532">
                      <a:extLst>
                        <a:ext uri="{9D8B030D-6E8A-4147-A177-3AD203B41FA5}">
                          <a16:colId xmlns:a16="http://schemas.microsoft.com/office/drawing/2014/main" val="3007465963"/>
                        </a:ext>
                      </a:extLst>
                    </a:gridCol>
                    <a:gridCol w="1023552">
                      <a:extLst>
                        <a:ext uri="{9D8B030D-6E8A-4147-A177-3AD203B41FA5}">
                          <a16:colId xmlns:a16="http://schemas.microsoft.com/office/drawing/2014/main" val="410163719"/>
                        </a:ext>
                      </a:extLst>
                    </a:gridCol>
                    <a:gridCol w="1023552">
                      <a:extLst>
                        <a:ext uri="{9D8B030D-6E8A-4147-A177-3AD203B41FA5}">
                          <a16:colId xmlns:a16="http://schemas.microsoft.com/office/drawing/2014/main" val="2181644566"/>
                        </a:ext>
                      </a:extLst>
                    </a:gridCol>
                    <a:gridCol w="1023552">
                      <a:extLst>
                        <a:ext uri="{9D8B030D-6E8A-4147-A177-3AD203B41FA5}">
                          <a16:colId xmlns:a16="http://schemas.microsoft.com/office/drawing/2014/main" val="3653002342"/>
                        </a:ext>
                      </a:extLst>
                    </a:gridCol>
                    <a:gridCol w="1023552">
                      <a:extLst>
                        <a:ext uri="{9D8B030D-6E8A-4147-A177-3AD203B41FA5}">
                          <a16:colId xmlns:a16="http://schemas.microsoft.com/office/drawing/2014/main" val="2026589985"/>
                        </a:ext>
                      </a:extLst>
                    </a:gridCol>
                    <a:gridCol w="1023552">
                      <a:extLst>
                        <a:ext uri="{9D8B030D-6E8A-4147-A177-3AD203B41FA5}">
                          <a16:colId xmlns:a16="http://schemas.microsoft.com/office/drawing/2014/main" val="4193798014"/>
                        </a:ext>
                      </a:extLst>
                    </a:gridCol>
                    <a:gridCol w="1023552">
                      <a:extLst>
                        <a:ext uri="{9D8B030D-6E8A-4147-A177-3AD203B41FA5}">
                          <a16:colId xmlns:a16="http://schemas.microsoft.com/office/drawing/2014/main" val="2116021646"/>
                        </a:ext>
                      </a:extLst>
                    </a:gridCol>
                  </a:tblGrid>
                  <a:tr h="431986">
                    <a:tc>
                      <a:txBody>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𝑁</m:t>
                                </m:r>
                              </m:oMath>
                            </m:oMathPara>
                          </a14:m>
                          <a:endParaRPr lang="en-US" sz="2400" dirty="0"/>
                        </a:p>
                      </a:txBody>
                      <a:tcPr/>
                    </a:tc>
                    <a:tc>
                      <a:txBody>
                        <a:bodyPr/>
                        <a:lstStyle/>
                        <a:p>
                          <a:pPr algn="ctr"/>
                          <a:r>
                            <a:rPr lang="en-US" sz="2400" b="0" dirty="0"/>
                            <a:t>10</a:t>
                          </a:r>
                        </a:p>
                      </a:txBody>
                      <a:tcPr/>
                    </a:tc>
                    <a:tc>
                      <a:txBody>
                        <a:bodyPr/>
                        <a:lstStyle/>
                        <a:p>
                          <a:pPr algn="ctr"/>
                          <a:r>
                            <a:rPr lang="en-US" sz="2400" b="0" dirty="0"/>
                            <a:t>100</a:t>
                          </a:r>
                        </a:p>
                      </a:txBody>
                      <a:tcPr/>
                    </a:tc>
                    <a:tc>
                      <a:txBody>
                        <a:bodyPr/>
                        <a:lstStyle/>
                        <a:p>
                          <a:pPr algn="ctr"/>
                          <a:r>
                            <a:rPr lang="en-US" sz="2400" b="0" dirty="0"/>
                            <a:t>1000</a:t>
                          </a:r>
                        </a:p>
                      </a:txBody>
                      <a:tcPr/>
                    </a:tc>
                    <a:tc>
                      <a:txBody>
                        <a:bodyPr/>
                        <a:lstStyle/>
                        <a:p>
                          <a:pPr algn="ctr"/>
                          <a:r>
                            <a:rPr lang="en-US" sz="2400" b="0" dirty="0"/>
                            <a:t>10K</a:t>
                          </a:r>
                        </a:p>
                      </a:txBody>
                      <a:tcPr/>
                    </a:tc>
                    <a:tc>
                      <a:txBody>
                        <a:bodyPr/>
                        <a:lstStyle/>
                        <a:p>
                          <a:pPr algn="ctr"/>
                          <a:r>
                            <a:rPr lang="en-US" sz="2400" b="0" dirty="0"/>
                            <a:t>100K</a:t>
                          </a:r>
                        </a:p>
                      </a:txBody>
                      <a:tcPr/>
                    </a:tc>
                    <a:tc>
                      <a:txBody>
                        <a:bodyPr/>
                        <a:lstStyle/>
                        <a:p>
                          <a:pPr algn="ctr"/>
                          <a:r>
                            <a:rPr lang="en-US" sz="2400" b="0" dirty="0"/>
                            <a:t>1M</a:t>
                          </a:r>
                        </a:p>
                      </a:txBody>
                      <a:tcPr/>
                    </a:tc>
                    <a:tc>
                      <a:txBody>
                        <a:bodyPr/>
                        <a:lstStyle/>
                        <a:p>
                          <a:pPr algn="ctr"/>
                          <a:r>
                            <a:rPr lang="en-US" sz="2400" b="0" dirty="0"/>
                            <a:t>10M</a:t>
                          </a:r>
                        </a:p>
                      </a:txBody>
                      <a:tcPr/>
                    </a:tc>
                    <a:tc>
                      <a:txBody>
                        <a:bodyPr/>
                        <a:lstStyle/>
                        <a:p>
                          <a:pPr algn="ctr"/>
                          <a:r>
                            <a:rPr lang="en-US" sz="2400" b="0" dirty="0"/>
                            <a:t>100M</a:t>
                          </a:r>
                        </a:p>
                      </a:txBody>
                      <a:tcPr/>
                    </a:tc>
                    <a:extLst>
                      <a:ext uri="{0D108BD9-81ED-4DB2-BD59-A6C34878D82A}">
                        <a16:rowId xmlns:a16="http://schemas.microsoft.com/office/drawing/2014/main" val="1937464409"/>
                      </a:ext>
                    </a:extLst>
                  </a:tr>
                  <a:tr h="431986">
                    <a:tc>
                      <a:txBody>
                        <a:bodyPr/>
                        <a:lstStyle/>
                        <a:p>
                          <a:pPr/>
                          <a14:m>
                            <m:oMathPara xmlns:m="http://schemas.openxmlformats.org/officeDocument/2006/math">
                              <m:oMathParaPr>
                                <m:jc m:val="centerGroup"/>
                              </m:oMathParaPr>
                              <m:oMath xmlns:m="http://schemas.openxmlformats.org/officeDocument/2006/math">
                                <m:r>
                                  <m:rPr>
                                    <m:sty m:val="p"/>
                                  </m:rPr>
                                  <a:rPr lang="en-US" sz="2400" i="1" dirty="0" smtClean="0">
                                    <a:latin typeface="Cambria Math" panose="02040503050406030204" pitchFamily="18" charset="0"/>
                                  </a:rPr>
                                  <m:t>log</m:t>
                                </m:r>
                                <m:r>
                                  <a:rPr lang="en-US" sz="2400" i="1" baseline="-25000" dirty="0" smtClean="0">
                                    <a:latin typeface="Cambria Math" panose="02040503050406030204" pitchFamily="18" charset="0"/>
                                  </a:rPr>
                                  <m:t>2</m:t>
                                </m:r>
                                <m:r>
                                  <a:rPr lang="en-US" sz="2400" i="1" dirty="0" smtClean="0">
                                    <a:latin typeface="Cambria Math" panose="02040503050406030204" pitchFamily="18" charset="0"/>
                                  </a:rPr>
                                  <m:t> </m:t>
                                </m:r>
                                <m:r>
                                  <a:rPr lang="en-US" sz="2400" i="1" dirty="0" smtClean="0">
                                    <a:latin typeface="Cambria Math" panose="02040503050406030204" pitchFamily="18" charset="0"/>
                                  </a:rPr>
                                  <m:t>𝑁</m:t>
                                </m:r>
                              </m:oMath>
                            </m:oMathPara>
                          </a14:m>
                          <a:endParaRPr lang="en-US" sz="2400" dirty="0"/>
                        </a:p>
                      </a:txBody>
                      <a:tcPr/>
                    </a:tc>
                    <a:tc>
                      <a:txBody>
                        <a:bodyPr/>
                        <a:lstStyle/>
                        <a:p>
                          <a:pPr algn="ctr"/>
                          <a:r>
                            <a:rPr lang="en-US" sz="2400" b="0" dirty="0"/>
                            <a:t>3.3</a:t>
                          </a:r>
                        </a:p>
                      </a:txBody>
                      <a:tcPr/>
                    </a:tc>
                    <a:tc>
                      <a:txBody>
                        <a:bodyPr/>
                        <a:lstStyle/>
                        <a:p>
                          <a:pPr algn="ctr"/>
                          <a:r>
                            <a:rPr lang="en-US" sz="2400" b="0" dirty="0"/>
                            <a:t>6.6</a:t>
                          </a:r>
                        </a:p>
                      </a:txBody>
                      <a:tcPr/>
                    </a:tc>
                    <a:tc>
                      <a:txBody>
                        <a:bodyPr/>
                        <a:lstStyle/>
                        <a:p>
                          <a:pPr algn="ctr"/>
                          <a:r>
                            <a:rPr lang="en-US" sz="2400" b="0" dirty="0"/>
                            <a:t>10.0</a:t>
                          </a:r>
                        </a:p>
                      </a:txBody>
                      <a:tcPr/>
                    </a:tc>
                    <a:tc>
                      <a:txBody>
                        <a:bodyPr/>
                        <a:lstStyle/>
                        <a:p>
                          <a:pPr algn="ctr"/>
                          <a:r>
                            <a:rPr lang="en-US" sz="2400" b="0" dirty="0"/>
                            <a:t>13.3</a:t>
                          </a:r>
                        </a:p>
                      </a:txBody>
                      <a:tcPr/>
                    </a:tc>
                    <a:tc>
                      <a:txBody>
                        <a:bodyPr/>
                        <a:lstStyle/>
                        <a:p>
                          <a:pPr algn="ctr"/>
                          <a:r>
                            <a:rPr lang="en-US" sz="2400" b="0" dirty="0"/>
                            <a:t>16.6</a:t>
                          </a:r>
                        </a:p>
                      </a:txBody>
                      <a:tcPr/>
                    </a:tc>
                    <a:tc>
                      <a:txBody>
                        <a:bodyPr/>
                        <a:lstStyle/>
                        <a:p>
                          <a:pPr algn="ctr"/>
                          <a:r>
                            <a:rPr lang="en-US" sz="2400" b="0" dirty="0"/>
                            <a:t>19.9</a:t>
                          </a:r>
                        </a:p>
                      </a:txBody>
                      <a:tcPr/>
                    </a:tc>
                    <a:tc>
                      <a:txBody>
                        <a:bodyPr/>
                        <a:lstStyle/>
                        <a:p>
                          <a:pPr algn="ctr"/>
                          <a:r>
                            <a:rPr lang="en-US" sz="2400" b="0" dirty="0"/>
                            <a:t>23.3</a:t>
                          </a:r>
                        </a:p>
                      </a:txBody>
                      <a:tcPr/>
                    </a:tc>
                    <a:tc>
                      <a:txBody>
                        <a:bodyPr/>
                        <a:lstStyle/>
                        <a:p>
                          <a:pPr algn="ctr"/>
                          <a:r>
                            <a:rPr lang="en-US" sz="2400" b="0" dirty="0"/>
                            <a:t>26.6</a:t>
                          </a:r>
                        </a:p>
                      </a:txBody>
                      <a:tcPr/>
                    </a:tc>
                    <a:extLst>
                      <a:ext uri="{0D108BD9-81ED-4DB2-BD59-A6C34878D82A}">
                        <a16:rowId xmlns:a16="http://schemas.microsoft.com/office/drawing/2014/main" val="3875661409"/>
                      </a:ext>
                    </a:extLst>
                  </a:tr>
                  <a:tr h="431986">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1" smtClean="0">
                                                <a:latin typeface="Cambria Math" panose="02040503050406030204" pitchFamily="18" charset="0"/>
                                              </a:rPr>
                                              <m:t>2</m:t>
                                            </m:r>
                                          </m:sub>
                                        </m:sSub>
                                      </m:fName>
                                      <m:e>
                                        <m:r>
                                          <a:rPr lang="en-US" sz="2400" b="0" i="1" smtClean="0">
                                            <a:latin typeface="Cambria Math" panose="02040503050406030204" pitchFamily="18" charset="0"/>
                                          </a:rPr>
                                          <m:t>𝑁</m:t>
                                        </m:r>
                                      </m:e>
                                    </m:func>
                                  </m:e>
                                </m:d>
                                <m:r>
                                  <a:rPr lang="en-US" sz="2400" b="0" i="1" smtClean="0">
                                    <a:latin typeface="Cambria Math" panose="02040503050406030204" pitchFamily="18" charset="0"/>
                                  </a:rPr>
                                  <m:t>+1 </m:t>
                                </m:r>
                              </m:oMath>
                            </m:oMathPara>
                          </a14:m>
                          <a:endParaRPr lang="en-US" sz="2400" dirty="0"/>
                        </a:p>
                      </a:txBody>
                      <a:tcPr/>
                    </a:tc>
                    <a:tc>
                      <a:txBody>
                        <a:bodyPr/>
                        <a:lstStyle/>
                        <a:p>
                          <a:pPr algn="ctr"/>
                          <a:r>
                            <a:rPr lang="en-US" sz="2400" b="0" dirty="0"/>
                            <a:t>4</a:t>
                          </a:r>
                        </a:p>
                      </a:txBody>
                      <a:tcPr/>
                    </a:tc>
                    <a:tc>
                      <a:txBody>
                        <a:bodyPr/>
                        <a:lstStyle/>
                        <a:p>
                          <a:pPr algn="ctr"/>
                          <a:r>
                            <a:rPr lang="en-US" sz="2400" b="0" dirty="0"/>
                            <a:t>7</a:t>
                          </a:r>
                        </a:p>
                      </a:txBody>
                      <a:tcPr/>
                    </a:tc>
                    <a:tc>
                      <a:txBody>
                        <a:bodyPr/>
                        <a:lstStyle/>
                        <a:p>
                          <a:pPr algn="ctr"/>
                          <a:r>
                            <a:rPr lang="en-US" sz="2400" b="0" dirty="0"/>
                            <a:t>11</a:t>
                          </a:r>
                        </a:p>
                      </a:txBody>
                      <a:tcPr/>
                    </a:tc>
                    <a:tc>
                      <a:txBody>
                        <a:bodyPr/>
                        <a:lstStyle/>
                        <a:p>
                          <a:pPr algn="ctr"/>
                          <a:r>
                            <a:rPr lang="en-US" sz="2400" b="0" dirty="0"/>
                            <a:t>14</a:t>
                          </a:r>
                        </a:p>
                      </a:txBody>
                      <a:tcPr/>
                    </a:tc>
                    <a:tc>
                      <a:txBody>
                        <a:bodyPr/>
                        <a:lstStyle/>
                        <a:p>
                          <a:pPr algn="ctr"/>
                          <a:r>
                            <a:rPr lang="en-US" sz="2400" b="0" dirty="0"/>
                            <a:t>17</a:t>
                          </a:r>
                        </a:p>
                      </a:txBody>
                      <a:tcPr/>
                    </a:tc>
                    <a:tc>
                      <a:txBody>
                        <a:bodyPr/>
                        <a:lstStyle/>
                        <a:p>
                          <a:pPr algn="ctr"/>
                          <a:r>
                            <a:rPr lang="en-US" sz="2400" b="0" dirty="0"/>
                            <a:t>20</a:t>
                          </a:r>
                        </a:p>
                      </a:txBody>
                      <a:tcPr/>
                    </a:tc>
                    <a:tc>
                      <a:txBody>
                        <a:bodyPr/>
                        <a:lstStyle/>
                        <a:p>
                          <a:pPr algn="ctr"/>
                          <a:r>
                            <a:rPr lang="en-US" sz="2400" b="0" dirty="0"/>
                            <a:t>24</a:t>
                          </a:r>
                        </a:p>
                      </a:txBody>
                      <a:tcPr/>
                    </a:tc>
                    <a:tc>
                      <a:txBody>
                        <a:bodyPr/>
                        <a:lstStyle/>
                        <a:p>
                          <a:pPr algn="ctr"/>
                          <a:r>
                            <a:rPr lang="en-US" sz="2400" b="0" dirty="0"/>
                            <a:t>27</a:t>
                          </a:r>
                        </a:p>
                      </a:txBody>
                      <a:tcPr/>
                    </a:tc>
                    <a:extLst>
                      <a:ext uri="{0D108BD9-81ED-4DB2-BD59-A6C34878D82A}">
                        <a16:rowId xmlns:a16="http://schemas.microsoft.com/office/drawing/2014/main" val="3791960566"/>
                      </a:ext>
                    </a:extLst>
                  </a:tr>
                </a:tbl>
              </a:graphicData>
            </a:graphic>
          </p:graphicFrame>
        </mc:Choice>
        <mc:Fallback xmlns="">
          <p:graphicFrame>
            <p:nvGraphicFramePr>
              <p:cNvPr id="4" name="Table 3">
                <a:extLst>
                  <a:ext uri="{FF2B5EF4-FFF2-40B4-BE49-F238E27FC236}">
                    <a16:creationId xmlns:a16="http://schemas.microsoft.com/office/drawing/2014/main" id="{31646951-5819-4089-975D-44873442B68D}"/>
                  </a:ext>
                </a:extLst>
              </p:cNvPr>
              <p:cNvGraphicFramePr>
                <a:graphicFrameLocks noGrp="1"/>
              </p:cNvGraphicFramePr>
              <p:nvPr>
                <p:extLst>
                  <p:ext uri="{D42A27DB-BD31-4B8C-83A1-F6EECF244321}">
                    <p14:modId xmlns:p14="http://schemas.microsoft.com/office/powerpoint/2010/main" val="868566462"/>
                  </p:ext>
                </p:extLst>
              </p:nvPr>
            </p:nvGraphicFramePr>
            <p:xfrm>
              <a:off x="995519" y="3429000"/>
              <a:ext cx="9967755" cy="1371600"/>
            </p:xfrm>
            <a:graphic>
              <a:graphicData uri="http://schemas.openxmlformats.org/drawingml/2006/table">
                <a:tbl>
                  <a:tblPr firstRow="1" bandRow="1">
                    <a:tableStyleId>{5C22544A-7EE6-4342-B048-85BDC9FD1C3A}</a:tableStyleId>
                  </a:tblPr>
                  <a:tblGrid>
                    <a:gridCol w="1913259">
                      <a:extLst>
                        <a:ext uri="{9D8B030D-6E8A-4147-A177-3AD203B41FA5}">
                          <a16:colId xmlns:a16="http://schemas.microsoft.com/office/drawing/2014/main" val="3030639343"/>
                        </a:ext>
                      </a:extLst>
                    </a:gridCol>
                    <a:gridCol w="923652">
                      <a:extLst>
                        <a:ext uri="{9D8B030D-6E8A-4147-A177-3AD203B41FA5}">
                          <a16:colId xmlns:a16="http://schemas.microsoft.com/office/drawing/2014/main" val="2463947112"/>
                        </a:ext>
                      </a:extLst>
                    </a:gridCol>
                    <a:gridCol w="989532">
                      <a:extLst>
                        <a:ext uri="{9D8B030D-6E8A-4147-A177-3AD203B41FA5}">
                          <a16:colId xmlns:a16="http://schemas.microsoft.com/office/drawing/2014/main" val="3007465963"/>
                        </a:ext>
                      </a:extLst>
                    </a:gridCol>
                    <a:gridCol w="1023552">
                      <a:extLst>
                        <a:ext uri="{9D8B030D-6E8A-4147-A177-3AD203B41FA5}">
                          <a16:colId xmlns:a16="http://schemas.microsoft.com/office/drawing/2014/main" val="410163719"/>
                        </a:ext>
                      </a:extLst>
                    </a:gridCol>
                    <a:gridCol w="1023552">
                      <a:extLst>
                        <a:ext uri="{9D8B030D-6E8A-4147-A177-3AD203B41FA5}">
                          <a16:colId xmlns:a16="http://schemas.microsoft.com/office/drawing/2014/main" val="2181644566"/>
                        </a:ext>
                      </a:extLst>
                    </a:gridCol>
                    <a:gridCol w="1023552">
                      <a:extLst>
                        <a:ext uri="{9D8B030D-6E8A-4147-A177-3AD203B41FA5}">
                          <a16:colId xmlns:a16="http://schemas.microsoft.com/office/drawing/2014/main" val="3653002342"/>
                        </a:ext>
                      </a:extLst>
                    </a:gridCol>
                    <a:gridCol w="1023552">
                      <a:extLst>
                        <a:ext uri="{9D8B030D-6E8A-4147-A177-3AD203B41FA5}">
                          <a16:colId xmlns:a16="http://schemas.microsoft.com/office/drawing/2014/main" val="2026589985"/>
                        </a:ext>
                      </a:extLst>
                    </a:gridCol>
                    <a:gridCol w="1023552">
                      <a:extLst>
                        <a:ext uri="{9D8B030D-6E8A-4147-A177-3AD203B41FA5}">
                          <a16:colId xmlns:a16="http://schemas.microsoft.com/office/drawing/2014/main" val="4193798014"/>
                        </a:ext>
                      </a:extLst>
                    </a:gridCol>
                    <a:gridCol w="1023552">
                      <a:extLst>
                        <a:ext uri="{9D8B030D-6E8A-4147-A177-3AD203B41FA5}">
                          <a16:colId xmlns:a16="http://schemas.microsoft.com/office/drawing/2014/main" val="2116021646"/>
                        </a:ext>
                      </a:extLst>
                    </a:gridCol>
                  </a:tblGrid>
                  <a:tr h="457200">
                    <a:tc>
                      <a:txBody>
                        <a:bodyPr/>
                        <a:lstStyle/>
                        <a:p>
                          <a:endParaRPr lang="en-US"/>
                        </a:p>
                      </a:txBody>
                      <a:tcPr>
                        <a:blipFill>
                          <a:blip r:embed="rId2"/>
                          <a:stretch>
                            <a:fillRect l="-318" t="-9333" r="-422293" b="-230667"/>
                          </a:stretch>
                        </a:blipFill>
                      </a:tcPr>
                    </a:tc>
                    <a:tc>
                      <a:txBody>
                        <a:bodyPr/>
                        <a:lstStyle/>
                        <a:p>
                          <a:pPr algn="ctr"/>
                          <a:r>
                            <a:rPr lang="en-US" sz="2400" b="0" dirty="0"/>
                            <a:t>10</a:t>
                          </a:r>
                        </a:p>
                      </a:txBody>
                      <a:tcPr/>
                    </a:tc>
                    <a:tc>
                      <a:txBody>
                        <a:bodyPr/>
                        <a:lstStyle/>
                        <a:p>
                          <a:pPr algn="ctr"/>
                          <a:r>
                            <a:rPr lang="en-US" sz="2400" b="0" dirty="0"/>
                            <a:t>100</a:t>
                          </a:r>
                        </a:p>
                      </a:txBody>
                      <a:tcPr/>
                    </a:tc>
                    <a:tc>
                      <a:txBody>
                        <a:bodyPr/>
                        <a:lstStyle/>
                        <a:p>
                          <a:pPr algn="ctr"/>
                          <a:r>
                            <a:rPr lang="en-US" sz="2400" b="0" dirty="0"/>
                            <a:t>1000</a:t>
                          </a:r>
                        </a:p>
                      </a:txBody>
                      <a:tcPr/>
                    </a:tc>
                    <a:tc>
                      <a:txBody>
                        <a:bodyPr/>
                        <a:lstStyle/>
                        <a:p>
                          <a:pPr algn="ctr"/>
                          <a:r>
                            <a:rPr lang="en-US" sz="2400" b="0" dirty="0"/>
                            <a:t>10K</a:t>
                          </a:r>
                        </a:p>
                      </a:txBody>
                      <a:tcPr/>
                    </a:tc>
                    <a:tc>
                      <a:txBody>
                        <a:bodyPr/>
                        <a:lstStyle/>
                        <a:p>
                          <a:pPr algn="ctr"/>
                          <a:r>
                            <a:rPr lang="en-US" sz="2400" b="0" dirty="0"/>
                            <a:t>100K</a:t>
                          </a:r>
                        </a:p>
                      </a:txBody>
                      <a:tcPr/>
                    </a:tc>
                    <a:tc>
                      <a:txBody>
                        <a:bodyPr/>
                        <a:lstStyle/>
                        <a:p>
                          <a:pPr algn="ctr"/>
                          <a:r>
                            <a:rPr lang="en-US" sz="2400" b="0" dirty="0"/>
                            <a:t>1M</a:t>
                          </a:r>
                        </a:p>
                      </a:txBody>
                      <a:tcPr/>
                    </a:tc>
                    <a:tc>
                      <a:txBody>
                        <a:bodyPr/>
                        <a:lstStyle/>
                        <a:p>
                          <a:pPr algn="ctr"/>
                          <a:r>
                            <a:rPr lang="en-US" sz="2400" b="0" dirty="0"/>
                            <a:t>10M</a:t>
                          </a:r>
                        </a:p>
                      </a:txBody>
                      <a:tcPr/>
                    </a:tc>
                    <a:tc>
                      <a:txBody>
                        <a:bodyPr/>
                        <a:lstStyle/>
                        <a:p>
                          <a:pPr algn="ctr"/>
                          <a:r>
                            <a:rPr lang="en-US" sz="2400" b="0" dirty="0"/>
                            <a:t>100M</a:t>
                          </a:r>
                        </a:p>
                      </a:txBody>
                      <a:tcPr/>
                    </a:tc>
                    <a:extLst>
                      <a:ext uri="{0D108BD9-81ED-4DB2-BD59-A6C34878D82A}">
                        <a16:rowId xmlns:a16="http://schemas.microsoft.com/office/drawing/2014/main" val="1937464409"/>
                      </a:ext>
                    </a:extLst>
                  </a:tr>
                  <a:tr h="457200">
                    <a:tc>
                      <a:txBody>
                        <a:bodyPr/>
                        <a:lstStyle/>
                        <a:p>
                          <a:endParaRPr lang="en-US"/>
                        </a:p>
                      </a:txBody>
                      <a:tcPr>
                        <a:blipFill>
                          <a:blip r:embed="rId2"/>
                          <a:stretch>
                            <a:fillRect l="-318" t="-107895" r="-422293" b="-127632"/>
                          </a:stretch>
                        </a:blipFill>
                      </a:tcPr>
                    </a:tc>
                    <a:tc>
                      <a:txBody>
                        <a:bodyPr/>
                        <a:lstStyle/>
                        <a:p>
                          <a:pPr algn="ctr"/>
                          <a:r>
                            <a:rPr lang="en-US" sz="2400" b="0" dirty="0"/>
                            <a:t>3.3</a:t>
                          </a:r>
                        </a:p>
                      </a:txBody>
                      <a:tcPr/>
                    </a:tc>
                    <a:tc>
                      <a:txBody>
                        <a:bodyPr/>
                        <a:lstStyle/>
                        <a:p>
                          <a:pPr algn="ctr"/>
                          <a:r>
                            <a:rPr lang="en-US" sz="2400" b="0" dirty="0"/>
                            <a:t>6.6</a:t>
                          </a:r>
                        </a:p>
                      </a:txBody>
                      <a:tcPr/>
                    </a:tc>
                    <a:tc>
                      <a:txBody>
                        <a:bodyPr/>
                        <a:lstStyle/>
                        <a:p>
                          <a:pPr algn="ctr"/>
                          <a:r>
                            <a:rPr lang="en-US" sz="2400" b="0" dirty="0"/>
                            <a:t>10.0</a:t>
                          </a:r>
                        </a:p>
                      </a:txBody>
                      <a:tcPr/>
                    </a:tc>
                    <a:tc>
                      <a:txBody>
                        <a:bodyPr/>
                        <a:lstStyle/>
                        <a:p>
                          <a:pPr algn="ctr"/>
                          <a:r>
                            <a:rPr lang="en-US" sz="2400" b="0" dirty="0"/>
                            <a:t>13.3</a:t>
                          </a:r>
                        </a:p>
                      </a:txBody>
                      <a:tcPr/>
                    </a:tc>
                    <a:tc>
                      <a:txBody>
                        <a:bodyPr/>
                        <a:lstStyle/>
                        <a:p>
                          <a:pPr algn="ctr"/>
                          <a:r>
                            <a:rPr lang="en-US" sz="2400" b="0" dirty="0"/>
                            <a:t>16.6</a:t>
                          </a:r>
                        </a:p>
                      </a:txBody>
                      <a:tcPr/>
                    </a:tc>
                    <a:tc>
                      <a:txBody>
                        <a:bodyPr/>
                        <a:lstStyle/>
                        <a:p>
                          <a:pPr algn="ctr"/>
                          <a:r>
                            <a:rPr lang="en-US" sz="2400" b="0" dirty="0"/>
                            <a:t>19.9</a:t>
                          </a:r>
                        </a:p>
                      </a:txBody>
                      <a:tcPr/>
                    </a:tc>
                    <a:tc>
                      <a:txBody>
                        <a:bodyPr/>
                        <a:lstStyle/>
                        <a:p>
                          <a:pPr algn="ctr"/>
                          <a:r>
                            <a:rPr lang="en-US" sz="2400" b="0" dirty="0"/>
                            <a:t>23.3</a:t>
                          </a:r>
                        </a:p>
                      </a:txBody>
                      <a:tcPr/>
                    </a:tc>
                    <a:tc>
                      <a:txBody>
                        <a:bodyPr/>
                        <a:lstStyle/>
                        <a:p>
                          <a:pPr algn="ctr"/>
                          <a:r>
                            <a:rPr lang="en-US" sz="2400" b="0" dirty="0"/>
                            <a:t>26.6</a:t>
                          </a:r>
                        </a:p>
                      </a:txBody>
                      <a:tcPr/>
                    </a:tc>
                    <a:extLst>
                      <a:ext uri="{0D108BD9-81ED-4DB2-BD59-A6C34878D82A}">
                        <a16:rowId xmlns:a16="http://schemas.microsoft.com/office/drawing/2014/main" val="3875661409"/>
                      </a:ext>
                    </a:extLst>
                  </a:tr>
                  <a:tr h="457200">
                    <a:tc>
                      <a:txBody>
                        <a:bodyPr/>
                        <a:lstStyle/>
                        <a:p>
                          <a:endParaRPr lang="en-US"/>
                        </a:p>
                      </a:txBody>
                      <a:tcPr>
                        <a:blipFill>
                          <a:blip r:embed="rId2"/>
                          <a:stretch>
                            <a:fillRect l="-318" t="-210667" r="-422293" b="-29333"/>
                          </a:stretch>
                        </a:blipFill>
                      </a:tcPr>
                    </a:tc>
                    <a:tc>
                      <a:txBody>
                        <a:bodyPr/>
                        <a:lstStyle/>
                        <a:p>
                          <a:pPr algn="ctr"/>
                          <a:r>
                            <a:rPr lang="en-US" sz="2400" b="0" dirty="0"/>
                            <a:t>4</a:t>
                          </a:r>
                        </a:p>
                      </a:txBody>
                      <a:tcPr/>
                    </a:tc>
                    <a:tc>
                      <a:txBody>
                        <a:bodyPr/>
                        <a:lstStyle/>
                        <a:p>
                          <a:pPr algn="ctr"/>
                          <a:r>
                            <a:rPr lang="en-US" sz="2400" b="0" dirty="0"/>
                            <a:t>7</a:t>
                          </a:r>
                        </a:p>
                      </a:txBody>
                      <a:tcPr/>
                    </a:tc>
                    <a:tc>
                      <a:txBody>
                        <a:bodyPr/>
                        <a:lstStyle/>
                        <a:p>
                          <a:pPr algn="ctr"/>
                          <a:r>
                            <a:rPr lang="en-US" sz="2400" b="0" dirty="0"/>
                            <a:t>11</a:t>
                          </a:r>
                        </a:p>
                      </a:txBody>
                      <a:tcPr/>
                    </a:tc>
                    <a:tc>
                      <a:txBody>
                        <a:bodyPr/>
                        <a:lstStyle/>
                        <a:p>
                          <a:pPr algn="ctr"/>
                          <a:r>
                            <a:rPr lang="en-US" sz="2400" b="0" dirty="0"/>
                            <a:t>14</a:t>
                          </a:r>
                        </a:p>
                      </a:txBody>
                      <a:tcPr/>
                    </a:tc>
                    <a:tc>
                      <a:txBody>
                        <a:bodyPr/>
                        <a:lstStyle/>
                        <a:p>
                          <a:pPr algn="ctr"/>
                          <a:r>
                            <a:rPr lang="en-US" sz="2400" b="0" dirty="0"/>
                            <a:t>17</a:t>
                          </a:r>
                        </a:p>
                      </a:txBody>
                      <a:tcPr/>
                    </a:tc>
                    <a:tc>
                      <a:txBody>
                        <a:bodyPr/>
                        <a:lstStyle/>
                        <a:p>
                          <a:pPr algn="ctr"/>
                          <a:r>
                            <a:rPr lang="en-US" sz="2400" b="0" dirty="0"/>
                            <a:t>20</a:t>
                          </a:r>
                        </a:p>
                      </a:txBody>
                      <a:tcPr/>
                    </a:tc>
                    <a:tc>
                      <a:txBody>
                        <a:bodyPr/>
                        <a:lstStyle/>
                        <a:p>
                          <a:pPr algn="ctr"/>
                          <a:r>
                            <a:rPr lang="en-US" sz="2400" b="0" dirty="0"/>
                            <a:t>24</a:t>
                          </a:r>
                        </a:p>
                      </a:txBody>
                      <a:tcPr/>
                    </a:tc>
                    <a:tc>
                      <a:txBody>
                        <a:bodyPr/>
                        <a:lstStyle/>
                        <a:p>
                          <a:pPr algn="ctr"/>
                          <a:r>
                            <a:rPr lang="en-US" sz="2400" b="0" dirty="0"/>
                            <a:t>27</a:t>
                          </a:r>
                        </a:p>
                      </a:txBody>
                      <a:tcPr/>
                    </a:tc>
                    <a:extLst>
                      <a:ext uri="{0D108BD9-81ED-4DB2-BD59-A6C34878D82A}">
                        <a16:rowId xmlns:a16="http://schemas.microsoft.com/office/drawing/2014/main" val="3791960566"/>
                      </a:ext>
                    </a:extLst>
                  </a:tr>
                </a:tbl>
              </a:graphicData>
            </a:graphic>
          </p:graphicFrame>
        </mc:Fallback>
      </mc:AlternateContent>
    </p:spTree>
    <p:extLst>
      <p:ext uri="{BB962C8B-B14F-4D97-AF65-F5344CB8AC3E}">
        <p14:creationId xmlns:p14="http://schemas.microsoft.com/office/powerpoint/2010/main" val="146849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40</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ket 4">
            <a:extLst>
              <a:ext uri="{FF2B5EF4-FFF2-40B4-BE49-F238E27FC236}">
                <a16:creationId xmlns:a16="http://schemas.microsoft.com/office/drawing/2014/main" id="{30A9210B-D9AB-3AFF-98F6-B240682E2415}"/>
              </a:ext>
            </a:extLst>
          </p:cNvPr>
          <p:cNvSpPr/>
          <p:nvPr/>
        </p:nvSpPr>
        <p:spPr>
          <a:xfrm>
            <a:off x="1685581" y="2291507"/>
            <a:ext cx="561860" cy="37898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EEF5E2-742D-83B3-B4F7-38B0FAAB6115}"/>
                  </a:ext>
                </a:extLst>
              </p:cNvPr>
              <p:cNvSpPr txBox="1"/>
              <p:nvPr/>
            </p:nvSpPr>
            <p:spPr>
              <a:xfrm>
                <a:off x="346446" y="3627412"/>
                <a:ext cx="1415745" cy="553998"/>
              </a:xfrm>
              <a:prstGeom prst="rect">
                <a:avLst/>
              </a:prstGeom>
              <a:noFill/>
            </p:spPr>
            <p:txBody>
              <a:bodyPr wrap="square" lIns="0" tIns="0" rIns="0" bIns="0" rtlCol="0">
                <a:spAutoFit/>
              </a:bodyPr>
              <a:lstStyle/>
              <a:p>
                <a14:m>
                  <m:oMath xmlns:m="http://schemas.openxmlformats.org/officeDocument/2006/math">
                    <m:d>
                      <m:dPr>
                        <m:begChr m:val="⌊"/>
                        <m:endChr m:val="⌋"/>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𝑁</m:t>
                            </m:r>
                          </m:e>
                        </m:func>
                      </m:e>
                    </m:d>
                    <m:r>
                      <a:rPr lang="en-US" sz="1800" i="1">
                        <a:latin typeface="Cambria Math" panose="02040503050406030204" pitchFamily="18" charset="0"/>
                      </a:rPr>
                      <m:t>+1</m:t>
                    </m:r>
                  </m:oMath>
                </a14:m>
                <a:r>
                  <a:rPr lang="en-US" sz="1800" dirty="0"/>
                  <a:t> levels</a:t>
                </a:r>
              </a:p>
            </p:txBody>
          </p:sp>
        </mc:Choice>
        <mc:Fallback xmlns="">
          <p:sp>
            <p:nvSpPr>
              <p:cNvPr id="6" name="TextBox 5">
                <a:extLst>
                  <a:ext uri="{FF2B5EF4-FFF2-40B4-BE49-F238E27FC236}">
                    <a16:creationId xmlns:a16="http://schemas.microsoft.com/office/drawing/2014/main" id="{10EEF5E2-742D-83B3-B4F7-38B0FAAB6115}"/>
                  </a:ext>
                </a:extLst>
              </p:cNvPr>
              <p:cNvSpPr txBox="1">
                <a:spLocks noRot="1" noChangeAspect="1" noMove="1" noResize="1" noEditPoints="1" noAdjustHandles="1" noChangeArrowheads="1" noChangeShapeType="1" noTextEdit="1"/>
              </p:cNvSpPr>
              <p:nvPr/>
            </p:nvSpPr>
            <p:spPr>
              <a:xfrm>
                <a:off x="346446" y="3627412"/>
                <a:ext cx="1415745" cy="553998"/>
              </a:xfrm>
              <a:prstGeom prst="rect">
                <a:avLst/>
              </a:prstGeom>
              <a:blipFill>
                <a:blip r:embed="rId3"/>
                <a:stretch>
                  <a:fillRect l="-10714" b="-22222"/>
                </a:stretch>
              </a:blipFill>
            </p:spPr>
            <p:txBody>
              <a:bodyPr/>
              <a:lstStyle/>
              <a:p>
                <a:r>
                  <a:rPr lang="en-US">
                    <a:noFill/>
                  </a:rPr>
                  <a:t> </a:t>
                </a:r>
              </a:p>
            </p:txBody>
          </p:sp>
        </mc:Fallback>
      </mc:AlternateContent>
    </p:spTree>
    <p:extLst>
      <p:ext uri="{BB962C8B-B14F-4D97-AF65-F5344CB8AC3E}">
        <p14:creationId xmlns:p14="http://schemas.microsoft.com/office/powerpoint/2010/main" val="3070183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6B5F-5717-39EC-77A2-7DAAAA81D057}"/>
              </a:ext>
            </a:extLst>
          </p:cNvPr>
          <p:cNvSpPr>
            <a:spLocks noGrp="1"/>
          </p:cNvSpPr>
          <p:nvPr>
            <p:ph type="title"/>
          </p:nvPr>
        </p:nvSpPr>
        <p:spPr/>
        <p:txBody>
          <a:bodyPr/>
          <a:lstStyle/>
          <a:p>
            <a:r>
              <a:rPr lang="en-US" dirty="0"/>
              <a:t>Runtime</a:t>
            </a:r>
          </a:p>
        </p:txBody>
      </p:sp>
      <p:sp>
        <p:nvSpPr>
          <p:cNvPr id="3" name="Content Placeholder 2">
            <a:extLst>
              <a:ext uri="{FF2B5EF4-FFF2-40B4-BE49-F238E27FC236}">
                <a16:creationId xmlns:a16="http://schemas.microsoft.com/office/drawing/2014/main" id="{5B551817-8851-9B5E-CFF1-8EC1F36D3F5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662734BF-BA0B-06F7-0B0E-9D8872405C1B}"/>
              </a:ext>
            </a:extLst>
          </p:cNvPr>
          <p:cNvSpPr>
            <a:spLocks noGrp="1"/>
          </p:cNvSpPr>
          <p:nvPr>
            <p:ph type="sldNum" sz="quarter" idx="12"/>
          </p:nvPr>
        </p:nvSpPr>
        <p:spPr/>
        <p:txBody>
          <a:bodyPr/>
          <a:lstStyle/>
          <a:p>
            <a:fld id="{4947042C-0934-4E3B-9FFB-10D5A66E862D}" type="slidenum">
              <a:rPr lang="en-US" smtClean="0"/>
              <a:t>41</a:t>
            </a:fld>
            <a:endParaRPr lang="en-US"/>
          </a:p>
        </p:txBody>
      </p:sp>
      <p:pic>
        <p:nvPicPr>
          <p:cNvPr id="1026"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a:extLst>
              <a:ext uri="{FF2B5EF4-FFF2-40B4-BE49-F238E27FC236}">
                <a16:creationId xmlns:a16="http://schemas.microsoft.com/office/drawing/2014/main" id="{FD5C19F0-B6CD-92F7-3FF4-999E5630B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23" y="1290919"/>
            <a:ext cx="6705600" cy="5130800"/>
          </a:xfrm>
          <a:prstGeom prst="rect">
            <a:avLst/>
          </a:prstGeom>
          <a:noFill/>
          <a:extLst>
            <a:ext uri="{909E8E84-426E-40DD-AFC4-6F175D3DCCD1}">
              <a14:hiddenFill xmlns:a14="http://schemas.microsoft.com/office/drawing/2010/main">
                <a:solidFill>
                  <a:srgbClr val="FFFFFF"/>
                </a:solidFill>
              </a14:hiddenFill>
            </a:ext>
          </a:extLst>
        </p:spPr>
      </p:pic>
      <p:sp>
        <p:nvSpPr>
          <p:cNvPr id="5" name="Left Bracket 4">
            <a:extLst>
              <a:ext uri="{FF2B5EF4-FFF2-40B4-BE49-F238E27FC236}">
                <a16:creationId xmlns:a16="http://schemas.microsoft.com/office/drawing/2014/main" id="{30A9210B-D9AB-3AFF-98F6-B240682E2415}"/>
              </a:ext>
            </a:extLst>
          </p:cNvPr>
          <p:cNvSpPr/>
          <p:nvPr/>
        </p:nvSpPr>
        <p:spPr>
          <a:xfrm>
            <a:off x="1685581" y="2291507"/>
            <a:ext cx="561860" cy="37898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EEF5E2-742D-83B3-B4F7-38B0FAAB6115}"/>
                  </a:ext>
                </a:extLst>
              </p:cNvPr>
              <p:cNvSpPr txBox="1"/>
              <p:nvPr/>
            </p:nvSpPr>
            <p:spPr>
              <a:xfrm>
                <a:off x="346446" y="3627412"/>
                <a:ext cx="1415745" cy="553998"/>
              </a:xfrm>
              <a:prstGeom prst="rect">
                <a:avLst/>
              </a:prstGeom>
              <a:noFill/>
            </p:spPr>
            <p:txBody>
              <a:bodyPr wrap="square" lIns="0" tIns="0" rIns="0" bIns="0" rtlCol="0">
                <a:spAutoFit/>
              </a:bodyPr>
              <a:lstStyle/>
              <a:p>
                <a14:m>
                  <m:oMath xmlns:m="http://schemas.openxmlformats.org/officeDocument/2006/math">
                    <m:d>
                      <m:dPr>
                        <m:begChr m:val="⌊"/>
                        <m:endChr m:val="⌋"/>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i="1">
                                <a:latin typeface="Cambria Math" panose="02040503050406030204" pitchFamily="18" charset="0"/>
                              </a:rPr>
                              <m:t>𝑁</m:t>
                            </m:r>
                          </m:e>
                        </m:func>
                      </m:e>
                    </m:d>
                    <m:r>
                      <a:rPr lang="en-US" sz="1800" i="1">
                        <a:latin typeface="Cambria Math" panose="02040503050406030204" pitchFamily="18" charset="0"/>
                      </a:rPr>
                      <m:t>+1</m:t>
                    </m:r>
                  </m:oMath>
                </a14:m>
                <a:r>
                  <a:rPr lang="en-US" sz="1800" dirty="0"/>
                  <a:t> levels</a:t>
                </a:r>
              </a:p>
            </p:txBody>
          </p:sp>
        </mc:Choice>
        <mc:Fallback xmlns="">
          <p:sp>
            <p:nvSpPr>
              <p:cNvPr id="6" name="TextBox 5">
                <a:extLst>
                  <a:ext uri="{FF2B5EF4-FFF2-40B4-BE49-F238E27FC236}">
                    <a16:creationId xmlns:a16="http://schemas.microsoft.com/office/drawing/2014/main" id="{10EEF5E2-742D-83B3-B4F7-38B0FAAB6115}"/>
                  </a:ext>
                </a:extLst>
              </p:cNvPr>
              <p:cNvSpPr txBox="1">
                <a:spLocks noRot="1" noChangeAspect="1" noMove="1" noResize="1" noEditPoints="1" noAdjustHandles="1" noChangeArrowheads="1" noChangeShapeType="1" noTextEdit="1"/>
              </p:cNvSpPr>
              <p:nvPr/>
            </p:nvSpPr>
            <p:spPr>
              <a:xfrm>
                <a:off x="346446" y="3627412"/>
                <a:ext cx="1415745" cy="553998"/>
              </a:xfrm>
              <a:prstGeom prst="rect">
                <a:avLst/>
              </a:prstGeom>
              <a:blipFill>
                <a:blip r:embed="rId3"/>
                <a:stretch>
                  <a:fillRect l="-10714"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D6AE91-0F2D-2EFB-4244-7D3F1E07F473}"/>
                  </a:ext>
                </a:extLst>
              </p:cNvPr>
              <p:cNvSpPr txBox="1"/>
              <p:nvPr/>
            </p:nvSpPr>
            <p:spPr>
              <a:xfrm>
                <a:off x="346446" y="4371427"/>
                <a:ext cx="1415745" cy="830997"/>
              </a:xfrm>
              <a:prstGeom prst="rect">
                <a:avLst/>
              </a:prstGeom>
              <a:noFill/>
            </p:spPr>
            <p:txBody>
              <a:bodyPr wrap="square" lIns="0" tIns="0" rIns="0" bIns="0" rtlCol="0">
                <a:spAutoFit/>
              </a:bodyPr>
              <a:lstStyle/>
              <a:p>
                <a:r>
                  <a:rPr lang="en-US" sz="1800" dirty="0"/>
                  <a:t>Overall runtime: </a:t>
                </a:r>
                <a14:m>
                  <m:oMath xmlns:m="http://schemas.openxmlformats.org/officeDocument/2006/math">
                    <m:r>
                      <a:rPr lang="en-US" sz="1800" b="0" i="1" smtClean="0">
                        <a:latin typeface="Cambria Math" panose="02040503050406030204" pitchFamily="18" charset="0"/>
                      </a:rPr>
                      <m:t>𝑂</m:t>
                    </m:r>
                    <m:r>
                      <a:rPr lang="en-US" sz="1800" b="0" i="1" smtClean="0">
                        <a:latin typeface="Cambria Math" panose="02040503050406030204" pitchFamily="18" charset="0"/>
                      </a:rPr>
                      <m:t>(</m:t>
                    </m:r>
                    <m:r>
                      <a:rPr lang="en-US" sz="1800" b="0" i="1" smtClean="0">
                        <a:latin typeface="Cambria Math" panose="02040503050406030204" pitchFamily="18" charset="0"/>
                      </a:rPr>
                      <m:t>𝑛</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e>
                    </m:func>
                    <m:r>
                      <a:rPr lang="en-US" sz="1800" b="0" i="1" smtClean="0">
                        <a:latin typeface="Cambria Math" panose="02040503050406030204" pitchFamily="18" charset="0"/>
                      </a:rPr>
                      <m:t>)</m:t>
                    </m:r>
                  </m:oMath>
                </a14:m>
                <a:endParaRPr lang="en-US" sz="1800" dirty="0"/>
              </a:p>
            </p:txBody>
          </p:sp>
        </mc:Choice>
        <mc:Fallback xmlns="">
          <p:sp>
            <p:nvSpPr>
              <p:cNvPr id="7" name="TextBox 6">
                <a:extLst>
                  <a:ext uri="{FF2B5EF4-FFF2-40B4-BE49-F238E27FC236}">
                    <a16:creationId xmlns:a16="http://schemas.microsoft.com/office/drawing/2014/main" id="{0DD6AE91-0F2D-2EFB-4244-7D3F1E07F473}"/>
                  </a:ext>
                </a:extLst>
              </p:cNvPr>
              <p:cNvSpPr txBox="1">
                <a:spLocks noRot="1" noChangeAspect="1" noMove="1" noResize="1" noEditPoints="1" noAdjustHandles="1" noChangeArrowheads="1" noChangeShapeType="1" noTextEdit="1"/>
              </p:cNvSpPr>
              <p:nvPr/>
            </p:nvSpPr>
            <p:spPr>
              <a:xfrm>
                <a:off x="346446" y="4371427"/>
                <a:ext cx="1415745" cy="830997"/>
              </a:xfrm>
              <a:prstGeom prst="rect">
                <a:avLst/>
              </a:prstGeom>
              <a:blipFill>
                <a:blip r:embed="rId4"/>
                <a:stretch>
                  <a:fillRect l="-10714" t="-9091" b="-13636"/>
                </a:stretch>
              </a:blipFill>
            </p:spPr>
            <p:txBody>
              <a:bodyPr/>
              <a:lstStyle/>
              <a:p>
                <a:r>
                  <a:rPr lang="en-US">
                    <a:noFill/>
                  </a:rPr>
                  <a:t> </a:t>
                </a:r>
              </a:p>
            </p:txBody>
          </p:sp>
        </mc:Fallback>
      </mc:AlternateContent>
    </p:spTree>
    <p:extLst>
      <p:ext uri="{BB962C8B-B14F-4D97-AF65-F5344CB8AC3E}">
        <p14:creationId xmlns:p14="http://schemas.microsoft.com/office/powerpoint/2010/main" val="2508503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7E3F-B264-3FD1-D1AA-CCC589E22D17}"/>
              </a:ext>
            </a:extLst>
          </p:cNvPr>
          <p:cNvSpPr>
            <a:spLocks noGrp="1"/>
          </p:cNvSpPr>
          <p:nvPr>
            <p:ph type="title"/>
          </p:nvPr>
        </p:nvSpPr>
        <p:spPr/>
        <p:txBody>
          <a:bodyPr/>
          <a:lstStyle/>
          <a:p>
            <a:r>
              <a:rPr lang="en-US" dirty="0"/>
              <a:t>“Divide and conquer”</a:t>
            </a:r>
          </a:p>
        </p:txBody>
      </p:sp>
      <p:sp>
        <p:nvSpPr>
          <p:cNvPr id="3" name="Content Placeholder 2">
            <a:extLst>
              <a:ext uri="{FF2B5EF4-FFF2-40B4-BE49-F238E27FC236}">
                <a16:creationId xmlns:a16="http://schemas.microsoft.com/office/drawing/2014/main" id="{62CA7A80-54E9-1F79-33E2-D99AD9834AAC}"/>
              </a:ext>
            </a:extLst>
          </p:cNvPr>
          <p:cNvSpPr>
            <a:spLocks noGrp="1"/>
          </p:cNvSpPr>
          <p:nvPr>
            <p:ph idx="1"/>
          </p:nvPr>
        </p:nvSpPr>
        <p:spPr/>
        <p:txBody>
          <a:bodyPr/>
          <a:lstStyle/>
          <a:p>
            <a:r>
              <a:rPr lang="en-US" dirty="0"/>
              <a:t>Break a problem down into smaller examples of the same problem</a:t>
            </a:r>
          </a:p>
          <a:p>
            <a:endParaRPr lang="en-US" dirty="0"/>
          </a:p>
          <a:p>
            <a:r>
              <a:rPr lang="en-US" dirty="0"/>
              <a:t>Once it’s small enough, “easy” solution</a:t>
            </a:r>
          </a:p>
          <a:p>
            <a:endParaRPr lang="en-US" dirty="0"/>
          </a:p>
          <a:p>
            <a:r>
              <a:rPr lang="en-US" dirty="0"/>
              <a:t>Combined solutions together</a:t>
            </a:r>
          </a:p>
        </p:txBody>
      </p:sp>
      <p:sp>
        <p:nvSpPr>
          <p:cNvPr id="4" name="Slide Number Placeholder 3">
            <a:extLst>
              <a:ext uri="{FF2B5EF4-FFF2-40B4-BE49-F238E27FC236}">
                <a16:creationId xmlns:a16="http://schemas.microsoft.com/office/drawing/2014/main" id="{F86FF90D-C443-D5D5-A0E0-50EE5E7A7317}"/>
              </a:ext>
            </a:extLst>
          </p:cNvPr>
          <p:cNvSpPr>
            <a:spLocks noGrp="1"/>
          </p:cNvSpPr>
          <p:nvPr>
            <p:ph type="sldNum" sz="quarter" idx="12"/>
          </p:nvPr>
        </p:nvSpPr>
        <p:spPr/>
        <p:txBody>
          <a:bodyPr/>
          <a:lstStyle/>
          <a:p>
            <a:fld id="{4947042C-0934-4E3B-9FFB-10D5A66E862D}" type="slidenum">
              <a:rPr lang="en-US" smtClean="0"/>
              <a:t>42</a:t>
            </a:fld>
            <a:endParaRPr lang="en-US"/>
          </a:p>
        </p:txBody>
      </p:sp>
    </p:spTree>
    <p:extLst>
      <p:ext uri="{BB962C8B-B14F-4D97-AF65-F5344CB8AC3E}">
        <p14:creationId xmlns:p14="http://schemas.microsoft.com/office/powerpoint/2010/main" val="338782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body" idx="1"/>
          </p:nvPr>
        </p:nvSpPr>
        <p:spPr>
          <a:xfrm>
            <a:off x="3154362" y="3105944"/>
            <a:ext cx="5883275" cy="646112"/>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chemeClr val="lt1"/>
              </a:buClr>
              <a:buSzPts val="36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6276-75F4-41D2-8AD0-0F429AB19785}"/>
              </a:ext>
            </a:extLst>
          </p:cNvPr>
          <p:cNvSpPr>
            <a:spLocks noGrp="1"/>
          </p:cNvSpPr>
          <p:nvPr>
            <p:ph type="ctrTitle"/>
          </p:nvPr>
        </p:nvSpPr>
        <p:spPr/>
        <p:txBody>
          <a:bodyPr/>
          <a:lstStyle/>
          <a:p>
            <a:r>
              <a:rPr lang="en-US" dirty="0"/>
              <a:t>Classic CS problem:</a:t>
            </a:r>
            <a:br>
              <a:rPr lang="en-US" dirty="0"/>
            </a:br>
            <a:r>
              <a:rPr lang="en-US" dirty="0"/>
              <a:t>Searching</a:t>
            </a:r>
          </a:p>
        </p:txBody>
      </p:sp>
      <p:sp>
        <p:nvSpPr>
          <p:cNvPr id="3" name="Subtitle 2">
            <a:extLst>
              <a:ext uri="{FF2B5EF4-FFF2-40B4-BE49-F238E27FC236}">
                <a16:creationId xmlns:a16="http://schemas.microsoft.com/office/drawing/2014/main" id="{58ECF327-7E53-48E1-B902-C2FE8BB7D11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400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62200" y="2323652"/>
            <a:ext cx="7338508" cy="4350198"/>
          </a:xfrm>
        </p:spPr>
        <p:txBody>
          <a:bodyPr>
            <a:normAutofit/>
          </a:bodyPr>
          <a:lstStyle/>
          <a:p>
            <a:r>
              <a:rPr lang="en-US" dirty="0"/>
              <a:t>How long does it take us to find a number we are looking for?</a:t>
            </a:r>
          </a:p>
          <a:p>
            <a:endParaRPr lang="en-US" dirty="0"/>
          </a:p>
          <a:p>
            <a:endParaRPr lang="en-US" dirty="0"/>
          </a:p>
          <a:p>
            <a:endParaRPr lang="en-US" dirty="0"/>
          </a:p>
        </p:txBody>
      </p:sp>
      <p:graphicFrame>
        <p:nvGraphicFramePr>
          <p:cNvPr id="4" name="Table 3"/>
          <p:cNvGraphicFramePr>
            <a:graphicFrameLocks noGrp="1"/>
          </p:cNvGraphicFramePr>
          <p:nvPr>
            <p:custDataLst>
              <p:tags r:id="rId3"/>
            </p:custDataLst>
          </p:nvPr>
        </p:nvGraphicFramePr>
        <p:xfrm>
          <a:off x="2819400" y="33528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F62AC639-9C70-45E7-888C-74152F681745}"/>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29483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62200" y="2323652"/>
            <a:ext cx="7338508" cy="4400998"/>
          </a:xfrm>
        </p:spPr>
        <p:txBody>
          <a:bodyPr>
            <a:normAutofit/>
          </a:bodyPr>
          <a:lstStyle/>
          <a:p>
            <a:r>
              <a:rPr lang="en-US" dirty="0"/>
              <a:t>How long does it take us to find a number we are looking for?</a:t>
            </a:r>
          </a:p>
          <a:p>
            <a:endParaRPr lang="en-US" dirty="0"/>
          </a:p>
          <a:p>
            <a:endParaRPr lang="en-US" dirty="0"/>
          </a:p>
          <a:p>
            <a:endParaRPr lang="en-US" dirty="0"/>
          </a:p>
          <a:p>
            <a:r>
              <a:rPr lang="en-US" dirty="0"/>
              <a:t>If you start at the front and proceed forward, each item you examine rules out 1 item</a:t>
            </a:r>
          </a:p>
        </p:txBody>
      </p:sp>
      <p:graphicFrame>
        <p:nvGraphicFramePr>
          <p:cNvPr id="4" name="Table 3"/>
          <p:cNvGraphicFramePr>
            <a:graphicFrameLocks noGrp="1"/>
          </p:cNvGraphicFramePr>
          <p:nvPr>
            <p:custDataLst>
              <p:tags r:id="rId3"/>
            </p:custDataLst>
          </p:nvPr>
        </p:nvGraphicFramePr>
        <p:xfrm>
          <a:off x="2819400" y="3352800"/>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FBAB1F53-9FEB-4A6B-859C-181079C53AE8}"/>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3840408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graphicFrame>
        <p:nvGraphicFramePr>
          <p:cNvPr id="5" name="Table 4">
            <a:extLst>
              <a:ext uri="{FF2B5EF4-FFF2-40B4-BE49-F238E27FC236}">
                <a16:creationId xmlns:a16="http://schemas.microsoft.com/office/drawing/2014/main" id="{D799E636-3B47-46DD-80AD-568E1DC9CDAB}"/>
              </a:ext>
            </a:extLst>
          </p:cNvPr>
          <p:cNvGraphicFramePr>
            <a:graphicFrameLocks noGrp="1"/>
          </p:cNvGraphicFramePr>
          <p:nvPr>
            <p:custDataLst>
              <p:tags r:id="rId2"/>
            </p:custDataLst>
          </p:nvPr>
        </p:nvGraphicFramePr>
        <p:xfrm>
          <a:off x="2813050" y="1659442"/>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chemeClr val="accent3"/>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solidFill>
                      <a:schemeClr val="accent3">
                        <a:lumMod val="20000"/>
                        <a:lumOff val="80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B72DFA3D-4B6A-4875-9E22-A973D879F849}"/>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
        <p:nvSpPr>
          <p:cNvPr id="8" name="Content Placeholder 2">
            <a:extLst>
              <a:ext uri="{FF2B5EF4-FFF2-40B4-BE49-F238E27FC236}">
                <a16:creationId xmlns:a16="http://schemas.microsoft.com/office/drawing/2014/main" id="{64B74626-3D21-4D48-BF7C-547ABEF74C62}"/>
              </a:ext>
            </a:extLst>
          </p:cNvPr>
          <p:cNvSpPr txBox="1">
            <a:spLocks/>
          </p:cNvSpPr>
          <p:nvPr>
            <p:custDataLst>
              <p:tags r:id="rId3"/>
            </p:custDataLst>
          </p:nvPr>
        </p:nvSpPr>
        <p:spPr>
          <a:xfrm>
            <a:off x="2301688" y="2736028"/>
            <a:ext cx="7338508" cy="3860800"/>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Wingdings" panose="05000000000000000000" pitchFamily="2" charset="2"/>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If instead we </a:t>
            </a:r>
            <a:r>
              <a:rPr lang="en-US" b="1"/>
              <a:t>jump right to the middle</a:t>
            </a:r>
            <a:r>
              <a:rPr lang="en-US"/>
              <a:t>, one of three things can happen:</a:t>
            </a:r>
          </a:p>
          <a:p>
            <a:pPr marL="880110" lvl="1" indent="-514350">
              <a:buFont typeface="+mj-lt"/>
              <a:buAutoNum type="alphaUcPeriod"/>
            </a:pPr>
            <a:r>
              <a:rPr lang="en-US"/>
              <a:t>The middle one happens to be the number we were looking for, yay!</a:t>
            </a:r>
          </a:p>
          <a:p>
            <a:pPr marL="880110" lvl="1" indent="-514350">
              <a:buFont typeface="+mj-lt"/>
              <a:buAutoNum type="alphaUcPeriod"/>
            </a:pPr>
            <a:r>
              <a:rPr lang="en-US"/>
              <a:t>We realize we went too far</a:t>
            </a:r>
          </a:p>
          <a:p>
            <a:pPr marL="880110" lvl="1" indent="-514350">
              <a:buFont typeface="+mj-lt"/>
              <a:buAutoNum type="alphaUcPeriod"/>
            </a:pPr>
            <a:r>
              <a:rPr lang="en-US"/>
              <a:t>We realize we didn’t go far enough</a:t>
            </a:r>
          </a:p>
          <a:p>
            <a:pPr marL="365760" lvl="1" indent="0">
              <a:buFont typeface="Wingdings" panose="05000000000000000000" pitchFamily="2" charset="2"/>
              <a:buNone/>
            </a:pPr>
            <a:r>
              <a:rPr lang="en-US" b="1"/>
              <a:t>Ruling out HALF the options in one step is </a:t>
            </a:r>
            <a:r>
              <a:rPr lang="en-US" b="1" u="sng"/>
              <a:t>so much </a:t>
            </a:r>
            <a:r>
              <a:rPr lang="en-US" b="1"/>
              <a:t>faster than only ruling out one!</a:t>
            </a:r>
            <a:endParaRPr lang="en-US" b="1" dirty="0"/>
          </a:p>
        </p:txBody>
      </p:sp>
    </p:spTree>
    <p:extLst>
      <p:ext uri="{BB962C8B-B14F-4D97-AF65-F5344CB8AC3E}">
        <p14:creationId xmlns:p14="http://schemas.microsoft.com/office/powerpoint/2010/main" val="325512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Imagine storing </a:t>
            </a:r>
            <a:r>
              <a:rPr lang="en-US" b="1" u="sng" dirty="0"/>
              <a:t>sorted</a:t>
            </a:r>
            <a:r>
              <a:rPr lang="en-US" dirty="0"/>
              <a:t> data in an array</a:t>
            </a:r>
          </a:p>
        </p:txBody>
      </p:sp>
      <p:sp>
        <p:nvSpPr>
          <p:cNvPr id="3" name="Content Placeholder 2"/>
          <p:cNvSpPr>
            <a:spLocks noGrp="1"/>
          </p:cNvSpPr>
          <p:nvPr>
            <p:ph idx="1"/>
            <p:custDataLst>
              <p:tags r:id="rId2"/>
            </p:custDataLst>
          </p:nvPr>
        </p:nvSpPr>
        <p:spPr>
          <a:xfrm>
            <a:off x="2301688" y="2736028"/>
            <a:ext cx="7338508" cy="3860800"/>
          </a:xfrm>
        </p:spPr>
        <p:txBody>
          <a:bodyPr>
            <a:normAutofit fontScale="92500"/>
          </a:bodyPr>
          <a:lstStyle/>
          <a:p>
            <a:r>
              <a:rPr lang="en-US" dirty="0"/>
              <a:t>If instead we </a:t>
            </a:r>
            <a:r>
              <a:rPr lang="en-US" b="1" dirty="0"/>
              <a:t>jump right to the middle</a:t>
            </a:r>
            <a:r>
              <a:rPr lang="en-US" dirty="0"/>
              <a:t>, one of three things can happen:</a:t>
            </a:r>
          </a:p>
          <a:p>
            <a:pPr marL="880110" lvl="1" indent="-514350">
              <a:buFont typeface="+mj-lt"/>
              <a:buAutoNum type="alphaUcPeriod"/>
            </a:pPr>
            <a:r>
              <a:rPr lang="en-US" dirty="0">
                <a:solidFill>
                  <a:schemeClr val="tx1"/>
                </a:solidFill>
              </a:rPr>
              <a:t>The middle one happens to be the number we were looking for, yay!</a:t>
            </a:r>
          </a:p>
          <a:p>
            <a:pPr marL="880110" lvl="1" indent="-514350">
              <a:buFont typeface="+mj-lt"/>
              <a:buAutoNum type="alphaUcPeriod"/>
            </a:pPr>
            <a:r>
              <a:rPr lang="en-US" dirty="0"/>
              <a:t>We realize we went too far</a:t>
            </a:r>
          </a:p>
          <a:p>
            <a:pPr marL="880110" lvl="1" indent="-514350">
              <a:buFont typeface="+mj-lt"/>
              <a:buAutoNum type="alphaUcPeriod"/>
            </a:pPr>
            <a:r>
              <a:rPr lang="en-US" dirty="0"/>
              <a:t>We realize we didn’t go far enough</a:t>
            </a:r>
          </a:p>
          <a:p>
            <a:pPr marL="365760" lvl="1" indent="0">
              <a:buNone/>
            </a:pPr>
            <a:r>
              <a:rPr lang="en-US" b="1" dirty="0"/>
              <a:t>Ruling out HALF the options in one step is </a:t>
            </a:r>
            <a:r>
              <a:rPr lang="en-US" b="1" u="sng" dirty="0"/>
              <a:t>so much </a:t>
            </a:r>
            <a:r>
              <a:rPr lang="en-US" b="1" dirty="0"/>
              <a:t>faster than only ruling out one!</a:t>
            </a:r>
          </a:p>
        </p:txBody>
      </p:sp>
      <p:graphicFrame>
        <p:nvGraphicFramePr>
          <p:cNvPr id="5" name="Table 4">
            <a:extLst>
              <a:ext uri="{FF2B5EF4-FFF2-40B4-BE49-F238E27FC236}">
                <a16:creationId xmlns:a16="http://schemas.microsoft.com/office/drawing/2014/main" id="{069DE63D-029E-47DE-81E5-5BB54264583E}"/>
              </a:ext>
            </a:extLst>
          </p:cNvPr>
          <p:cNvGraphicFramePr>
            <a:graphicFrameLocks noGrp="1"/>
          </p:cNvGraphicFramePr>
          <p:nvPr>
            <p:custDataLst>
              <p:tags r:id="rId3"/>
            </p:custDataLst>
          </p:nvPr>
        </p:nvGraphicFramePr>
        <p:xfrm>
          <a:off x="2813050" y="1659442"/>
          <a:ext cx="6096002" cy="74168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chemeClr val="accent3"/>
                    </a:solidFill>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7</a:t>
                      </a:r>
                    </a:p>
                  </a:txBody>
                  <a:tcPr/>
                </a:tc>
                <a:tc>
                  <a:txBody>
                    <a:bodyPr/>
                    <a:lstStyle/>
                    <a:p>
                      <a:r>
                        <a:rPr lang="en-US" dirty="0"/>
                        <a:t>8</a:t>
                      </a:r>
                    </a:p>
                  </a:txBody>
                  <a:tcPr/>
                </a:tc>
                <a:tc>
                  <a:txBody>
                    <a:bodyPr/>
                    <a:lstStyle/>
                    <a:p>
                      <a:r>
                        <a:rPr lang="en-US" dirty="0"/>
                        <a:t>13</a:t>
                      </a:r>
                    </a:p>
                  </a:txBody>
                  <a:tcPr/>
                </a:tc>
                <a:tc>
                  <a:txBody>
                    <a:bodyPr/>
                    <a:lstStyle/>
                    <a:p>
                      <a:r>
                        <a:rPr lang="en-US" dirty="0"/>
                        <a:t>25</a:t>
                      </a:r>
                    </a:p>
                  </a:txBody>
                  <a:tcPr/>
                </a:tc>
                <a:tc>
                  <a:txBody>
                    <a:bodyPr/>
                    <a:lstStyle/>
                    <a:p>
                      <a:r>
                        <a:rPr lang="en-US" dirty="0"/>
                        <a:t>29</a:t>
                      </a:r>
                    </a:p>
                  </a:txBody>
                  <a:tcPr>
                    <a:solidFill>
                      <a:schemeClr val="accent3">
                        <a:lumMod val="20000"/>
                        <a:lumOff val="80000"/>
                      </a:schemeClr>
                    </a:solidFill>
                  </a:tcPr>
                </a:tc>
                <a:tc>
                  <a:txBody>
                    <a:bodyPr/>
                    <a:lstStyle/>
                    <a:p>
                      <a:r>
                        <a:rPr lang="en-US" dirty="0"/>
                        <a:t>33</a:t>
                      </a:r>
                    </a:p>
                  </a:txBody>
                  <a:tcPr/>
                </a:tc>
                <a:tc>
                  <a:txBody>
                    <a:bodyPr/>
                    <a:lstStyle/>
                    <a:p>
                      <a:r>
                        <a:rPr lang="en-US" dirty="0"/>
                        <a:t>51</a:t>
                      </a:r>
                    </a:p>
                  </a:txBody>
                  <a:tcPr/>
                </a:tc>
                <a:tc>
                  <a:txBody>
                    <a:bodyPr/>
                    <a:lstStyle/>
                    <a:p>
                      <a:r>
                        <a:rPr lang="en-US" dirty="0"/>
                        <a:t>89</a:t>
                      </a:r>
                    </a:p>
                  </a:txBody>
                  <a:tcPr/>
                </a:tc>
                <a:tc>
                  <a:txBody>
                    <a:bodyPr/>
                    <a:lstStyle/>
                    <a:p>
                      <a:r>
                        <a:rPr lang="en-US" dirty="0"/>
                        <a:t>90</a:t>
                      </a:r>
                    </a:p>
                  </a:txBody>
                  <a:tcPr/>
                </a:tc>
                <a:tc>
                  <a:txBody>
                    <a:bodyPr/>
                    <a:lstStyle/>
                    <a:p>
                      <a:r>
                        <a:rPr lang="en-US" dirty="0"/>
                        <a:t>95</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8D071369-BBA7-47DF-86FC-A3B7787B79D9}"/>
              </a:ext>
            </a:extLst>
          </p:cNvPr>
          <p:cNvSpPr txBox="1"/>
          <p:nvPr/>
        </p:nvSpPr>
        <p:spPr>
          <a:xfrm>
            <a:off x="485774" y="6331414"/>
            <a:ext cx="9524215" cy="369332"/>
          </a:xfrm>
          <a:prstGeom prst="rect">
            <a:avLst/>
          </a:prstGeom>
          <a:noFill/>
        </p:spPr>
        <p:txBody>
          <a:bodyPr wrap="square">
            <a:spAutoFit/>
          </a:bodyPr>
          <a:lstStyle/>
          <a:p>
            <a:r>
              <a:rPr lang="en-US" sz="1800" dirty="0">
                <a:solidFill>
                  <a:schemeClr val="bg1">
                    <a:lumMod val="65000"/>
                  </a:schemeClr>
                </a:solidFill>
              </a:rPr>
              <a:t>Slide credit: http://www.peerinstruction4cs.org/2013/07/13/cs2-in-c-peer-instruction-materials/</a:t>
            </a:r>
            <a:endParaRPr lang="en-US" dirty="0">
              <a:solidFill>
                <a:schemeClr val="bg1">
                  <a:lumMod val="65000"/>
                </a:schemeClr>
              </a:solidFill>
            </a:endParaRPr>
          </a:p>
        </p:txBody>
      </p:sp>
    </p:spTree>
    <p:extLst>
      <p:ext uri="{BB962C8B-B14F-4D97-AF65-F5344CB8AC3E}">
        <p14:creationId xmlns:p14="http://schemas.microsoft.com/office/powerpoint/2010/main" val="13002169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4121</TotalTime>
  <Words>2753</Words>
  <Application>Microsoft Macintosh PowerPoint</Application>
  <PresentationFormat>Widescreen</PresentationFormat>
  <Paragraphs>724</Paragraphs>
  <Slides>43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Cambria Math</vt:lpstr>
      <vt:lpstr>Calibri</vt:lpstr>
      <vt:lpstr>Open Sans</vt:lpstr>
      <vt:lpstr>Wingdings</vt:lpstr>
      <vt:lpstr>Courier New</vt:lpstr>
      <vt:lpstr>Consolas</vt:lpstr>
      <vt:lpstr>Open Sans Light</vt:lpstr>
      <vt:lpstr>Arial</vt:lpstr>
      <vt:lpstr>Office Theme</vt:lpstr>
      <vt:lpstr>PowerPoint Presentation</vt:lpstr>
      <vt:lpstr>Warm-up from last time</vt:lpstr>
      <vt:lpstr>Poll 1</vt:lpstr>
      <vt:lpstr>Guess a Number</vt:lpstr>
      <vt:lpstr>Classic CS problem: Searching</vt:lpstr>
      <vt:lpstr>Imagine storing sorted data in an array</vt:lpstr>
      <vt:lpstr>Imagine storing sorted data in an array</vt:lpstr>
      <vt:lpstr>Imagine storing sorted data in an array</vt:lpstr>
      <vt:lpstr>Imagine storing sorted data in an array</vt:lpstr>
      <vt:lpstr>Binary search</vt:lpstr>
      <vt:lpstr>Binary search</vt:lpstr>
      <vt:lpstr>Binary search</vt:lpstr>
      <vt:lpstr>Binary search</vt:lpstr>
      <vt:lpstr>Poll 2</vt:lpstr>
      <vt:lpstr>Recursion Examples</vt:lpstr>
      <vt:lpstr>Recursion Examples</vt:lpstr>
      <vt:lpstr>Recursion Examples</vt:lpstr>
      <vt:lpstr>Recursion in memory</vt:lpstr>
      <vt:lpstr>Iterative vs Recursive</vt:lpstr>
      <vt:lpstr>How does this look in memory?</vt:lpstr>
      <vt:lpstr>How does this look in memory?</vt:lpstr>
      <vt:lpstr>The “stack” part of memory is a stack</vt:lpstr>
      <vt:lpstr>“Stack” part of memory is a stack</vt:lpstr>
      <vt:lpstr>“Stack” part of memory is a stack</vt:lpstr>
      <vt:lpstr>“Stack” part of memory is a stack</vt:lpstr>
      <vt:lpstr>“Stack” part of memory is a stack</vt:lpstr>
      <vt:lpstr>“Stack” part of memory is a stack</vt:lpstr>
      <vt:lpstr>What can go wrong?</vt:lpstr>
      <vt:lpstr>Demo: Stack of elephants</vt:lpstr>
      <vt:lpstr>Demo: Stack of elephants</vt:lpstr>
      <vt:lpstr>Demo: Stack of elephants</vt:lpstr>
      <vt:lpstr>Demo: Stack of elephants</vt:lpstr>
      <vt:lpstr>Sorting </vt:lpstr>
      <vt:lpstr>Insertion sort</vt:lpstr>
      <vt:lpstr>Insertion sort</vt:lpstr>
      <vt:lpstr>Insertion sort</vt:lpstr>
      <vt:lpstr>Merge sort</vt:lpstr>
      <vt:lpstr>merge operation</vt:lpstr>
      <vt:lpstr>Runtime</vt:lpstr>
      <vt:lpstr>Runtime</vt:lpstr>
      <vt:lpstr>Runtime</vt:lpstr>
      <vt:lpstr>“Divide and conquer”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Donovan</dc:creator>
  <cp:lastModifiedBy>Bryan Wilder</cp:lastModifiedBy>
  <cp:revision>29</cp:revision>
  <dcterms:created xsi:type="dcterms:W3CDTF">2023-03-30T16:47:09Z</dcterms:created>
  <dcterms:modified xsi:type="dcterms:W3CDTF">2024-11-10T22:14:57Z</dcterms:modified>
</cp:coreProperties>
</file>