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64" r:id="rId3"/>
    <p:sldId id="267" r:id="rId4"/>
    <p:sldId id="268" r:id="rId5"/>
    <p:sldId id="266" r:id="rId6"/>
    <p:sldId id="269" r:id="rId7"/>
    <p:sldId id="270" r:id="rId8"/>
    <p:sldId id="282" r:id="rId9"/>
    <p:sldId id="265" r:id="rId10"/>
    <p:sldId id="297" r:id="rId11"/>
    <p:sldId id="291" r:id="rId12"/>
    <p:sldId id="292" r:id="rId13"/>
    <p:sldId id="277" r:id="rId14"/>
    <p:sldId id="295" r:id="rId15"/>
    <p:sldId id="296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67"/>
  </p:normalViewPr>
  <p:slideViewPr>
    <p:cSldViewPr snapToGrid="0">
      <p:cViewPr varScale="1">
        <p:scale>
          <a:sx n="149" d="100"/>
          <a:sy n="149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73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77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2.3 of http://</a:t>
            </a:r>
            <a:r>
              <a:rPr lang="en-US" dirty="0" err="1"/>
              <a:t>infolab.stanford.edu</a:t>
            </a:r>
            <a:r>
              <a:rPr lang="en-US" dirty="0"/>
              <a:t>/~</a:t>
            </a:r>
            <a:r>
              <a:rPr lang="en-US" dirty="0" err="1"/>
              <a:t>ullman</a:t>
            </a:r>
            <a:r>
              <a:rPr lang="en-US" dirty="0"/>
              <a:t>/</a:t>
            </a:r>
            <a:r>
              <a:rPr lang="en-US" dirty="0" err="1"/>
              <a:t>focs</a:t>
            </a:r>
            <a:r>
              <a:rPr lang="en-US" dirty="0"/>
              <a:t>/ch02.pdf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127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a829ec0e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a829ec0e2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7a829ec0e2_0_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 5.1 example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1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 5.2, 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11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8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5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Techniques: induction</a:t>
            </a: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C641-2F36-D78B-061D-53FEEB2D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4642-BF99-ADB1-9892-064BD46F9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489D-8CCF-4FE5-9C03-1330F006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7772400" cy="1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The format we’ve seen so far: argue that if a statement holds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, it must hold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blipFill>
                <a:blip r:embed="rId2"/>
                <a:stretch>
                  <a:fillRect l="-327"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This is sometimes called “weak”, compared to the alternative “strong induction” technique:</a:t>
                </a:r>
              </a:p>
              <a:p>
                <a:r>
                  <a:rPr lang="en-US" sz="1500" dirty="0"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blipFill>
                <a:blip r:embed="rId3"/>
                <a:stretch>
                  <a:fillRect l="-32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8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vs Weak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Weak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blipFill>
                <a:blip r:embed="rId2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Strong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blipFill>
                <a:blip r:embed="rId3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/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Both are valid proof techniques. 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Intuition: weak induction is enough when the instance of the statement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 plus an extra term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Strong induction may be needed when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smaller “subcomponents” that may be of any size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blipFill>
                <a:blip r:embed="rId4"/>
                <a:stretch>
                  <a:fillRect l="-327" t="-735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r>
                  <a:rPr lang="en-US" dirty="0"/>
                  <a:t>Base case:</a:t>
                </a:r>
              </a:p>
              <a:p>
                <a:endParaRPr lang="en-US" dirty="0"/>
              </a:p>
              <a:p>
                <a:r>
                  <a:rPr lang="en-US" dirty="0"/>
                  <a:t>Induction hypothesis:</a:t>
                </a:r>
              </a:p>
              <a:p>
                <a:endParaRPr lang="en-US" dirty="0"/>
              </a:p>
              <a:p>
                <a:r>
                  <a:rPr lang="en-US" dirty="0"/>
                  <a:t>Induction step: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weak induction not sufficient?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3E835-7BCA-5A0D-2AD5-CE570C53A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Strong induction 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DF0D-0481-5CF4-5015-C70FF7B5EE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i="1" dirty="0">
                <a:effectLst/>
                <a:latin typeface="Times" panose="02020603050405020304" pitchFamily="18" charset="0"/>
              </a:rPr>
              <a:t>Consider a game in which two players take turns removing any positive number of matches they</a:t>
            </a:r>
            <a:r>
              <a:rPr lang="en-US" dirty="0">
                <a:latin typeface="Times" panose="02020603050405020304" pitchFamily="18" charset="0"/>
              </a:rPr>
              <a:t> </a:t>
            </a:r>
            <a:r>
              <a:rPr lang="en-US" i="1" dirty="0">
                <a:effectLst/>
                <a:latin typeface="Times" panose="02020603050405020304" pitchFamily="18" charset="0"/>
              </a:rPr>
              <a:t>want from one of two piles of matches. The player who removes the last match wins the game.</a:t>
            </a:r>
            <a:r>
              <a:rPr lang="en-US" dirty="0">
                <a:latin typeface="Times" panose="02020603050405020304" pitchFamily="18" charset="0"/>
              </a:rPr>
              <a:t> </a:t>
            </a:r>
            <a:r>
              <a:rPr lang="en-US" i="1" dirty="0">
                <a:effectLst/>
                <a:latin typeface="Times" panose="02020603050405020304" pitchFamily="18" charset="0"/>
              </a:rPr>
              <a:t>Show that if the two piles contain the same number of matches initially, the second player can</a:t>
            </a:r>
            <a:r>
              <a:rPr lang="en-US" dirty="0">
                <a:latin typeface="Times" panose="02020603050405020304" pitchFamily="18" charset="0"/>
              </a:rPr>
              <a:t> </a:t>
            </a:r>
            <a:r>
              <a:rPr lang="en-US" i="1" dirty="0">
                <a:effectLst/>
                <a:latin typeface="Times" panose="02020603050405020304" pitchFamily="18" charset="0"/>
              </a:rPr>
              <a:t>always guarantee a win.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C8A23-5FF7-E670-ECBD-129E4392A2B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techniques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Last week: propositional logic as a formalization of arguments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week: more sophisticated strategies for establishing formal proofs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techniques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Last week: propositional logic as a formalization of arguments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week: more sophisticated strategies for establishing formal proofs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will also move beyond propositional logic (e.g., proving statements about more common mathematical objects like numbers, sums, functions, etc., not just binary variables)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Focus is still on rigorous justification for each step of proofs, but no longer at such a low level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9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C5B-9927-9227-E8D5-7D98DED2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9F50-35FD-FCD2-697E-C947214E6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Today: a technique called </a:t>
            </a:r>
            <a:r>
              <a:rPr lang="en-US" i="1" dirty="0"/>
              <a:t>proof by induction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establish properties that hold over an entire sequence of inputs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  <a:p>
            <a:r>
              <a:rPr lang="en-US" dirty="0"/>
              <a:t>This is a statement that needs to be proved for </a:t>
            </a:r>
            <a:r>
              <a:rPr lang="en-US" i="1" dirty="0"/>
              <a:t>every</a:t>
            </a:r>
            <a:r>
              <a:rPr lang="en-US" dirty="0"/>
              <a:t> value of n</a:t>
            </a:r>
          </a:p>
        </p:txBody>
      </p:sp>
    </p:spTree>
    <p:extLst>
      <p:ext uri="{BB962C8B-B14F-4D97-AF65-F5344CB8AC3E}">
        <p14:creationId xmlns:p14="http://schemas.microsoft.com/office/powerpoint/2010/main" val="30974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Induction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basic principle: let P(n) be a statement for n ∈ N such that 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P(n) is true for n = 1.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P(m) is true implies that P(m + 1) is true.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P(n) is true for all n ∈ 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6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24C5-4BCA-BEF4-B3F3-D34D9636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proof by induction has three components:</a:t>
                </a:r>
              </a:p>
              <a:p>
                <a:endParaRPr lang="en-US" dirty="0"/>
              </a:p>
              <a:p>
                <a:r>
                  <a:rPr lang="en-US" u="sng" dirty="0"/>
                  <a:t>Base case</a:t>
                </a:r>
                <a:r>
                  <a:rPr lang="en-US" dirty="0"/>
                  <a:t>: show that P(n) holds for n = 1 </a:t>
                </a:r>
              </a:p>
              <a:p>
                <a:r>
                  <a:rPr lang="en-US" dirty="0"/>
                  <a:t>(or for whatever the smallest value of n you want it to hold for)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hypothesis:</a:t>
                </a:r>
                <a:r>
                  <a:rPr lang="en-US" dirty="0"/>
                  <a:t> Assume that P(n) is true for some 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step</a:t>
                </a:r>
                <a:r>
                  <a:rPr lang="en-US" dirty="0"/>
                  <a:t>: Using the induction hypothesis, prove that P(n+1) holds, i.e., that if the statement is true for n, it is true for n+1 as well.</a:t>
                </a:r>
                <a:endParaRPr lang="en-US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2CB-D7C5-B423-54B3-0330C68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BDF8-6195-9211-B939-3E44A44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44E-CA8A-DC75-94A4-CAA51E1A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225FA-F774-B6CF-67B1-26D1B5F7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7484"/>
            <a:ext cx="4330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Fibonacci numbers are defined by f</a:t>
            </a:r>
            <a:r>
              <a:rPr lang="en-US" baseline="-25000" dirty="0"/>
              <a:t>0</a:t>
            </a:r>
            <a:r>
              <a:rPr lang="en-US" dirty="0"/>
              <a:t> = 0, f</a:t>
            </a:r>
            <a:r>
              <a:rPr lang="en-US" baseline="-25000" dirty="0"/>
              <a:t>1</a:t>
            </a:r>
            <a:r>
              <a:rPr lang="en-US" dirty="0"/>
              <a:t> = f</a:t>
            </a:r>
            <a:r>
              <a:rPr lang="en-US" baseline="-25000" dirty="0"/>
              <a:t>2</a:t>
            </a:r>
            <a:r>
              <a:rPr lang="en-US" dirty="0"/>
              <a:t> = 1 and the recursion relation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baseline="-25000" dirty="0"/>
              <a:t>n+1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+ f</a:t>
            </a:r>
            <a:r>
              <a:rPr lang="en-US" baseline="-25000" dirty="0"/>
              <a:t>n−1</a:t>
            </a:r>
            <a:r>
              <a:rPr lang="en-US" dirty="0"/>
              <a:t> for all n ≥ 1.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 </a:t>
            </a:r>
            <a:r>
              <a:rPr lang="en-US" dirty="0"/>
              <a:t> 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3</a:t>
            </a:r>
            <a:r>
              <a:rPr lang="en-US" dirty="0"/>
              <a:t> + f</a:t>
            </a:r>
            <a:r>
              <a:rPr lang="en-US" baseline="-25000" dirty="0"/>
              <a:t>5</a:t>
            </a:r>
            <a:r>
              <a:rPr lang="en-US" dirty="0"/>
              <a:t> + . . . + f</a:t>
            </a:r>
            <a:r>
              <a:rPr lang="en-US" baseline="-25000" dirty="0"/>
              <a:t>2n−1</a:t>
            </a:r>
            <a:r>
              <a:rPr lang="en-US" dirty="0"/>
              <a:t> = f</a:t>
            </a:r>
            <a:r>
              <a:rPr lang="en-US" baseline="-25000" dirty="0"/>
              <a:t>2n</a:t>
            </a:r>
            <a:r>
              <a:rPr lang="en-US" dirty="0"/>
              <a:t> for all n ≥ 1.</a:t>
            </a:r>
            <a:endParaRPr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Exercise:</a:t>
            </a:r>
            <a:r>
              <a:rPr lang="en-US" dirty="0"/>
              <a:t>  Show that f</a:t>
            </a:r>
            <a:r>
              <a:rPr lang="en-US" baseline="-25000" dirty="0"/>
              <a:t>n+1</a:t>
            </a:r>
            <a:r>
              <a:rPr lang="en-US" dirty="0"/>
              <a:t> &lt; (7/4)</a:t>
            </a:r>
            <a:r>
              <a:rPr lang="en-US" baseline="30000" dirty="0"/>
              <a:t>n</a:t>
            </a:r>
            <a:r>
              <a:rPr lang="en-US" dirty="0"/>
              <a:t> for all n ≥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13037</TotalTime>
  <Words>830</Words>
  <Application>Microsoft Macintosh PowerPoint</Application>
  <PresentationFormat>On-screen Show (16:9)</PresentationFormat>
  <Paragraphs>91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Cambria Math</vt:lpstr>
      <vt:lpstr>Open Sans</vt:lpstr>
      <vt:lpstr>Times</vt:lpstr>
      <vt:lpstr>Helvetica Neue Light</vt:lpstr>
      <vt:lpstr>Arial</vt:lpstr>
      <vt:lpstr>Open Sans Light</vt:lpstr>
      <vt:lpstr>CMU PPT Theme</vt:lpstr>
      <vt:lpstr>PowerPoint Presentation</vt:lpstr>
      <vt:lpstr>Proof techniques</vt:lpstr>
      <vt:lpstr>Proof techniques</vt:lpstr>
      <vt:lpstr>Proof by induction</vt:lpstr>
      <vt:lpstr>Proof by Induction</vt:lpstr>
      <vt:lpstr>Proof by induction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8</cp:revision>
  <dcterms:modified xsi:type="dcterms:W3CDTF">2024-10-24T13:25:10Z</dcterms:modified>
</cp:coreProperties>
</file>