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21"/>
  </p:notesMasterIdLst>
  <p:sldIdLst>
    <p:sldId id="256" r:id="rId2"/>
    <p:sldId id="257" r:id="rId3"/>
    <p:sldId id="258" r:id="rId4"/>
    <p:sldId id="278" r:id="rId5"/>
    <p:sldId id="277" r:id="rId6"/>
    <p:sldId id="259" r:id="rId7"/>
    <p:sldId id="268" r:id="rId8"/>
    <p:sldId id="279" r:id="rId9"/>
    <p:sldId id="282" r:id="rId10"/>
    <p:sldId id="280" r:id="rId11"/>
    <p:sldId id="260" r:id="rId12"/>
    <p:sldId id="281" r:id="rId13"/>
    <p:sldId id="276" r:id="rId14"/>
    <p:sldId id="269" r:id="rId15"/>
    <p:sldId id="285" r:id="rId16"/>
    <p:sldId id="283" r:id="rId17"/>
    <p:sldId id="284" r:id="rId18"/>
    <p:sldId id="262" r:id="rId19"/>
    <p:sldId id="263" r:id="rId2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2"/>
    </p:embeddedFont>
    <p:embeddedFont>
      <p:font typeface="Helvetica Neue Light" panose="02000403000000020004" pitchFamily="2" charset="0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Open Sans Light" panose="020B0306030504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68639"/>
  </p:normalViewPr>
  <p:slideViewPr>
    <p:cSldViewPr snapToGrid="0">
      <p:cViewPr varScale="1">
        <p:scale>
          <a:sx n="108" d="100"/>
          <a:sy n="108" d="100"/>
        </p:scale>
        <p:origin x="190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a829ec0e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7a829ec0e2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17a829ec0e2_0_4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5017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runestone.academy</a:t>
            </a:r>
            <a:r>
              <a:rPr lang="en-US" dirty="0"/>
              <a:t>/ns/books/published/</a:t>
            </a:r>
            <a:r>
              <a:rPr lang="en-US" dirty="0" err="1"/>
              <a:t>DiscreteMathText</a:t>
            </a:r>
            <a:r>
              <a:rPr lang="en-US" dirty="0"/>
              <a:t>/cases4-4.html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80248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runestone.academy</a:t>
            </a:r>
            <a:r>
              <a:rPr lang="en-US" dirty="0"/>
              <a:t>/ns/books/published/</a:t>
            </a:r>
            <a:r>
              <a:rPr lang="en-US" dirty="0" err="1"/>
              <a:t>DiscreteMathText</a:t>
            </a:r>
            <a:r>
              <a:rPr lang="en-US" dirty="0"/>
              <a:t>/cases4-4.html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62674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7a829ec0e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7a829ec0e2_0_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17a829ec0e2_0_1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a829ec0e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7a829ec0e2_0_4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17a829ec0e2_0_47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0cedf37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0cedf37f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150cedf37f0_0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7a829ec0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7a829ec0e2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Also called direct proof</a:t>
            </a:r>
            <a:endParaRPr/>
          </a:p>
        </p:txBody>
      </p:sp>
      <p:sp>
        <p:nvSpPr>
          <p:cNvPr id="67" name="Google Shape;67;g17a829ec0e2_0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7a829ec0e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7a829ec0e2_0_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g17a829ec0e2_0_3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 = k_1 a, c = k_2 b. c = k_2 k_1 a. Since k_2 k_1 \in N, a |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04752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runestone.academy</a:t>
            </a:r>
            <a:r>
              <a:rPr lang="en-US" dirty="0"/>
              <a:t>/ns/books/published/</a:t>
            </a:r>
            <a:r>
              <a:rPr lang="en-US" dirty="0" err="1"/>
              <a:t>DiscreteMathText</a:t>
            </a:r>
            <a:r>
              <a:rPr lang="en-US" dirty="0"/>
              <a:t>/directproof4-1.html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04585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7a829ec0e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7a829ec0e2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Also called proof by exhaustion</a:t>
            </a:r>
            <a:endParaRPr/>
          </a:p>
        </p:txBody>
      </p:sp>
      <p:sp>
        <p:nvSpPr>
          <p:cNvPr id="82" name="Google Shape;82;g17a829ec0e2_0_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7a829ec0e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7a829ec0e2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Also called proof by exhaustion</a:t>
            </a:r>
            <a:endParaRPr/>
          </a:p>
        </p:txBody>
      </p:sp>
      <p:sp>
        <p:nvSpPr>
          <p:cNvPr id="82" name="Google Shape;82;g17a829ec0e2_0_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8024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a829ec0e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7a829ec0e2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Proof by cases on q mod 3. q mod 3 = 0 ruled out by assumption. If q mod 3 = 1, then q^2 = (3k+1)^2 = 9k^2 + 6k + 1 = 3(3k^2 + 2k) + 1. If q mod 3 = 2, then q^2 = (3k+2)^2 = 9k^2 + 12k + 4 </a:t>
            </a:r>
            <a:r>
              <a:rPr lang="en-US"/>
              <a:t>= 3(3k^2 + 4k + 1) + 1.</a:t>
            </a:r>
          </a:p>
        </p:txBody>
      </p:sp>
      <p:sp>
        <p:nvSpPr>
          <p:cNvPr id="89" name="Google Shape;89;g17a829ec0e2_0_4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9890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">
  <p:cSld name="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">
  <p:cSld name="2 Colum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6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727448" y="1212300"/>
            <a:ext cx="3959352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766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0960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lumn">
  <p:cSld name="4 Colum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25654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3"/>
          </p:nvPr>
        </p:nvSpPr>
        <p:spPr>
          <a:xfrm>
            <a:off x="46736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4"/>
          </p:nvPr>
        </p:nvSpPr>
        <p:spPr>
          <a:xfrm>
            <a:off x="67818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_Plaid-Digital_FINAL-NEW.png"/>
          <p:cNvPicPr preferRelativeResize="0"/>
          <p:nvPr/>
        </p:nvPicPr>
        <p:blipFill rotWithShape="1">
          <a:blip r:embed="rId9">
            <a:alphaModFix/>
          </a:blip>
          <a:srcRect l="59550" t="20875" r="39888" b="2893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 descr="_Plaid-Digital_FINAL-NEW.png"/>
          <p:cNvPicPr preferRelativeResize="0"/>
          <p:nvPr/>
        </p:nvPicPr>
        <p:blipFill rotWithShape="1">
          <a:blip r:embed="rId9">
            <a:alphaModFix/>
          </a:blip>
          <a:srcRect l="59550" t="20875" r="39888" b="2893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639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772400" y="4248150"/>
            <a:ext cx="1154590" cy="73639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"/>
          <p:cNvSpPr txBox="1"/>
          <p:nvPr/>
        </p:nvSpPr>
        <p:spPr>
          <a:xfrm>
            <a:off x="11226318" y="65528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11378718" y="67052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" name="Google Shape;18;p1"/>
          <p:cNvSpPr txBox="1"/>
          <p:nvPr/>
        </p:nvSpPr>
        <p:spPr>
          <a:xfrm>
            <a:off x="11531118" y="68576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8534400" y="100340"/>
            <a:ext cx="50689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sz="1100" b="0" i="0" u="none" strike="noStrike" cap="none">
              <a:solidFill>
                <a:srgbClr val="7F7F7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9"/>
          <p:cNvCxnSpPr/>
          <p:nvPr/>
        </p:nvCxnSpPr>
        <p:spPr>
          <a:xfrm>
            <a:off x="2209800" y="3486150"/>
            <a:ext cx="5486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54;p9"/>
          <p:cNvSpPr txBox="1"/>
          <p:nvPr/>
        </p:nvSpPr>
        <p:spPr>
          <a:xfrm>
            <a:off x="2133600" y="2038350"/>
            <a:ext cx="6798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lvl="0" indent="-3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Computational Foundations for ML (10-607):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Proof Techniques</a:t>
            </a:r>
            <a:endParaRPr sz="3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9"/>
          <p:cNvSpPr txBox="1"/>
          <p:nvPr/>
        </p:nvSpPr>
        <p:spPr>
          <a:xfrm>
            <a:off x="2133600" y="3638550"/>
            <a:ext cx="52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marR="0" lvl="0" indent="-31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Bryan Wilder</a:t>
            </a:r>
            <a:endParaRPr dirty="0"/>
          </a:p>
        </p:txBody>
      </p:sp>
      <p:sp>
        <p:nvSpPr>
          <p:cNvPr id="56" name="Google Shape;56;p9"/>
          <p:cNvSpPr txBox="1"/>
          <p:nvPr/>
        </p:nvSpPr>
        <p:spPr>
          <a:xfrm>
            <a:off x="2133600" y="4695325"/>
            <a:ext cx="6903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* Slides borrowed from prior offerings of the course by Professors M. Gormley, P. Virtue, &amp; G. Gordon.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1F15-87AE-DFBE-E68C-AA9DDA330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7EB82-2170-A3FC-560E-8D548F6EB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93272"/>
            <a:ext cx="8229600" cy="3429000"/>
          </a:xfrm>
        </p:spPr>
        <p:txBody>
          <a:bodyPr/>
          <a:lstStyle/>
          <a:p>
            <a:r>
              <a:rPr lang="en-US" sz="1800" dirty="0"/>
              <a:t>What is wrong with the following “proof”?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19F588-BCF9-1BA2-408A-842270908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05756"/>
            <a:ext cx="7772400" cy="261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11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Proof by Cases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Google Shape;85;p1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200150"/>
                <a:ext cx="8229600" cy="3429000"/>
              </a:xfrm>
              <a:prstGeom prst="rect">
                <a:avLst/>
              </a:prstGeom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139700" lvl="0" indent="0" algn="l" rtl="0">
                  <a:spcBef>
                    <a:spcPts val="600"/>
                  </a:spcBef>
                  <a:spcAft>
                    <a:spcPts val="0"/>
                  </a:spcAft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139700" lvl="0" indent="0" algn="l" rtl="0">
                  <a:spcBef>
                    <a:spcPts val="600"/>
                  </a:spcBef>
                  <a:spcAft>
                    <a:spcPts val="0"/>
                  </a:spcAft>
                  <a:buSzPts val="1400"/>
                </a:pPr>
                <a:endParaRPr lang="en-US" sz="2000" dirty="0"/>
              </a:p>
              <a:p>
                <a:pPr marL="139700" lvl="0" indent="0" algn="l" rtl="0">
                  <a:spcBef>
                    <a:spcPts val="600"/>
                  </a:spcBef>
                  <a:spcAft>
                    <a:spcPts val="0"/>
                  </a:spcAft>
                  <a:buSzPts val="1400"/>
                </a:pPr>
                <a:r>
                  <a:rPr lang="en-US" sz="2000" dirty="0"/>
                  <a:t>Sometimes, direct proof is difficult: no single line of reasoning works for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. Proof by cases breaks things up into:</a:t>
                </a:r>
              </a:p>
              <a:p>
                <a:pPr marL="139700" lvl="0" indent="0" algn="l" rtl="0">
                  <a:spcBef>
                    <a:spcPts val="600"/>
                  </a:spcBef>
                  <a:spcAft>
                    <a:spcPts val="0"/>
                  </a:spcAft>
                  <a:buSzPts val="1400"/>
                </a:pPr>
                <a:endParaRPr lang="en-US" sz="2000" dirty="0"/>
              </a:p>
              <a:p>
                <a:pPr marL="457200" lvl="0" indent="-317500" algn="l" rtl="0">
                  <a:spcBef>
                    <a:spcPts val="60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en-US" sz="2000" dirty="0"/>
                  <a:t>A proof that the set of cases is exhaustive.</a:t>
                </a: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en-US" sz="2000" dirty="0"/>
                  <a:t>A proof of each of the cases.</a:t>
                </a: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sz="2000" dirty="0"/>
              </a:p>
            </p:txBody>
          </p:sp>
        </mc:Choice>
        <mc:Fallback>
          <p:sp>
            <p:nvSpPr>
              <p:cNvPr id="85" name="Google Shape;85;p1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00150"/>
                <a:ext cx="8229600" cy="3429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Proof by Cases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Google Shape;85;p1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200150"/>
                <a:ext cx="8229600" cy="3429000"/>
              </a:xfrm>
              <a:prstGeom prst="rect">
                <a:avLst/>
              </a:prstGeom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139700" lvl="0" indent="0" algn="l" rtl="0">
                  <a:spcBef>
                    <a:spcPts val="600"/>
                  </a:spcBef>
                  <a:spcAft>
                    <a:spcPts val="0"/>
                  </a:spcAft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139700" lvl="0" indent="0" algn="l" rtl="0">
                  <a:spcBef>
                    <a:spcPts val="600"/>
                  </a:spcBef>
                  <a:spcAft>
                    <a:spcPts val="0"/>
                  </a:spcAft>
                  <a:buSzPts val="1400"/>
                </a:pPr>
                <a:r>
                  <a:rPr lang="en-US" sz="2000" dirty="0"/>
                  <a:t>Cases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2000" dirty="0"/>
              </a:p>
              <a:p>
                <a:pPr marL="139700" lvl="0" indent="0" algn="l" rtl="0">
                  <a:spcBef>
                    <a:spcPts val="600"/>
                  </a:spcBef>
                  <a:spcAft>
                    <a:spcPts val="0"/>
                  </a:spcAft>
                  <a:buSzPts val="1400"/>
                </a:pPr>
                <a:r>
                  <a:rPr lang="en-US" sz="2000" dirty="0"/>
                  <a:t>Part 1: Prove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nary>
                      <m:naryPr>
                        <m:chr m:val="⋃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  <a:p>
                <a:pPr marL="139700" lvl="0" indent="0" algn="l" rtl="0">
                  <a:spcBef>
                    <a:spcPts val="600"/>
                  </a:spcBef>
                  <a:spcAft>
                    <a:spcPts val="0"/>
                  </a:spcAft>
                  <a:buSzPts val="1400"/>
                </a:pPr>
                <a:r>
                  <a:rPr lang="en-US" sz="2000" dirty="0"/>
                  <a:t>(every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satisfying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 belongs to one of the cases)</a:t>
                </a:r>
              </a:p>
              <a:p>
                <a:pPr marL="139700" lvl="0" indent="0" algn="l" rtl="0">
                  <a:spcBef>
                    <a:spcPts val="600"/>
                  </a:spcBef>
                  <a:spcAft>
                    <a:spcPts val="0"/>
                  </a:spcAft>
                  <a:buSzPts val="1400"/>
                </a:pPr>
                <a:endParaRPr lang="en-US" sz="2000" dirty="0"/>
              </a:p>
              <a:p>
                <a:pPr marL="139700" lvl="0" indent="0" algn="l" rtl="0">
                  <a:spcBef>
                    <a:spcPts val="600"/>
                  </a:spcBef>
                  <a:spcAft>
                    <a:spcPts val="0"/>
                  </a:spcAft>
                  <a:buSzPts val="1400"/>
                </a:pPr>
                <a:r>
                  <a:rPr lang="en-US" sz="2000" dirty="0"/>
                  <a:t>Part 2: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139700" lvl="0" indent="0" algn="l" rtl="0">
                  <a:spcBef>
                    <a:spcPts val="600"/>
                  </a:spcBef>
                  <a:spcAft>
                    <a:spcPts val="0"/>
                  </a:spcAft>
                  <a:buSzPts val="1400"/>
                </a:pPr>
                <a:endParaRPr lang="en-US" sz="2000" dirty="0"/>
              </a:p>
              <a:p>
                <a:pPr marL="0" indent="0"/>
                <a:r>
                  <a:rPr lang="en-US" sz="2000" dirty="0"/>
                  <a:t>  Part 3: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/>
                <a:r>
                  <a:rPr lang="en-US" sz="2000" dirty="0"/>
                  <a:t>  …</a:t>
                </a: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sz="2000" dirty="0"/>
              </a:p>
            </p:txBody>
          </p:sp>
        </mc:Choice>
        <mc:Fallback>
          <p:sp>
            <p:nvSpPr>
              <p:cNvPr id="85" name="Google Shape;85;p1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00150"/>
                <a:ext cx="8229600" cy="3429000"/>
              </a:xfrm>
              <a:prstGeom prst="rect">
                <a:avLst/>
              </a:prstGeom>
              <a:blipFill>
                <a:blip r:embed="rId3"/>
                <a:stretch>
                  <a:fillRect b="-5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510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Proof by Cases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Google Shape;92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200150"/>
                <a:ext cx="7713023" cy="3429000"/>
              </a:xfrm>
              <a:prstGeom prst="rect">
                <a:avLst/>
              </a:prstGeom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2000" b="1" dirty="0"/>
                  <a:t>Exercise:</a:t>
                </a:r>
                <a:r>
                  <a:rPr lang="en-US" sz="2000" dirty="0"/>
                  <a:t> If q ∈ Z is not divisible by 3, then q</a:t>
                </a:r>
                <a:r>
                  <a:rPr lang="en-US" sz="2000" baseline="30000" dirty="0"/>
                  <a:t>2</a:t>
                </a:r>
                <a:r>
                  <a:rPr lang="en-US" sz="2000" dirty="0"/>
                  <a:t> mod 3 = 1.</a:t>
                </a: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en-US" dirty="0"/>
              </a:p>
              <a:p>
                <a:pPr marL="0" lvl="0" indent="0">
                  <a:buClr>
                    <a:schemeClr val="dk1"/>
                  </a:buClr>
                  <a:buSzPts val="1100"/>
                </a:pPr>
                <a:r>
                  <a:rPr lang="en-US" sz="2000" b="1" dirty="0"/>
                  <a:t>Definition 5</a:t>
                </a:r>
                <a:r>
                  <a:rPr lang="en-US" sz="2000" dirty="0"/>
                  <a:t>: For integers a, b, c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/>
                  <a:t>, we say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dirty="0" smtClean="0"/>
                      <m:t> </m:t>
                    </m:r>
                    <m:r>
                      <m:rPr>
                        <m:nor/>
                      </m:rPr>
                      <a:rPr lang="en-US" sz="2000" b="0" i="0" dirty="0" smtClean="0"/>
                      <m:t>a</m:t>
                    </m:r>
                    <m:r>
                      <m:rPr>
                        <m:nor/>
                      </m:rPr>
                      <a:rPr lang="en-US" sz="2000" b="0" i="0" dirty="0" smtClean="0"/>
                      <m:t> </m:t>
                    </m:r>
                    <m:r>
                      <m:rPr>
                        <m:nor/>
                      </m:rPr>
                      <a:rPr lang="en-US" sz="2000" b="0" i="0" dirty="0" smtClean="0"/>
                      <m:t>mod</m:t>
                    </m:r>
                    <m:r>
                      <m:rPr>
                        <m:nor/>
                      </m:rPr>
                      <a:rPr lang="en-US" sz="2000" b="0" i="0" dirty="0" smtClean="0"/>
                      <m:t> </m:t>
                    </m:r>
                    <m:r>
                      <m:rPr>
                        <m:nor/>
                      </m:rPr>
                      <a:rPr lang="en-US" sz="2000" b="0" i="0" dirty="0" smtClean="0"/>
                      <m:t>b</m:t>
                    </m:r>
                    <m:r>
                      <m:rPr>
                        <m:nor/>
                      </m:rPr>
                      <a:rPr lang="en-US" sz="2000" b="0" i="0" dirty="0" smtClean="0"/>
                      <m:t> = </m:t>
                    </m:r>
                    <m:r>
                      <m:rPr>
                        <m:nor/>
                      </m:rPr>
                      <a:rPr lang="en-US" sz="2000" b="0" i="0" dirty="0" smtClean="0"/>
                      <m:t>c</m:t>
                    </m:r>
                    <m:r>
                      <m:rPr>
                        <m:nor/>
                      </m:rPr>
                      <a:rPr lang="en-US" sz="2000" b="0" i="0" dirty="0" smtClean="0"/>
                      <m:t> </m:t>
                    </m:r>
                  </m:oMath>
                </a14:m>
                <a:r>
                  <a:rPr lang="en-US" sz="2000" dirty="0"/>
                  <a:t> if c is the remainder after dividing a by b, that is, there exists some integer k such that a = kb + c.</a:t>
                </a:r>
              </a:p>
              <a:p>
                <a:pPr marL="0" lvl="0" indent="0">
                  <a:buClr>
                    <a:schemeClr val="dk1"/>
                  </a:buClr>
                  <a:buSzPts val="1100"/>
                </a:pPr>
                <a:endParaRPr lang="en-US" sz="2000" dirty="0"/>
              </a:p>
              <a:p>
                <a:pPr marL="0" lvl="0" indent="0">
                  <a:buClr>
                    <a:schemeClr val="dk1"/>
                  </a:buClr>
                  <a:buSzPts val="1100"/>
                </a:pPr>
                <a:r>
                  <a:rPr lang="en-US" sz="2000" b="1" dirty="0"/>
                  <a:t>Lemma 1</a:t>
                </a:r>
                <a:r>
                  <a:rPr lang="en-US" sz="2000" dirty="0"/>
                  <a:t>: for any integers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/>
                  <a:t>the remainder after dividing a by b is another integer in 0…b-1. That is, 0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en-US" sz="2000" dirty="0"/>
                  <a:t>.</a:t>
                </a:r>
                <a:endParaRPr sz="2000" dirty="0"/>
              </a:p>
            </p:txBody>
          </p:sp>
        </mc:Choice>
        <mc:Fallback>
          <p:sp>
            <p:nvSpPr>
              <p:cNvPr id="92" name="Google Shape;92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00150"/>
                <a:ext cx="7713023" cy="3429000"/>
              </a:xfrm>
              <a:prstGeom prst="rect">
                <a:avLst/>
              </a:prstGeom>
              <a:blipFill>
                <a:blip r:embed="rId3"/>
                <a:stretch>
                  <a:fillRect l="-987" r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781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Proof by Cases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Exercise:</a:t>
            </a:r>
            <a:r>
              <a:rPr lang="en-US" sz="2000" dirty="0"/>
              <a:t> For any n ∈ Z, n and n</a:t>
            </a:r>
            <a:r>
              <a:rPr lang="en-US" sz="2000" baseline="30000" dirty="0"/>
              <a:t>2</a:t>
            </a:r>
            <a:r>
              <a:rPr lang="en-US" sz="2000" dirty="0"/>
              <a:t> have the same parity (both even or both odd).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Lemma 2</a:t>
            </a:r>
            <a:r>
              <a:rPr lang="en-US" sz="2000" dirty="0"/>
              <a:t>: every integer is either even or odd (but not both).</a:t>
            </a:r>
            <a:endParaRPr sz="20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7810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696A-E685-C345-FC78-30D8A151E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cases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4719690-3C1A-C7E8-C2CA-CB3D162A6F1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For any integers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are either both even or both odd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4719690-3C1A-C7E8-C2CA-CB3D162A6F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897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7AE91-E62B-EA28-6E46-45065BC46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1182A-85E9-1E37-2492-D08905B83A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Consider the absolute value function, defined as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Prove that for any x, |x| = |-x|.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34671A-0905-B4C1-BBE5-A6AC40ED1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890" y="1657515"/>
            <a:ext cx="60452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15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B77FA-C28A-8780-E9ED-9D3FE2BE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A7450-5502-3768-F171-BFA02CD84C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50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Disproof by example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 sz="2000" dirty="0"/>
              <a:t>One example is not sufficient to prove a statement.</a:t>
            </a:r>
            <a:endParaRPr sz="20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000" dirty="0"/>
              <a:t>One counterexample is sufficient to disprove it.</a:t>
            </a:r>
            <a:endParaRPr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Disproof by example</a:t>
            </a:r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/>
              <a:t>Example:</a:t>
            </a:r>
            <a:r>
              <a:rPr lang="en-US" sz="1800" dirty="0"/>
              <a:t> Let a, b ∈ Z. If a is odd and b is odd, then </a:t>
            </a:r>
            <a:r>
              <a:rPr lang="en-US" sz="1800" dirty="0" err="1"/>
              <a:t>a+b</a:t>
            </a:r>
            <a:r>
              <a:rPr lang="en-US" sz="1800" dirty="0"/>
              <a:t> is odd.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/>
              <a:t>Exercise:</a:t>
            </a:r>
            <a:r>
              <a:rPr lang="en-US" sz="1800" dirty="0"/>
              <a:t> For every n ∈ Z, the integer f (n) = n</a:t>
            </a:r>
            <a:r>
              <a:rPr lang="en-US" sz="1800" baseline="30000" dirty="0"/>
              <a:t>2</a:t>
            </a:r>
            <a:r>
              <a:rPr lang="en-US" sz="1800" dirty="0"/>
              <a:t> − n+11 is prime.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 Overview</a:t>
            </a:r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lvl="0" indent="0" algn="l" rtl="0">
              <a:spcBef>
                <a:spcPts val="600"/>
              </a:spcBef>
              <a:spcAft>
                <a:spcPts val="0"/>
              </a:spcAft>
              <a:buSzPts val="1400"/>
            </a:pPr>
            <a:r>
              <a:rPr lang="en-US" dirty="0"/>
              <a:t>Today:</a:t>
            </a: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Proof by </a:t>
            </a:r>
            <a:r>
              <a:rPr lang="en-US" b="1" dirty="0"/>
              <a:t>Construction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Proof by </a:t>
            </a:r>
            <a:r>
              <a:rPr lang="en-US" b="1" dirty="0"/>
              <a:t>Cases</a:t>
            </a:r>
          </a:p>
          <a:p>
            <a:pPr indent="-317500">
              <a:spcBef>
                <a:spcPts val="0"/>
              </a:spcBef>
              <a:buFont typeface="Arial"/>
              <a:buChar char="●"/>
            </a:pPr>
            <a:r>
              <a:rPr lang="en-US" dirty="0"/>
              <a:t>Disproof</a:t>
            </a:r>
            <a:r>
              <a:rPr lang="en-US" b="1" dirty="0"/>
              <a:t> </a:t>
            </a:r>
            <a:r>
              <a:rPr lang="en-US" dirty="0"/>
              <a:t>by</a:t>
            </a:r>
            <a:r>
              <a:rPr lang="en-US" b="1" dirty="0"/>
              <a:t> Example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b="1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/>
              <a:t>Next week: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Proof by </a:t>
            </a:r>
            <a:r>
              <a:rPr lang="en-US" b="1" dirty="0"/>
              <a:t>Contradiction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Proof by </a:t>
            </a:r>
            <a:r>
              <a:rPr lang="en-US" b="1" dirty="0"/>
              <a:t>Contraposition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Proof by </a:t>
            </a:r>
            <a:r>
              <a:rPr lang="en-US" b="1" dirty="0"/>
              <a:t>Induction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Proof by Construction</a:t>
            </a:r>
            <a:endParaRPr dirty="0"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Also called a “direct proof”: establish P ⇒ Q directly.</a:t>
            </a:r>
            <a:endParaRPr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Assume that P is true.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Use P to show that Q must be true.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1" name="Google Shape;7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5007" y="2300626"/>
            <a:ext cx="2774001" cy="157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42468-661D-4F35-E0BF-388D7983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Construction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135AA45-614D-4F7D-2C34-293BFF50AC0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A common statement to prove is of the form </a:t>
                </a:r>
              </a:p>
              <a:p>
                <a:r>
                  <a:rPr lang="en-US" sz="2000" dirty="0"/>
                  <a:t>“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” </a:t>
                </a:r>
              </a:p>
              <a:p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/>
                  <a:t> are predicates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 is a set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Proof by construction: Consider an arbitrary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 for which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holds -- arbitrary meaning that we do not know anything about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besides that it satisfies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. Using those characteristics, show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must be true.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135AA45-614D-4F7D-2C34-293BFF50A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44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D24A-24F2-76D7-DCE4-691B1F9D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Setting: proving things about integers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3051E4-EA6F-57B7-1A33-E9E2CE704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971550"/>
            <a:ext cx="7772400" cy="319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39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Proof by construction</a:t>
            </a:r>
            <a:endParaRPr dirty="0"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998031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/>
              <a:t>Example:</a:t>
            </a:r>
            <a:r>
              <a:rPr lang="en-US" sz="1800" dirty="0"/>
              <a:t> If a, b ∈ Z are consecutive (i.e., b = a+1), then the sum a + b is odd.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/>
              <a:t>Definition 1</a:t>
            </a:r>
            <a:r>
              <a:rPr lang="en-US" sz="1800" dirty="0"/>
              <a:t>: An integer a is </a:t>
            </a:r>
            <a:r>
              <a:rPr lang="en-US" sz="1800" i="1" dirty="0"/>
              <a:t>odd</a:t>
            </a:r>
            <a:r>
              <a:rPr lang="en-US" sz="1800" dirty="0"/>
              <a:t> if there exists another integer k such that a = 2k + 1.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indent="0"/>
            <a:r>
              <a:rPr lang="en-US" sz="1800" b="1" dirty="0"/>
              <a:t>Definition 2</a:t>
            </a:r>
            <a:r>
              <a:rPr lang="en-US" sz="1800" dirty="0"/>
              <a:t>: An integer a is </a:t>
            </a:r>
            <a:r>
              <a:rPr lang="en-US" sz="1800" i="1" dirty="0"/>
              <a:t>even</a:t>
            </a:r>
            <a:r>
              <a:rPr lang="en-US" sz="1800" dirty="0"/>
              <a:t> if there exists another integer k such that a = 2k.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641AF-DC15-2FC7-FC21-932DA3AF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construction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F7303-111E-4F00-FEB3-EE0C5B18BB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/>
              <a:t>Example:</a:t>
            </a:r>
            <a:r>
              <a:rPr lang="en-US" sz="1800" dirty="0"/>
              <a:t>  Let </a:t>
            </a:r>
            <a:r>
              <a:rPr lang="en-US" sz="1800" dirty="0" err="1"/>
              <a:t>a,b</a:t>
            </a:r>
            <a:r>
              <a:rPr lang="en-US" sz="1800" dirty="0"/>
              <a:t> and c be integers. If a | b and b | c, then a | c.</a:t>
            </a:r>
          </a:p>
          <a:p>
            <a:endParaRPr lang="en-US" sz="1800" b="1" dirty="0"/>
          </a:p>
          <a:p>
            <a:r>
              <a:rPr lang="en-US" sz="1800" b="1" dirty="0"/>
              <a:t>Definition 3: </a:t>
            </a:r>
            <a:r>
              <a:rPr lang="en-US" sz="1800" dirty="0"/>
              <a:t>a | b means “b is divisible by a”, i.e., there exists an integer k such that b = </a:t>
            </a:r>
            <a:r>
              <a:rPr lang="en-US" sz="1800" dirty="0" err="1"/>
              <a:t>ak</a:t>
            </a:r>
            <a:r>
              <a:rPr lang="en-US" sz="1800" dirty="0"/>
              <a:t>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193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18F6A-1D41-012B-18EF-570F184A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construction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4911575-C2A8-6A96-B923-724D283561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/>
                <a:r>
                  <a:rPr lang="en-US" sz="2000" i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Prove or disprove: there exists a positive integer 𝑛 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2000" i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is prime.</a:t>
                </a:r>
              </a:p>
              <a:p>
                <a:pPr algn="l"/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algn="l"/>
                <a:r>
                  <a:rPr lang="en-US" sz="2000" b="1" i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Definition 4: </a:t>
                </a:r>
                <a:r>
                  <a:rPr lang="en-US" sz="2000" i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An integer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b="1" i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is</a:t>
                </a:r>
                <a:r>
                  <a:rPr lang="en-US" sz="2000" i="1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prime 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if for all integers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i="1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, </a:t>
                </a:r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𝑟𝑠</m:t>
                    </m:r>
                  </m:oMath>
                </a14:m>
                <a:r>
                  <a:rPr lang="en-US" sz="2000" i="1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, 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then either </a:t>
                </a:r>
                <a:r>
                  <a:rPr lang="en-US" sz="2000" i="1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r =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1 or</a:t>
                </a:r>
                <a:r>
                  <a:rPr lang="en-US" sz="2000" i="1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s 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= 1. </a:t>
                </a:r>
              </a:p>
              <a:p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4911575-C2A8-6A96-B923-724D28356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98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B58C-A9A2-9CF8-5FC9-B50D9557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FC93C-6049-24DA-B727-09A2AD0324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20583"/>
      </p:ext>
    </p:extLst>
  </p:cSld>
  <p:clrMapOvr>
    <a:masterClrMapping/>
  </p:clrMapOvr>
</p:sld>
</file>

<file path=ppt/theme/theme1.xml><?xml version="1.0" encoding="utf-8"?>
<a:theme xmlns:a="http://schemas.openxmlformats.org/drawingml/2006/main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6487</TotalTime>
  <Words>1000</Words>
  <Application>Microsoft Macintosh PowerPoint</Application>
  <PresentationFormat>On-screen Show (16:9)</PresentationFormat>
  <Paragraphs>113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Cambria Math</vt:lpstr>
      <vt:lpstr>Open Sans</vt:lpstr>
      <vt:lpstr>Helvetica Neue Light</vt:lpstr>
      <vt:lpstr>Arial</vt:lpstr>
      <vt:lpstr>Open Sans Light</vt:lpstr>
      <vt:lpstr>CMU PPT Theme</vt:lpstr>
      <vt:lpstr>PowerPoint Presentation</vt:lpstr>
      <vt:lpstr>Lecture Overview</vt:lpstr>
      <vt:lpstr>Proof by Construction</vt:lpstr>
      <vt:lpstr>Proof by Construction</vt:lpstr>
      <vt:lpstr>Setting: proving things about integers</vt:lpstr>
      <vt:lpstr>Proof by construction</vt:lpstr>
      <vt:lpstr>Proof by construction</vt:lpstr>
      <vt:lpstr>Proof by construction</vt:lpstr>
      <vt:lpstr>Common mistakes</vt:lpstr>
      <vt:lpstr>Common mistakes</vt:lpstr>
      <vt:lpstr>Proof by Cases</vt:lpstr>
      <vt:lpstr>Proof by Cases</vt:lpstr>
      <vt:lpstr>Proof by Cases</vt:lpstr>
      <vt:lpstr>Proof by Cases</vt:lpstr>
      <vt:lpstr>Proof by cases</vt:lpstr>
      <vt:lpstr>Proof by cases</vt:lpstr>
      <vt:lpstr>PowerPoint Presentation</vt:lpstr>
      <vt:lpstr>Disproof by example</vt:lpstr>
      <vt:lpstr>Disproof by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Bryan Wilder</cp:lastModifiedBy>
  <cp:revision>18</cp:revision>
  <dcterms:modified xsi:type="dcterms:W3CDTF">2024-10-23T02:15:00Z</dcterms:modified>
</cp:coreProperties>
</file>