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85" r:id="rId3"/>
    <p:sldId id="300" r:id="rId4"/>
    <p:sldId id="301" r:id="rId5"/>
    <p:sldId id="288" r:id="rId6"/>
    <p:sldId id="284" r:id="rId7"/>
    <p:sldId id="289" r:id="rId8"/>
    <p:sldId id="267" r:id="rId9"/>
    <p:sldId id="275" r:id="rId10"/>
    <p:sldId id="280" r:id="rId11"/>
    <p:sldId id="291" r:id="rId12"/>
    <p:sldId id="264" r:id="rId13"/>
    <p:sldId id="265" r:id="rId14"/>
    <p:sldId id="266" r:id="rId15"/>
    <p:sldId id="292" r:id="rId16"/>
    <p:sldId id="268" r:id="rId17"/>
    <p:sldId id="269" r:id="rId18"/>
    <p:sldId id="293" r:id="rId19"/>
    <p:sldId id="281" r:id="rId20"/>
    <p:sldId id="282" r:id="rId21"/>
    <p:sldId id="283" r:id="rId22"/>
    <p:sldId id="277" r:id="rId23"/>
    <p:sldId id="276" r:id="rId24"/>
    <p:sldId id="294" r:id="rId25"/>
    <p:sldId id="278" r:id="rId26"/>
    <p:sldId id="295" r:id="rId27"/>
    <p:sldId id="296" r:id="rId28"/>
    <p:sldId id="297" r:id="rId29"/>
    <p:sldId id="298" r:id="rId30"/>
    <p:sldId id="299" r:id="rId31"/>
    <p:sldId id="279" r:id="rId32"/>
    <p:sldId id="258" r:id="rId33"/>
    <p:sldId id="302" r:id="rId34"/>
    <p:sldId id="303" r:id="rId35"/>
    <p:sldId id="306" r:id="rId36"/>
    <p:sldId id="307" r:id="rId37"/>
    <p:sldId id="308" r:id="rId38"/>
    <p:sldId id="309" r:id="rId39"/>
    <p:sldId id="310" r:id="rId40"/>
    <p:sldId id="317" r:id="rId41"/>
    <p:sldId id="311" r:id="rId42"/>
    <p:sldId id="312" r:id="rId43"/>
    <p:sldId id="313" r:id="rId44"/>
    <p:sldId id="314" r:id="rId45"/>
    <p:sldId id="315" r:id="rId46"/>
    <p:sldId id="316" r:id="rId47"/>
    <p:sldId id="263" r:id="rId48"/>
  </p:sldIdLst>
  <p:sldSz cx="12192000" cy="6858000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Microsoft Sans Serif" panose="020B0604020202020204" pitchFamily="34" charset="0"/>
      <p:regular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Open Sans Light" panose="020B0306030504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/>
    <p:restoredTop sz="94714"/>
  </p:normalViewPr>
  <p:slideViewPr>
    <p:cSldViewPr snapToGrid="0">
      <p:cViewPr varScale="1">
        <p:scale>
          <a:sx n="110" d="100"/>
          <a:sy n="11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6eef7a3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6eef7a38_0_1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9a6eef7a38_0_1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6eef7a3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6eef7a38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9a6eef7a38_0_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a6eef7a3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a6eef7a38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9a6eef7a38_0_1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a6eef7a3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a6eef7a38_0_1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9a6eef7a38_0_1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6eef7a3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6eef7a38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9a6eef7a38_0_7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6eef7a3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6eef7a38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9a6eef7a38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a6eef7a3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a6eef7a38_0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9a6eef7a38_0_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6eef7a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6eef7a3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9a6eef7a38_0_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9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  <a:r>
              <a:rPr lang="en-US" sz="4667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trees and lists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992D6A-9F91-5F2B-F641-127CB954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056963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Representing arithmetic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610-524B-92CA-4358-FD97D8DC2B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54B74-0373-E006-D3CF-D1411C0CC21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5CCFC-6F69-0A5B-1E6E-F4385E6F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9" y="1848195"/>
            <a:ext cx="4550438" cy="4299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65B72-0139-00DE-4580-0EE3C48F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27" y="1739843"/>
            <a:ext cx="3264728" cy="6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9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Binary trees</a:t>
            </a:r>
            <a:endParaRPr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BTree: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(l) == BTree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l==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4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(r) == BTree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r==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4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.value = v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.left = l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.right = r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is_leaf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.left==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.right==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4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make a binary tree, starting with subtrees</a:t>
            </a:r>
            <a:endParaRPr sz="14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 = 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 = 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),D)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 = 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 = 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1"/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BT = BTree(</a:t>
            </a:r>
            <a:r>
              <a:rPr lang="en-US" sz="14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lang="en-US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,B,G)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Draw the tree this code creates.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Tree Search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34" y="1807300"/>
            <a:ext cx="3137300" cy="3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701" y="1807300"/>
            <a:ext cx="3880844" cy="3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Properties of Search Algorithm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b="1"/>
              <a:t>Completeness:</a:t>
            </a:r>
            <a:r>
              <a:rPr lang="en-US"/>
              <a:t> Guaranteed to find a solution if one exists?</a:t>
            </a:r>
            <a:endParaRPr/>
          </a:p>
          <a:p>
            <a:r>
              <a:rPr lang="en-US" b="1"/>
              <a:t>Optimality:</a:t>
            </a:r>
            <a:r>
              <a:rPr lang="en-US"/>
              <a:t> Guaranteed to find the least cost path?</a:t>
            </a:r>
            <a:endParaRPr/>
          </a:p>
          <a:p>
            <a:r>
              <a:rPr lang="en-US" b="1"/>
              <a:t>Time complexity</a:t>
            </a:r>
            <a:endParaRPr b="1"/>
          </a:p>
          <a:p>
            <a:r>
              <a:rPr lang="en-US" b="1"/>
              <a:t>Space complexity</a:t>
            </a:r>
            <a:endParaRPr b="1"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-US"/>
              <a:t>Cartoon of search tree:</a:t>
            </a:r>
            <a:endParaRPr/>
          </a:p>
          <a:p>
            <a:pPr lvl="1"/>
            <a:r>
              <a:rPr lang="en-US"/>
              <a:t>b is the branching factor</a:t>
            </a:r>
            <a:endParaRPr/>
          </a:p>
          <a:p>
            <a:pPr lvl="1"/>
            <a:r>
              <a:rPr lang="en-US"/>
              <a:t>m is the maximum depth</a:t>
            </a:r>
            <a:endParaRPr/>
          </a:p>
          <a:p>
            <a:pPr lvl="1"/>
            <a:r>
              <a:rPr lang="en-US"/>
              <a:t>solutions at various depths</a:t>
            </a:r>
            <a:endParaRPr/>
          </a:p>
          <a:p>
            <a:r>
              <a:rPr lang="en-US"/>
              <a:t>Number of nodes in entire tree?</a:t>
            </a:r>
            <a:endParaRPr/>
          </a:p>
          <a:p>
            <a:pPr lvl="1"/>
            <a:r>
              <a:rPr lang="en-US"/>
              <a:t>1 + b + b</a:t>
            </a:r>
            <a:r>
              <a:rPr lang="en-US" baseline="30000"/>
              <a:t>2</a:t>
            </a:r>
            <a:r>
              <a:rPr lang="en-US"/>
              <a:t> + …. b</a:t>
            </a:r>
            <a:r>
              <a:rPr lang="en-US" baseline="30000"/>
              <a:t>m</a:t>
            </a:r>
            <a:r>
              <a:rPr lang="en-US"/>
              <a:t> = O(b</a:t>
            </a:r>
            <a:r>
              <a:rPr lang="en-US" baseline="30000"/>
              <a:t>m</a:t>
            </a:r>
            <a:r>
              <a:rPr lang="en-US"/>
              <a:t>)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167" y="2861565"/>
            <a:ext cx="5832232" cy="26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67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Depth_first_search_iterative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67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 = [] </a:t>
            </a:r>
            <a:r>
              <a:rPr lang="en-US" sz="1867" dirty="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use a list as a stack</a:t>
            </a:r>
            <a:endParaRPr sz="1867" dirty="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s.append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(root)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67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67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(s)&gt;</a:t>
            </a:r>
            <a:r>
              <a:rPr lang="en-US" sz="1867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t=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s.pop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 == </a:t>
            </a:r>
            <a:r>
              <a:rPr lang="en-US" sz="1867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67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867" dirty="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t.value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s.append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t.right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s.append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67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t.left</a:t>
            </a:r>
            <a:r>
              <a:rPr lang="en-US" sz="1867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7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  <p:pic>
        <p:nvPicPr>
          <p:cNvPr id="2" name="Google Shape;142;p23">
            <a:extLst>
              <a:ext uri="{FF2B5EF4-FFF2-40B4-BE49-F238E27FC236}">
                <a16:creationId xmlns:a16="http://schemas.microsoft.com/office/drawing/2014/main" id="{D79DC9B3-446A-0C98-6B35-CA5F4F20D4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911" y="185600"/>
            <a:ext cx="3137300" cy="3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Depth-First Search (DFS)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What nodes does DFS expand?</a:t>
            </a:r>
            <a:endParaRPr/>
          </a:p>
          <a:p>
            <a:pPr lvl="1"/>
            <a:r>
              <a:rPr lang="en-US"/>
              <a:t>Some left prefix of the tree.</a:t>
            </a:r>
            <a:endParaRPr/>
          </a:p>
          <a:p>
            <a:pPr lvl="1"/>
            <a:r>
              <a:rPr lang="en-US"/>
              <a:t>Could process the whole tree!</a:t>
            </a:r>
            <a:endParaRPr/>
          </a:p>
          <a:p>
            <a:pPr lvl="1"/>
            <a:r>
              <a:rPr lang="en-US"/>
              <a:t>If m is finite, takes time O(b</a:t>
            </a:r>
            <a:r>
              <a:rPr lang="en-US" baseline="30000"/>
              <a:t>m</a:t>
            </a:r>
            <a:r>
              <a:rPr lang="en-US"/>
              <a:t>)</a:t>
            </a:r>
            <a:endParaRPr/>
          </a:p>
          <a:p>
            <a:r>
              <a:rPr lang="en-US"/>
              <a:t>How much space does the frontier take?</a:t>
            </a:r>
            <a:endParaRPr/>
          </a:p>
          <a:p>
            <a:pPr lvl="1"/>
            <a:r>
              <a:rPr lang="en-US"/>
              <a:t>Only has siblings on path to root, so O(bm)</a:t>
            </a:r>
            <a:endParaRPr/>
          </a:p>
          <a:p>
            <a:r>
              <a:rPr lang="en-US"/>
              <a:t>Is it complete?</a:t>
            </a:r>
            <a:endParaRPr/>
          </a:p>
          <a:p>
            <a:pPr lvl="1"/>
            <a:r>
              <a:rPr lang="en-US"/>
              <a:t>m could be infinite, so only if we prevent cycles (graph search)</a:t>
            </a:r>
            <a:endParaRPr/>
          </a:p>
          <a:p>
            <a:r>
              <a:rPr lang="en-US"/>
              <a:t>Is it optimal?</a:t>
            </a:r>
            <a:endParaRPr/>
          </a:p>
          <a:p>
            <a:pPr lvl="1"/>
            <a:r>
              <a:rPr lang="en-US"/>
              <a:t>No, it finds the “leftmost” solution, regardless of depth or cost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444663"/>
            <a:ext cx="5784535" cy="2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Breadth-First Search (BFS) 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67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Breadth_first_search_iterative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67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 = [] </a:t>
            </a:r>
            <a:r>
              <a:rPr lang="en-US" sz="1867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use a list as a queue</a:t>
            </a:r>
            <a:endParaRPr sz="1867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s.append(root)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67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67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(s)&gt;</a:t>
            </a:r>
            <a:r>
              <a:rPr lang="en-US" sz="1867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t=s.pop(</a:t>
            </a:r>
            <a:r>
              <a:rPr lang="en-US" sz="1867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67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now this is a queue</a:t>
            </a:r>
            <a:endParaRPr sz="1867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 == </a:t>
            </a:r>
            <a:r>
              <a:rPr lang="en-US" sz="1867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67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867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67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(t.value)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s.append(t.left)</a:t>
            </a:r>
            <a:endParaRPr sz="1867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867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s.append(t.right)</a:t>
            </a:r>
            <a:endParaRPr sz="1867"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  <p:pic>
        <p:nvPicPr>
          <p:cNvPr id="2" name="Google Shape;143;p23">
            <a:extLst>
              <a:ext uri="{FF2B5EF4-FFF2-40B4-BE49-F238E27FC236}">
                <a16:creationId xmlns:a16="http://schemas.microsoft.com/office/drawing/2014/main" id="{B93FE634-050D-4E96-8805-B0D0B95621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367" y="338264"/>
            <a:ext cx="3880844" cy="3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Breadth-First Search (BFS) 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What nodes does BFS expand?</a:t>
            </a:r>
            <a:endParaRPr/>
          </a:p>
          <a:p>
            <a:pPr lvl="1"/>
            <a:r>
              <a:rPr lang="en-US"/>
              <a:t>Processes all nodes above shallowest solution</a:t>
            </a:r>
            <a:endParaRPr/>
          </a:p>
          <a:p>
            <a:pPr lvl="1"/>
            <a:r>
              <a:rPr lang="en-US"/>
              <a:t>Let depth of shallowest solution be s</a:t>
            </a:r>
            <a:endParaRPr/>
          </a:p>
          <a:p>
            <a:pPr lvl="1"/>
            <a:r>
              <a:rPr lang="en-US"/>
              <a:t>Search takes time O(b</a:t>
            </a:r>
            <a:r>
              <a:rPr lang="en-US" baseline="30000"/>
              <a:t>s</a:t>
            </a:r>
            <a:r>
              <a:rPr lang="en-US"/>
              <a:t>)</a:t>
            </a:r>
            <a:endParaRPr/>
          </a:p>
          <a:p>
            <a:r>
              <a:rPr lang="en-US"/>
              <a:t>How much space does the frontier take?</a:t>
            </a:r>
            <a:endParaRPr/>
          </a:p>
          <a:p>
            <a:pPr lvl="1"/>
            <a:r>
              <a:rPr lang="en-US"/>
              <a:t>Has roughly the last tier, so O(b</a:t>
            </a:r>
            <a:r>
              <a:rPr lang="en-US" baseline="30000"/>
              <a:t>s</a:t>
            </a:r>
            <a:r>
              <a:rPr lang="en-US"/>
              <a:t>)</a:t>
            </a:r>
            <a:endParaRPr/>
          </a:p>
          <a:p>
            <a:r>
              <a:rPr lang="en-US"/>
              <a:t>Is it complete?</a:t>
            </a:r>
            <a:endParaRPr/>
          </a:p>
          <a:p>
            <a:pPr lvl="1"/>
            <a:r>
              <a:rPr lang="en-US"/>
              <a:t>s must be finite if a solution exists, so yes!</a:t>
            </a:r>
            <a:endParaRPr/>
          </a:p>
          <a:p>
            <a:r>
              <a:rPr lang="en-US"/>
              <a:t>Is it optimal?</a:t>
            </a:r>
            <a:endParaRPr/>
          </a:p>
          <a:p>
            <a:pPr lvl="1"/>
            <a:r>
              <a:rPr lang="en-US"/>
              <a:t>Only if costs are all the same (more on costs later)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33" y="356201"/>
            <a:ext cx="5571600" cy="280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0E8C-F422-693E-6CF9-C001E022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FDBB-0001-2CC7-E8BF-6A433CD5D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4655F-E87C-8231-77C7-2365F4223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13F1A-F064-814F-1C74-687CD264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536633"/>
            <a:ext cx="8758380" cy="3366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83084-EAA5-EAEA-1E31-82C4C229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71" y="1418957"/>
            <a:ext cx="2877479" cy="27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5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35E7B-AA32-F7C4-412B-1E2D3BFCC156}"/>
              </a:ext>
            </a:extLst>
          </p:cNvPr>
          <p:cNvSpPr txBox="1"/>
          <p:nvPr/>
        </p:nvSpPr>
        <p:spPr>
          <a:xfrm>
            <a:off x="1246062" y="1932636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each node, left subtree is all &lt; the node and right subtree is all 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950443-DB1B-A24D-72E2-53C787683843}"/>
              </a:ext>
            </a:extLst>
          </p:cNvPr>
          <p:cNvCxnSpPr>
            <a:cxnSpLocks/>
            <a:stCxn id="29" idx="3"/>
            <a:endCxn id="26" idx="6"/>
          </p:cNvCxnSpPr>
          <p:nvPr/>
        </p:nvCxnSpPr>
        <p:spPr>
          <a:xfrm flipV="1">
            <a:off x="5803587" y="2981163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4B644-A07D-EFC8-9B2E-695E751954D8}"/>
              </a:ext>
            </a:extLst>
          </p:cNvPr>
          <p:cNvCxnSpPr>
            <a:cxnSpLocks/>
            <a:stCxn id="32" idx="6"/>
            <a:endCxn id="26" idx="5"/>
          </p:cNvCxnSpPr>
          <p:nvPr/>
        </p:nvCxnSpPr>
        <p:spPr>
          <a:xfrm flipH="1" flipV="1">
            <a:off x="6354837" y="3007245"/>
            <a:ext cx="678110" cy="494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A3D0BB-F4B9-A7E6-7715-75DA959333C5}"/>
              </a:ext>
            </a:extLst>
          </p:cNvPr>
          <p:cNvCxnSpPr>
            <a:cxnSpLocks/>
            <a:stCxn id="28" idx="5"/>
            <a:endCxn id="21" idx="0"/>
          </p:cNvCxnSpPr>
          <p:nvPr/>
        </p:nvCxnSpPr>
        <p:spPr>
          <a:xfrm>
            <a:off x="6003892" y="3649431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E3E823-1483-0212-448A-B11E23A02CC0}"/>
              </a:ext>
            </a:extLst>
          </p:cNvPr>
          <p:cNvCxnSpPr>
            <a:cxnSpLocks/>
          </p:cNvCxnSpPr>
          <p:nvPr/>
        </p:nvCxnSpPr>
        <p:spPr>
          <a:xfrm flipV="1">
            <a:off x="6024666" y="4616995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2D59F0-3E10-F497-211D-2E822360D2EB}"/>
              </a:ext>
            </a:extLst>
          </p:cNvPr>
          <p:cNvGrpSpPr/>
          <p:nvPr/>
        </p:nvGrpSpPr>
        <p:grpSpPr>
          <a:xfrm>
            <a:off x="6327003" y="4218803"/>
            <a:ext cx="472360" cy="442641"/>
            <a:chOff x="2889885" y="3098165"/>
            <a:chExt cx="274320" cy="2743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6F0D03-035C-98D9-53BA-DAEC0586ED85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F3F501-E1A8-AB51-ABEE-06F6D8C1FA86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0FDFB9-174E-A664-0AD8-384BF648F59A}"/>
              </a:ext>
            </a:extLst>
          </p:cNvPr>
          <p:cNvGrpSpPr/>
          <p:nvPr/>
        </p:nvGrpSpPr>
        <p:grpSpPr>
          <a:xfrm>
            <a:off x="6096291" y="2749597"/>
            <a:ext cx="472360" cy="442641"/>
            <a:chOff x="2889885" y="3098165"/>
            <a:chExt cx="274320" cy="2743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23DD2A-C485-250D-159E-BDE0212C76D0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38A53C-6A45-AD94-A41E-611DDADDA515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0826D9-AF03-AF78-1BD2-49E28F754F77}"/>
              </a:ext>
            </a:extLst>
          </p:cNvPr>
          <p:cNvGrpSpPr/>
          <p:nvPr/>
        </p:nvGrpSpPr>
        <p:grpSpPr>
          <a:xfrm>
            <a:off x="5600708" y="3271613"/>
            <a:ext cx="472360" cy="442641"/>
            <a:chOff x="6769759" y="5011587"/>
            <a:chExt cx="274320" cy="2743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D8093C-3604-D6BF-2853-F6004DF704C6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D44611-E5F3-6BAF-6BBC-F2176F719DAB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E4111D-259D-C74D-D1B8-D022B166025D}"/>
              </a:ext>
            </a:extLst>
          </p:cNvPr>
          <p:cNvGrpSpPr/>
          <p:nvPr/>
        </p:nvGrpSpPr>
        <p:grpSpPr>
          <a:xfrm>
            <a:off x="6762872" y="3270156"/>
            <a:ext cx="472360" cy="442641"/>
            <a:chOff x="6769759" y="5011587"/>
            <a:chExt cx="274320" cy="2743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AFD572-79B2-4F11-6227-F3C256D676F0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DDAE38-5F58-1750-CDFC-6EA164D44C9A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8B9C3AA-D4B7-81BF-CB45-39978566FE2A}"/>
              </a:ext>
            </a:extLst>
          </p:cNvPr>
          <p:cNvSpPr/>
          <p:nvPr/>
        </p:nvSpPr>
        <p:spPr>
          <a:xfrm>
            <a:off x="5689287" y="5001759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58F44A-33C7-1364-1731-6DAF73D3AFDC}"/>
              </a:ext>
            </a:extLst>
          </p:cNvPr>
          <p:cNvCxnSpPr>
            <a:cxnSpLocks/>
            <a:stCxn id="54" idx="3"/>
            <a:endCxn id="51" idx="6"/>
          </p:cNvCxnSpPr>
          <p:nvPr/>
        </p:nvCxnSpPr>
        <p:spPr>
          <a:xfrm flipV="1">
            <a:off x="2402668" y="3321478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6770FE-F917-8B93-A9B0-CBF59B75BD36}"/>
              </a:ext>
            </a:extLst>
          </p:cNvPr>
          <p:cNvCxnSpPr>
            <a:cxnSpLocks/>
            <a:stCxn id="57" idx="6"/>
            <a:endCxn id="51" idx="5"/>
          </p:cNvCxnSpPr>
          <p:nvPr/>
        </p:nvCxnSpPr>
        <p:spPr>
          <a:xfrm flipH="1" flipV="1">
            <a:off x="2953918" y="3347560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54CFD8-4D16-ACC8-D234-13B51C5FA432}"/>
              </a:ext>
            </a:extLst>
          </p:cNvPr>
          <p:cNvCxnSpPr>
            <a:cxnSpLocks/>
            <a:stCxn id="53" idx="5"/>
            <a:endCxn id="47" idx="0"/>
          </p:cNvCxnSpPr>
          <p:nvPr/>
        </p:nvCxnSpPr>
        <p:spPr>
          <a:xfrm>
            <a:off x="2602973" y="3989746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8E35B5-F32E-7151-2E64-3C93367CC641}"/>
              </a:ext>
            </a:extLst>
          </p:cNvPr>
          <p:cNvCxnSpPr>
            <a:cxnSpLocks/>
          </p:cNvCxnSpPr>
          <p:nvPr/>
        </p:nvCxnSpPr>
        <p:spPr>
          <a:xfrm flipV="1">
            <a:off x="1946355" y="4045220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E4A8CF-6E6F-213A-C1D8-A83F577F2E32}"/>
              </a:ext>
            </a:extLst>
          </p:cNvPr>
          <p:cNvGrpSpPr/>
          <p:nvPr/>
        </p:nvGrpSpPr>
        <p:grpSpPr>
          <a:xfrm>
            <a:off x="2926084" y="4559118"/>
            <a:ext cx="472360" cy="442641"/>
            <a:chOff x="2889885" y="3098165"/>
            <a:chExt cx="274320" cy="2743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40381D-986C-34A1-650E-5C67C6CDE1B0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7D9669A-D192-5687-FD17-892BB3A1B08E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DA5DF3-D962-5E8D-DC81-E459F6829A17}"/>
              </a:ext>
            </a:extLst>
          </p:cNvPr>
          <p:cNvGrpSpPr/>
          <p:nvPr/>
        </p:nvGrpSpPr>
        <p:grpSpPr>
          <a:xfrm>
            <a:off x="2602983" y="3045907"/>
            <a:ext cx="644239" cy="486647"/>
            <a:chOff x="2836226" y="3070893"/>
            <a:chExt cx="374137" cy="30159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4CACDC-9EC8-8E96-EABF-A03AA8701C1E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912C70-C96A-25A0-4E4B-FA6AF9B4DAC4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13145-1961-4265-B998-405AA010AC8F}"/>
              </a:ext>
            </a:extLst>
          </p:cNvPr>
          <p:cNvGrpSpPr/>
          <p:nvPr/>
        </p:nvGrpSpPr>
        <p:grpSpPr>
          <a:xfrm>
            <a:off x="2199789" y="3611928"/>
            <a:ext cx="472360" cy="442641"/>
            <a:chOff x="6769759" y="5011587"/>
            <a:chExt cx="274320" cy="2743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C88EA7-4758-668B-4CEF-B701F2CCF5E3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6DAD58-BC9F-330D-5269-A4775D777714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390537-6349-37EF-09C9-E493574E622E}"/>
              </a:ext>
            </a:extLst>
          </p:cNvPr>
          <p:cNvGrpSpPr/>
          <p:nvPr/>
        </p:nvGrpSpPr>
        <p:grpSpPr>
          <a:xfrm>
            <a:off x="3435250" y="3869580"/>
            <a:ext cx="751401" cy="528528"/>
            <a:chOff x="6769759" y="5011587"/>
            <a:chExt cx="436371" cy="32754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2766F1-E1B9-9C64-D5FB-6F60C3E36FC7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2F9C70-C8CE-C3D4-44E3-44BDC33CB9C5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94E36A85-7174-CACC-313D-12633ADF7432}"/>
              </a:ext>
            </a:extLst>
          </p:cNvPr>
          <p:cNvSpPr/>
          <p:nvPr/>
        </p:nvSpPr>
        <p:spPr>
          <a:xfrm>
            <a:off x="1732628" y="4487861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9681F4-B091-6309-507C-0B9976883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F07E-E818-FA92-821D-63018CAF72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Quiz on Wednesday: computational complexity, big-O , recursion, dynamic programming &amp; </a:t>
            </a:r>
            <a:r>
              <a:rPr lang="en-US" dirty="0" err="1"/>
              <a:t>memoization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Single homework for weeks 5/6 (no assignment due this Sunday)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2DD8-F2D4-2039-DF24-C406ABDF836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35E7B-AA32-F7C4-412B-1E2D3BFCC156}"/>
              </a:ext>
            </a:extLst>
          </p:cNvPr>
          <p:cNvSpPr txBox="1"/>
          <p:nvPr/>
        </p:nvSpPr>
        <p:spPr>
          <a:xfrm>
            <a:off x="1246062" y="1932636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just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5FD19-E347-D8C1-0019-70FF952F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3" y="2332746"/>
            <a:ext cx="4760843" cy="37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35E7B-AA32-F7C4-412B-1E2D3BFCC156}"/>
              </a:ext>
            </a:extLst>
          </p:cNvPr>
          <p:cNvSpPr txBox="1"/>
          <p:nvPr/>
        </p:nvSpPr>
        <p:spPr>
          <a:xfrm>
            <a:off x="1246062" y="1932636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 hold at every level of the tree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950443-DB1B-A24D-72E2-53C787683843}"/>
              </a:ext>
            </a:extLst>
          </p:cNvPr>
          <p:cNvCxnSpPr>
            <a:cxnSpLocks/>
            <a:stCxn id="29" idx="3"/>
            <a:endCxn id="26" idx="6"/>
          </p:cNvCxnSpPr>
          <p:nvPr/>
        </p:nvCxnSpPr>
        <p:spPr>
          <a:xfrm flipV="1">
            <a:off x="6298879" y="3066294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4B644-A07D-EFC8-9B2E-695E751954D8}"/>
              </a:ext>
            </a:extLst>
          </p:cNvPr>
          <p:cNvCxnSpPr>
            <a:cxnSpLocks/>
            <a:stCxn id="32" idx="6"/>
            <a:endCxn id="26" idx="5"/>
          </p:cNvCxnSpPr>
          <p:nvPr/>
        </p:nvCxnSpPr>
        <p:spPr>
          <a:xfrm flipH="1" flipV="1">
            <a:off x="6850129" y="3092376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A3D0BB-F4B9-A7E6-7715-75DA959333C5}"/>
              </a:ext>
            </a:extLst>
          </p:cNvPr>
          <p:cNvCxnSpPr>
            <a:cxnSpLocks/>
            <a:stCxn id="28" idx="5"/>
            <a:endCxn id="21" idx="0"/>
          </p:cNvCxnSpPr>
          <p:nvPr/>
        </p:nvCxnSpPr>
        <p:spPr>
          <a:xfrm>
            <a:off x="6499184" y="3734562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E3E823-1483-0212-448A-B11E23A02CC0}"/>
              </a:ext>
            </a:extLst>
          </p:cNvPr>
          <p:cNvCxnSpPr>
            <a:cxnSpLocks/>
          </p:cNvCxnSpPr>
          <p:nvPr/>
        </p:nvCxnSpPr>
        <p:spPr>
          <a:xfrm flipV="1">
            <a:off x="6519958" y="4702126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2D59F0-3E10-F497-211D-2E822360D2EB}"/>
              </a:ext>
            </a:extLst>
          </p:cNvPr>
          <p:cNvGrpSpPr/>
          <p:nvPr/>
        </p:nvGrpSpPr>
        <p:grpSpPr>
          <a:xfrm>
            <a:off x="6822295" y="4303934"/>
            <a:ext cx="472360" cy="442641"/>
            <a:chOff x="2889885" y="3098165"/>
            <a:chExt cx="274320" cy="2743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6F0D03-035C-98D9-53BA-DAEC0586ED85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F3F501-E1A8-AB51-ABEE-06F6D8C1FA86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0FDFB9-174E-A664-0AD8-384BF648F59A}"/>
              </a:ext>
            </a:extLst>
          </p:cNvPr>
          <p:cNvGrpSpPr/>
          <p:nvPr/>
        </p:nvGrpSpPr>
        <p:grpSpPr>
          <a:xfrm>
            <a:off x="6591583" y="2834728"/>
            <a:ext cx="472360" cy="442641"/>
            <a:chOff x="2889885" y="3098165"/>
            <a:chExt cx="274320" cy="2743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23DD2A-C485-250D-159E-BDE0212C76D0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38A53C-6A45-AD94-A41E-611DDADDA515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0826D9-AF03-AF78-1BD2-49E28F754F77}"/>
              </a:ext>
            </a:extLst>
          </p:cNvPr>
          <p:cNvGrpSpPr/>
          <p:nvPr/>
        </p:nvGrpSpPr>
        <p:grpSpPr>
          <a:xfrm>
            <a:off x="6096000" y="3356744"/>
            <a:ext cx="472360" cy="442641"/>
            <a:chOff x="6769759" y="5011587"/>
            <a:chExt cx="274320" cy="2743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D8093C-3604-D6BF-2853-F6004DF704C6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D44611-E5F3-6BAF-6BBC-F2176F719DAB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E4111D-259D-C74D-D1B8-D022B166025D}"/>
              </a:ext>
            </a:extLst>
          </p:cNvPr>
          <p:cNvGrpSpPr/>
          <p:nvPr/>
        </p:nvGrpSpPr>
        <p:grpSpPr>
          <a:xfrm>
            <a:off x="7331454" y="3614392"/>
            <a:ext cx="472360" cy="442641"/>
            <a:chOff x="6769759" y="5011587"/>
            <a:chExt cx="274320" cy="2743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AFD572-79B2-4F11-6227-F3C256D676F0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DDAE38-5F58-1750-CDFC-6EA164D44C9A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8B9C3AA-D4B7-81BF-CB45-39978566FE2A}"/>
              </a:ext>
            </a:extLst>
          </p:cNvPr>
          <p:cNvSpPr/>
          <p:nvPr/>
        </p:nvSpPr>
        <p:spPr>
          <a:xfrm>
            <a:off x="6184579" y="5086890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9C71E4-82E5-2DAF-5FC2-E0DA2F0F0715}"/>
              </a:ext>
            </a:extLst>
          </p:cNvPr>
          <p:cNvCxnSpPr>
            <a:cxnSpLocks/>
            <a:stCxn id="19" idx="3"/>
            <a:endCxn id="16" idx="6"/>
          </p:cNvCxnSpPr>
          <p:nvPr/>
        </p:nvCxnSpPr>
        <p:spPr>
          <a:xfrm flipV="1">
            <a:off x="2402668" y="3321478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FECD5B-E16E-2AA7-C52D-B003CC67CAF3}"/>
              </a:ext>
            </a:extLst>
          </p:cNvPr>
          <p:cNvCxnSpPr>
            <a:cxnSpLocks/>
            <a:stCxn id="36" idx="6"/>
            <a:endCxn id="16" idx="5"/>
          </p:cNvCxnSpPr>
          <p:nvPr/>
        </p:nvCxnSpPr>
        <p:spPr>
          <a:xfrm flipH="1" flipV="1">
            <a:off x="2953918" y="3347560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3CC89-1003-642C-D05F-0FC74A63FCC4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602973" y="3989746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7BE4FC-F543-9FB4-F83C-BD0BCF8ACF57}"/>
              </a:ext>
            </a:extLst>
          </p:cNvPr>
          <p:cNvCxnSpPr>
            <a:cxnSpLocks/>
          </p:cNvCxnSpPr>
          <p:nvPr/>
        </p:nvCxnSpPr>
        <p:spPr>
          <a:xfrm flipV="1">
            <a:off x="1946355" y="4045220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01630-3B7B-2A34-F0A2-F34AD1FAC00D}"/>
              </a:ext>
            </a:extLst>
          </p:cNvPr>
          <p:cNvGrpSpPr/>
          <p:nvPr/>
        </p:nvGrpSpPr>
        <p:grpSpPr>
          <a:xfrm>
            <a:off x="2926084" y="4559118"/>
            <a:ext cx="472360" cy="442641"/>
            <a:chOff x="2889885" y="3098165"/>
            <a:chExt cx="274320" cy="2743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7F0C0E-464A-2FDB-CD4A-1216539DEE06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BBE1B2-69AC-0C60-2778-6029A0888E3A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6B799-FFAB-DCA4-D55F-9E0789C644F3}"/>
              </a:ext>
            </a:extLst>
          </p:cNvPr>
          <p:cNvGrpSpPr/>
          <p:nvPr/>
        </p:nvGrpSpPr>
        <p:grpSpPr>
          <a:xfrm>
            <a:off x="2602983" y="3045907"/>
            <a:ext cx="644239" cy="486647"/>
            <a:chOff x="2836226" y="3070893"/>
            <a:chExt cx="374137" cy="3015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78DA69-3790-FAFF-32D5-791D4DF7DB81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6163CA-62B8-BA86-F29C-F009BECAC8DE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882FA-1CA8-9CA4-4E8F-FB4EB4584451}"/>
              </a:ext>
            </a:extLst>
          </p:cNvPr>
          <p:cNvGrpSpPr/>
          <p:nvPr/>
        </p:nvGrpSpPr>
        <p:grpSpPr>
          <a:xfrm>
            <a:off x="2199789" y="3611928"/>
            <a:ext cx="472360" cy="442641"/>
            <a:chOff x="6769759" y="5011587"/>
            <a:chExt cx="274320" cy="2743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C9B207-617A-5CF5-EE18-91DC7700ABC4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9A84E8-5DB7-D419-874E-EBEFAEDCF792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010101-2382-3293-06BB-2001A12435C7}"/>
              </a:ext>
            </a:extLst>
          </p:cNvPr>
          <p:cNvGrpSpPr/>
          <p:nvPr/>
        </p:nvGrpSpPr>
        <p:grpSpPr>
          <a:xfrm>
            <a:off x="3435250" y="3869580"/>
            <a:ext cx="751401" cy="528528"/>
            <a:chOff x="6769759" y="5011587"/>
            <a:chExt cx="436371" cy="32754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90D610-5963-8EED-8EA0-7722578CC330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633FDE-6708-F010-EA59-58CC593E6EF1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362436C-6DB7-1BFD-DF13-EBC5E006E4D3}"/>
              </a:ext>
            </a:extLst>
          </p:cNvPr>
          <p:cNvSpPr/>
          <p:nvPr/>
        </p:nvSpPr>
        <p:spPr>
          <a:xfrm>
            <a:off x="1732628" y="4487861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1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143E6-73DD-F214-9B49-F17226CAEDD1}"/>
              </a:ext>
            </a:extLst>
          </p:cNvPr>
          <p:cNvSpPr txBox="1"/>
          <p:nvPr/>
        </p:nvSpPr>
        <p:spPr>
          <a:xfrm>
            <a:off x="1246062" y="1970857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C394EC-AB35-E775-35C1-2DEC7996A903}"/>
              </a:ext>
            </a:extLst>
          </p:cNvPr>
          <p:cNvCxnSpPr>
            <a:cxnSpLocks/>
            <a:stCxn id="16" idx="3"/>
            <a:endCxn id="13" idx="6"/>
          </p:cNvCxnSpPr>
          <p:nvPr/>
        </p:nvCxnSpPr>
        <p:spPr>
          <a:xfrm flipV="1">
            <a:off x="6139782" y="3249394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3DAA23-A725-D547-F317-EA23AA10765B}"/>
              </a:ext>
            </a:extLst>
          </p:cNvPr>
          <p:cNvCxnSpPr>
            <a:cxnSpLocks/>
            <a:stCxn id="19" idx="6"/>
            <a:endCxn id="13" idx="5"/>
          </p:cNvCxnSpPr>
          <p:nvPr/>
        </p:nvCxnSpPr>
        <p:spPr>
          <a:xfrm flipH="1" flipV="1">
            <a:off x="6691032" y="3275476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387885-DDFB-46AD-13C5-493DCA5AA95A}"/>
              </a:ext>
            </a:extLst>
          </p:cNvPr>
          <p:cNvCxnSpPr>
            <a:cxnSpLocks/>
            <a:stCxn id="15" idx="5"/>
            <a:endCxn id="9" idx="0"/>
          </p:cNvCxnSpPr>
          <p:nvPr/>
        </p:nvCxnSpPr>
        <p:spPr>
          <a:xfrm>
            <a:off x="6340087" y="3917662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21DDCE-20D4-63C3-3556-E09F713E8202}"/>
              </a:ext>
            </a:extLst>
          </p:cNvPr>
          <p:cNvCxnSpPr>
            <a:cxnSpLocks/>
          </p:cNvCxnSpPr>
          <p:nvPr/>
        </p:nvCxnSpPr>
        <p:spPr>
          <a:xfrm flipV="1">
            <a:off x="5683469" y="3973136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602C4-0AD9-7478-15BE-927FC854AC4E}"/>
              </a:ext>
            </a:extLst>
          </p:cNvPr>
          <p:cNvGrpSpPr/>
          <p:nvPr/>
        </p:nvGrpSpPr>
        <p:grpSpPr>
          <a:xfrm>
            <a:off x="6663198" y="4487034"/>
            <a:ext cx="472360" cy="442641"/>
            <a:chOff x="2889885" y="3098165"/>
            <a:chExt cx="274320" cy="2743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1EED57-677A-660C-B3FC-02445ACCD6D2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D20EAB-07AE-BA48-122A-B5E0C3F49F5A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25E081-3F33-0825-4BEA-C0B1BE5227B5}"/>
              </a:ext>
            </a:extLst>
          </p:cNvPr>
          <p:cNvGrpSpPr/>
          <p:nvPr/>
        </p:nvGrpSpPr>
        <p:grpSpPr>
          <a:xfrm>
            <a:off x="6340097" y="2973823"/>
            <a:ext cx="644239" cy="486647"/>
            <a:chOff x="2836226" y="3070893"/>
            <a:chExt cx="374137" cy="3015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64EA4E-B9D6-B281-E175-C7B667E7B630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5424A7-4FB2-73DB-0F61-6EEB515AC920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135F46-63B6-BFB7-53C2-9D5076C0DFAC}"/>
              </a:ext>
            </a:extLst>
          </p:cNvPr>
          <p:cNvGrpSpPr/>
          <p:nvPr/>
        </p:nvGrpSpPr>
        <p:grpSpPr>
          <a:xfrm>
            <a:off x="5936903" y="3539844"/>
            <a:ext cx="472360" cy="442641"/>
            <a:chOff x="6769759" y="5011587"/>
            <a:chExt cx="274320" cy="274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B34C03-FAF2-DC1A-A86D-C749E955F1F5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59CAA3-F7B1-4C98-9E8F-319200B00BA7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883E4-40BE-9419-432E-5FCD9257C478}"/>
              </a:ext>
            </a:extLst>
          </p:cNvPr>
          <p:cNvGrpSpPr/>
          <p:nvPr/>
        </p:nvGrpSpPr>
        <p:grpSpPr>
          <a:xfrm>
            <a:off x="7172364" y="3797496"/>
            <a:ext cx="751401" cy="528528"/>
            <a:chOff x="6769759" y="5011587"/>
            <a:chExt cx="436371" cy="3275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A4930A-4E6C-163C-F9C5-81215FE634BF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3AD41E-22DE-D304-08F6-F580BAB8E52C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A2C5982-9913-1EEE-2502-4AE72F871E34}"/>
              </a:ext>
            </a:extLst>
          </p:cNvPr>
          <p:cNvSpPr/>
          <p:nvPr/>
        </p:nvSpPr>
        <p:spPr>
          <a:xfrm>
            <a:off x="5469742" y="4415777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28BEC-F92B-4075-8CC1-D775384288CB}"/>
              </a:ext>
            </a:extLst>
          </p:cNvPr>
          <p:cNvSpPr txBox="1"/>
          <p:nvPr/>
        </p:nvSpPr>
        <p:spPr>
          <a:xfrm>
            <a:off x="1100289" y="3594870"/>
            <a:ext cx="364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9?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12?</a:t>
            </a:r>
          </a:p>
        </p:txBody>
      </p:sp>
      <p:pic>
        <p:nvPicPr>
          <p:cNvPr id="1026" name="Picture 2" descr="Free check mark tick mark check vector">
            <a:extLst>
              <a:ext uri="{FF2B5EF4-FFF2-40B4-BE49-F238E27FC236}">
                <a16:creationId xmlns:a16="http://schemas.microsoft.com/office/drawing/2014/main" id="{5EA97B9F-8048-DF2C-C75A-DCC203A8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55" y="3606224"/>
            <a:ext cx="373962" cy="3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9A4023-3A2B-F625-ADC0-CA74B876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35011" y="4507137"/>
            <a:ext cx="373962" cy="37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7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143E6-73DD-F214-9B49-F17226CAEDD1}"/>
              </a:ext>
            </a:extLst>
          </p:cNvPr>
          <p:cNvSpPr txBox="1"/>
          <p:nvPr/>
        </p:nvSpPr>
        <p:spPr>
          <a:xfrm>
            <a:off x="1246062" y="1669728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A3ECBF-694A-3645-5F53-7053ED722AE1}"/>
              </a:ext>
            </a:extLst>
          </p:cNvPr>
          <p:cNvCxnSpPr>
            <a:cxnSpLocks/>
            <a:stCxn id="16" idx="3"/>
            <a:endCxn id="13" idx="6"/>
          </p:cNvCxnSpPr>
          <p:nvPr/>
        </p:nvCxnSpPr>
        <p:spPr>
          <a:xfrm flipV="1">
            <a:off x="2402668" y="3321478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842AB3-6E53-C638-BDD7-1D13FD90F676}"/>
              </a:ext>
            </a:extLst>
          </p:cNvPr>
          <p:cNvCxnSpPr>
            <a:cxnSpLocks/>
            <a:stCxn id="19" idx="6"/>
            <a:endCxn id="13" idx="5"/>
          </p:cNvCxnSpPr>
          <p:nvPr/>
        </p:nvCxnSpPr>
        <p:spPr>
          <a:xfrm flipH="1" flipV="1">
            <a:off x="2953918" y="3347560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8A35A-F05E-F345-E9AA-51C49627BD95}"/>
              </a:ext>
            </a:extLst>
          </p:cNvPr>
          <p:cNvCxnSpPr>
            <a:cxnSpLocks/>
            <a:stCxn id="15" idx="5"/>
            <a:endCxn id="9" idx="0"/>
          </p:cNvCxnSpPr>
          <p:nvPr/>
        </p:nvCxnSpPr>
        <p:spPr>
          <a:xfrm>
            <a:off x="2602973" y="3989746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24F5-6473-B79E-3A27-30436D94A546}"/>
              </a:ext>
            </a:extLst>
          </p:cNvPr>
          <p:cNvCxnSpPr>
            <a:cxnSpLocks/>
          </p:cNvCxnSpPr>
          <p:nvPr/>
        </p:nvCxnSpPr>
        <p:spPr>
          <a:xfrm flipV="1">
            <a:off x="1946355" y="4045220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7CD76A5-3DAD-BA24-51C9-300260617C87}"/>
              </a:ext>
            </a:extLst>
          </p:cNvPr>
          <p:cNvGrpSpPr/>
          <p:nvPr/>
        </p:nvGrpSpPr>
        <p:grpSpPr>
          <a:xfrm>
            <a:off x="2926084" y="4559118"/>
            <a:ext cx="472360" cy="442641"/>
            <a:chOff x="2889885" y="3098165"/>
            <a:chExt cx="274320" cy="2743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4C0151-2715-BF43-80A9-AE0FDCDEF603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173CC4-D5B3-09BF-2876-36E901E61DEC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881B26-A5E9-E8EF-FF09-B01FAC685D54}"/>
              </a:ext>
            </a:extLst>
          </p:cNvPr>
          <p:cNvGrpSpPr/>
          <p:nvPr/>
        </p:nvGrpSpPr>
        <p:grpSpPr>
          <a:xfrm>
            <a:off x="2602983" y="3045907"/>
            <a:ext cx="644239" cy="486647"/>
            <a:chOff x="2836226" y="3070893"/>
            <a:chExt cx="374137" cy="3015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C52908-9E3B-BA30-6A6C-D5CF8AC0AF9E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940D6C-F34B-BFDE-4075-20AE8BE0C47B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78E2D-06F3-B0D1-4835-F34F3704608B}"/>
              </a:ext>
            </a:extLst>
          </p:cNvPr>
          <p:cNvGrpSpPr/>
          <p:nvPr/>
        </p:nvGrpSpPr>
        <p:grpSpPr>
          <a:xfrm>
            <a:off x="2199789" y="3611928"/>
            <a:ext cx="472360" cy="442641"/>
            <a:chOff x="6769759" y="5011587"/>
            <a:chExt cx="274320" cy="274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C79ED3-8DF2-22E0-AD7A-7605E1720777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59DBD-5F85-C395-138A-C122CC8E7A24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4AC1C9-6A4E-B21B-5961-1246620B2D98}"/>
              </a:ext>
            </a:extLst>
          </p:cNvPr>
          <p:cNvGrpSpPr/>
          <p:nvPr/>
        </p:nvGrpSpPr>
        <p:grpSpPr>
          <a:xfrm>
            <a:off x="3435250" y="3869580"/>
            <a:ext cx="751401" cy="528528"/>
            <a:chOff x="6769759" y="5011587"/>
            <a:chExt cx="436371" cy="3275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780197-B1E1-F3EC-C42E-67020E8878D1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49C690-9DAE-D35F-8CFC-A59EE11A9752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48C6E6C-A0B2-D8F4-ADC5-1CC2C42CA0DA}"/>
              </a:ext>
            </a:extLst>
          </p:cNvPr>
          <p:cNvSpPr/>
          <p:nvPr/>
        </p:nvSpPr>
        <p:spPr>
          <a:xfrm>
            <a:off x="1732628" y="4487861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94D50B-C669-701A-AF05-8B6B8080A4AD}"/>
              </a:ext>
            </a:extLst>
          </p:cNvPr>
          <p:cNvCxnSpPr>
            <a:cxnSpLocks/>
          </p:cNvCxnSpPr>
          <p:nvPr/>
        </p:nvCxnSpPr>
        <p:spPr>
          <a:xfrm flipV="1">
            <a:off x="7529684" y="4714137"/>
            <a:ext cx="458575" cy="432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339B01-3031-92F1-CDBF-F886B6AC831E}"/>
              </a:ext>
            </a:extLst>
          </p:cNvPr>
          <p:cNvCxnSpPr>
            <a:cxnSpLocks/>
            <a:stCxn id="35" idx="3"/>
            <a:endCxn id="32" idx="6"/>
          </p:cNvCxnSpPr>
          <p:nvPr/>
        </p:nvCxnSpPr>
        <p:spPr>
          <a:xfrm flipV="1">
            <a:off x="7454099" y="3100157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A9489-6102-D271-5509-8E1E6D6982C7}"/>
              </a:ext>
            </a:extLst>
          </p:cNvPr>
          <p:cNvCxnSpPr>
            <a:cxnSpLocks/>
            <a:stCxn id="38" idx="6"/>
            <a:endCxn id="32" idx="5"/>
          </p:cNvCxnSpPr>
          <p:nvPr/>
        </p:nvCxnSpPr>
        <p:spPr>
          <a:xfrm flipH="1" flipV="1">
            <a:off x="8005349" y="3126239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F3AEF9-A069-AA70-07A6-F7A27917C54A}"/>
              </a:ext>
            </a:extLst>
          </p:cNvPr>
          <p:cNvCxnSpPr>
            <a:cxnSpLocks/>
            <a:stCxn id="34" idx="5"/>
            <a:endCxn id="28" idx="0"/>
          </p:cNvCxnSpPr>
          <p:nvPr/>
        </p:nvCxnSpPr>
        <p:spPr>
          <a:xfrm>
            <a:off x="7654404" y="3768425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B458F1-B17B-118F-74A3-2EE41C4FFED8}"/>
              </a:ext>
            </a:extLst>
          </p:cNvPr>
          <p:cNvCxnSpPr>
            <a:cxnSpLocks/>
          </p:cNvCxnSpPr>
          <p:nvPr/>
        </p:nvCxnSpPr>
        <p:spPr>
          <a:xfrm flipV="1">
            <a:off x="6997786" y="3823899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DBD525-E914-4212-FE5F-EA2C2A2C7000}"/>
              </a:ext>
            </a:extLst>
          </p:cNvPr>
          <p:cNvGrpSpPr/>
          <p:nvPr/>
        </p:nvGrpSpPr>
        <p:grpSpPr>
          <a:xfrm>
            <a:off x="7977515" y="4337797"/>
            <a:ext cx="472360" cy="442641"/>
            <a:chOff x="2889885" y="3098165"/>
            <a:chExt cx="274320" cy="2743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758B3B-7E18-955C-7454-31F865DF14E0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E12D80-5BE2-442C-4281-FB63FEC5A2E3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1ECED-AF30-FD59-F8EB-7D9CD833060E}"/>
              </a:ext>
            </a:extLst>
          </p:cNvPr>
          <p:cNvGrpSpPr/>
          <p:nvPr/>
        </p:nvGrpSpPr>
        <p:grpSpPr>
          <a:xfrm>
            <a:off x="7654414" y="2824586"/>
            <a:ext cx="644239" cy="486647"/>
            <a:chOff x="2836226" y="3070893"/>
            <a:chExt cx="374137" cy="30159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457BD5-F3D2-5615-71EC-7C68459E5994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A1A2EB0-AAB7-6D67-A519-0F2CBE8CB405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3FAC42-E0AD-39D2-E3B9-425D7BA38378}"/>
              </a:ext>
            </a:extLst>
          </p:cNvPr>
          <p:cNvGrpSpPr/>
          <p:nvPr/>
        </p:nvGrpSpPr>
        <p:grpSpPr>
          <a:xfrm>
            <a:off x="7251220" y="3390607"/>
            <a:ext cx="472360" cy="442641"/>
            <a:chOff x="6769759" y="5011587"/>
            <a:chExt cx="274320" cy="2743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22C14C-5BEE-AAA2-06DD-01D0E48C6743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F1F03C-63A2-E522-B55B-1B18643C1680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8CD216-623C-89D2-DA8A-63BE91E4869D}"/>
              </a:ext>
            </a:extLst>
          </p:cNvPr>
          <p:cNvGrpSpPr/>
          <p:nvPr/>
        </p:nvGrpSpPr>
        <p:grpSpPr>
          <a:xfrm>
            <a:off x="8486681" y="3648259"/>
            <a:ext cx="751401" cy="528528"/>
            <a:chOff x="6769759" y="5011587"/>
            <a:chExt cx="436371" cy="3275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6766F6-5301-4A5A-A01D-AD4B69DCB9FE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B39B2F-848F-0245-5042-AA1D9849C132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40F6DAE-818F-C34C-9B43-BC3D0FF4544F}"/>
              </a:ext>
            </a:extLst>
          </p:cNvPr>
          <p:cNvSpPr/>
          <p:nvPr/>
        </p:nvSpPr>
        <p:spPr>
          <a:xfrm>
            <a:off x="6784059" y="4266540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818A7B-8F7B-6A95-666F-59231099D493}"/>
              </a:ext>
            </a:extLst>
          </p:cNvPr>
          <p:cNvGrpSpPr/>
          <p:nvPr/>
        </p:nvGrpSpPr>
        <p:grpSpPr>
          <a:xfrm>
            <a:off x="7135568" y="5001759"/>
            <a:ext cx="472360" cy="442641"/>
            <a:chOff x="2889885" y="3098165"/>
            <a:chExt cx="274320" cy="27432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213D24-4CF2-2FE6-1B38-7742C9289082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C19F4E-970F-237A-F5BD-246E4231CB47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854E9B9B-1DE7-6DC7-30D6-177DD3F8BA7A}"/>
              </a:ext>
            </a:extLst>
          </p:cNvPr>
          <p:cNvSpPr/>
          <p:nvPr/>
        </p:nvSpPr>
        <p:spPr>
          <a:xfrm>
            <a:off x="5130859" y="3577108"/>
            <a:ext cx="708991" cy="34726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E98A81-F2AB-A8F1-46C9-37CFA74DB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Algorithms for BST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C6C5E-1F10-0EC4-1775-90B3536549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2298984"/>
            <a:ext cx="9966580" cy="3004487"/>
          </a:xfrm>
        </p:spPr>
        <p:txBody>
          <a:bodyPr/>
          <a:lstStyle/>
          <a:p>
            <a:r>
              <a:rPr lang="en-US" dirty="0"/>
              <a:t>Recursive algorithm</a:t>
            </a:r>
          </a:p>
          <a:p>
            <a:endParaRPr lang="en-US" dirty="0"/>
          </a:p>
          <a:p>
            <a:r>
              <a:rPr lang="en-US" dirty="0"/>
              <a:t>insert(x, root node T)</a:t>
            </a:r>
          </a:p>
          <a:p>
            <a:endParaRPr lang="en-US" dirty="0"/>
          </a:p>
          <a:p>
            <a:r>
              <a:rPr lang="en-US" dirty="0"/>
              <a:t>If tree T consists of a single node v, make x the left child if &lt; T and right child if &gt; T</a:t>
            </a:r>
          </a:p>
          <a:p>
            <a:r>
              <a:rPr lang="en-US" dirty="0"/>
              <a:t>Otherwise, if x &lt; v call insert(x, T-&gt;left), otherwise call insert(x, T-&gt;right)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7BC3F-945B-47E0-A0E4-35840FDF848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94714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143E6-73DD-F214-9B49-F17226CAEDD1}"/>
              </a:ext>
            </a:extLst>
          </p:cNvPr>
          <p:cNvSpPr txBox="1"/>
          <p:nvPr/>
        </p:nvSpPr>
        <p:spPr>
          <a:xfrm>
            <a:off x="1246062" y="1970857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Delete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660412-A230-6A2E-6202-F7FA9E01D6D6}"/>
              </a:ext>
            </a:extLst>
          </p:cNvPr>
          <p:cNvCxnSpPr>
            <a:cxnSpLocks/>
            <a:stCxn id="16" idx="3"/>
            <a:endCxn id="13" idx="6"/>
          </p:cNvCxnSpPr>
          <p:nvPr/>
        </p:nvCxnSpPr>
        <p:spPr>
          <a:xfrm flipV="1">
            <a:off x="1945540" y="3249394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189C3F-5D08-42E5-FF5D-B3022D3B1E25}"/>
              </a:ext>
            </a:extLst>
          </p:cNvPr>
          <p:cNvCxnSpPr>
            <a:cxnSpLocks/>
            <a:stCxn id="19" idx="6"/>
            <a:endCxn id="13" idx="5"/>
          </p:cNvCxnSpPr>
          <p:nvPr/>
        </p:nvCxnSpPr>
        <p:spPr>
          <a:xfrm flipH="1" flipV="1">
            <a:off x="2496790" y="3275476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F66F5D-7D58-8346-6D81-622AB5C6A70C}"/>
              </a:ext>
            </a:extLst>
          </p:cNvPr>
          <p:cNvCxnSpPr>
            <a:cxnSpLocks/>
            <a:stCxn id="15" idx="5"/>
            <a:endCxn id="9" idx="0"/>
          </p:cNvCxnSpPr>
          <p:nvPr/>
        </p:nvCxnSpPr>
        <p:spPr>
          <a:xfrm>
            <a:off x="2145845" y="3917662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B6C758-2CF2-AFDE-957A-ABD36B6DE867}"/>
              </a:ext>
            </a:extLst>
          </p:cNvPr>
          <p:cNvCxnSpPr>
            <a:cxnSpLocks/>
          </p:cNvCxnSpPr>
          <p:nvPr/>
        </p:nvCxnSpPr>
        <p:spPr>
          <a:xfrm flipV="1">
            <a:off x="2166619" y="4885226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9449C5-9518-F4CD-C264-8FEE76A0EDE1}"/>
              </a:ext>
            </a:extLst>
          </p:cNvPr>
          <p:cNvGrpSpPr/>
          <p:nvPr/>
        </p:nvGrpSpPr>
        <p:grpSpPr>
          <a:xfrm>
            <a:off x="2468956" y="4487034"/>
            <a:ext cx="472360" cy="442641"/>
            <a:chOff x="2889885" y="3098165"/>
            <a:chExt cx="274320" cy="2743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428CE5-A2D3-E769-EFDD-DB0605C9B2A2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CBBEBE-6BC6-DC54-10A4-2F08BC855447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02CAA3-6908-AE4C-7EC1-E934BB282EED}"/>
              </a:ext>
            </a:extLst>
          </p:cNvPr>
          <p:cNvGrpSpPr/>
          <p:nvPr/>
        </p:nvGrpSpPr>
        <p:grpSpPr>
          <a:xfrm>
            <a:off x="2238244" y="3017828"/>
            <a:ext cx="472360" cy="442641"/>
            <a:chOff x="2889885" y="3098165"/>
            <a:chExt cx="274320" cy="2743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70909C-4489-4A0D-4C9D-A7AB6696CEC5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763BA-D301-3A0E-3219-55060B494D6D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77584D-1177-4EE2-0F74-2D03CA72DF27}"/>
              </a:ext>
            </a:extLst>
          </p:cNvPr>
          <p:cNvGrpSpPr/>
          <p:nvPr/>
        </p:nvGrpSpPr>
        <p:grpSpPr>
          <a:xfrm>
            <a:off x="1742661" y="3539844"/>
            <a:ext cx="472360" cy="442641"/>
            <a:chOff x="6769759" y="5011587"/>
            <a:chExt cx="274320" cy="274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30799-4EEC-A258-E5F3-D0DEA4364001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8E1FF1-0189-1061-8170-4EDD661E9E49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AB6D1-7183-FCD2-8C2B-0FA8280C1BB6}"/>
              </a:ext>
            </a:extLst>
          </p:cNvPr>
          <p:cNvGrpSpPr/>
          <p:nvPr/>
        </p:nvGrpSpPr>
        <p:grpSpPr>
          <a:xfrm>
            <a:off x="2978115" y="3797492"/>
            <a:ext cx="472360" cy="442641"/>
            <a:chOff x="6769759" y="5011587"/>
            <a:chExt cx="274320" cy="2743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8B2613-7869-62F3-3F37-917E6E73A811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AFE8DE-F415-39D0-BA1B-C489E6BF4AE8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A154686-1AE4-5B94-C0B0-D33526040407}"/>
              </a:ext>
            </a:extLst>
          </p:cNvPr>
          <p:cNvSpPr/>
          <p:nvPr/>
        </p:nvSpPr>
        <p:spPr>
          <a:xfrm>
            <a:off x="1831240" y="5269990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F7F0501-5784-E202-403B-F7E99F255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18778" y="4349295"/>
            <a:ext cx="761779" cy="76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53A11673-9C34-2684-96EE-297641231FFA}"/>
              </a:ext>
            </a:extLst>
          </p:cNvPr>
          <p:cNvSpPr/>
          <p:nvPr/>
        </p:nvSpPr>
        <p:spPr>
          <a:xfrm>
            <a:off x="5130859" y="3577108"/>
            <a:ext cx="708991" cy="34726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A95AB2-B0D7-4D98-C650-AA5749486DB1}"/>
              </a:ext>
            </a:extLst>
          </p:cNvPr>
          <p:cNvCxnSpPr>
            <a:cxnSpLocks/>
            <a:stCxn id="35" idx="3"/>
            <a:endCxn id="32" idx="6"/>
          </p:cNvCxnSpPr>
          <p:nvPr/>
        </p:nvCxnSpPr>
        <p:spPr>
          <a:xfrm flipV="1">
            <a:off x="7208714" y="3028073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973B51-5EEA-6DF7-3DD3-3B62B835994B}"/>
              </a:ext>
            </a:extLst>
          </p:cNvPr>
          <p:cNvCxnSpPr>
            <a:cxnSpLocks/>
            <a:stCxn id="38" idx="6"/>
            <a:endCxn id="32" idx="5"/>
          </p:cNvCxnSpPr>
          <p:nvPr/>
        </p:nvCxnSpPr>
        <p:spPr>
          <a:xfrm flipH="1" flipV="1">
            <a:off x="7759964" y="3054155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BF4813-C378-C797-2962-17A859A99E29}"/>
              </a:ext>
            </a:extLst>
          </p:cNvPr>
          <p:cNvCxnSpPr>
            <a:cxnSpLocks/>
          </p:cNvCxnSpPr>
          <p:nvPr/>
        </p:nvCxnSpPr>
        <p:spPr>
          <a:xfrm flipV="1">
            <a:off x="6780293" y="3696341"/>
            <a:ext cx="271520" cy="295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04A91D-2E1F-93F3-EE2A-E2049D69AAE1}"/>
              </a:ext>
            </a:extLst>
          </p:cNvPr>
          <p:cNvGrpSpPr/>
          <p:nvPr/>
        </p:nvGrpSpPr>
        <p:grpSpPr>
          <a:xfrm>
            <a:off x="7501418" y="2796507"/>
            <a:ext cx="472360" cy="442641"/>
            <a:chOff x="2889885" y="3098165"/>
            <a:chExt cx="274320" cy="2743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A67A3F-29A6-C007-542E-CA9566C384A9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79DA6C-3611-B476-09A2-4367DD4BF0C8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002ED-A2A3-88AE-A16B-C045B0B9C632}"/>
              </a:ext>
            </a:extLst>
          </p:cNvPr>
          <p:cNvGrpSpPr/>
          <p:nvPr/>
        </p:nvGrpSpPr>
        <p:grpSpPr>
          <a:xfrm>
            <a:off x="7005835" y="3318523"/>
            <a:ext cx="472360" cy="442641"/>
            <a:chOff x="6769759" y="5011587"/>
            <a:chExt cx="274320" cy="2743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06B3E9-D34F-E2B9-C9AE-F0E17B23C810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C7F9FB-E539-574B-70E3-8FABFC2BC86F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85E640-36DF-E1FC-E292-CE27A417CF3D}"/>
              </a:ext>
            </a:extLst>
          </p:cNvPr>
          <p:cNvGrpSpPr/>
          <p:nvPr/>
        </p:nvGrpSpPr>
        <p:grpSpPr>
          <a:xfrm>
            <a:off x="8241289" y="3576171"/>
            <a:ext cx="472360" cy="442641"/>
            <a:chOff x="6769759" y="5011587"/>
            <a:chExt cx="274320" cy="2743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9D31-C741-2681-D67D-F4CCDA830C12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7C047CD-E546-E2EB-76D2-9B3FE11BF21E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FC5689A-D54E-3D0E-EDE1-5FEE5E00FE39}"/>
              </a:ext>
            </a:extLst>
          </p:cNvPr>
          <p:cNvSpPr/>
          <p:nvPr/>
        </p:nvSpPr>
        <p:spPr>
          <a:xfrm>
            <a:off x="6410375" y="3906654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4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A4455-5CB2-36FB-1DBC-D848666BA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Deletion: one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2ADF-2F29-3C9C-0403-AC00F9D570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If x is a leaf node, remove it</a:t>
            </a:r>
          </a:p>
          <a:p>
            <a:endParaRPr lang="en-US" dirty="0"/>
          </a:p>
          <a:p>
            <a:r>
              <a:rPr lang="en-US" dirty="0"/>
              <a:t>To delete internal node </a:t>
            </a:r>
            <a:r>
              <a:rPr lang="en-US" i="1" dirty="0"/>
              <a:t>x</a:t>
            </a:r>
            <a:r>
              <a:rPr lang="en-US" dirty="0"/>
              <a:t>, find the smallest element of the right subtree, </a:t>
            </a:r>
            <a:r>
              <a:rPr lang="en-US" i="1" dirty="0"/>
              <a:t>y. </a:t>
            </a:r>
            <a:r>
              <a:rPr lang="en-US" dirty="0"/>
              <a:t>Move y into the position where x was originally.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9172-8458-3DFC-A46F-D30A8C95D5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00C3-90CD-ABB6-EF62-7E8EC576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0" y="3801227"/>
            <a:ext cx="7772400" cy="219568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92097D-A8F1-DDFE-C009-4AAFCD92E038}"/>
              </a:ext>
            </a:extLst>
          </p:cNvPr>
          <p:cNvCxnSpPr>
            <a:cxnSpLocks/>
          </p:cNvCxnSpPr>
          <p:nvPr/>
        </p:nvCxnSpPr>
        <p:spPr>
          <a:xfrm flipV="1">
            <a:off x="9833046" y="5495797"/>
            <a:ext cx="458575" cy="432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1D8D22-B17F-7C20-DC22-273B818C8E04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V="1">
            <a:off x="9757461" y="3881817"/>
            <a:ext cx="562779" cy="548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E7FE10-73C7-3C4F-7491-CCCD398CE99D}"/>
              </a:ext>
            </a:extLst>
          </p:cNvPr>
          <p:cNvCxnSpPr>
            <a:cxnSpLocks/>
            <a:stCxn id="64" idx="6"/>
            <a:endCxn id="58" idx="5"/>
          </p:cNvCxnSpPr>
          <p:nvPr/>
        </p:nvCxnSpPr>
        <p:spPr>
          <a:xfrm flipH="1" flipV="1">
            <a:off x="10308711" y="3907899"/>
            <a:ext cx="751400" cy="75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2E177A-4CC3-1DCC-1646-5EA751AC9F86}"/>
              </a:ext>
            </a:extLst>
          </p:cNvPr>
          <p:cNvCxnSpPr>
            <a:cxnSpLocks/>
            <a:stCxn id="60" idx="5"/>
            <a:endCxn id="54" idx="0"/>
          </p:cNvCxnSpPr>
          <p:nvPr/>
        </p:nvCxnSpPr>
        <p:spPr>
          <a:xfrm>
            <a:off x="9957766" y="4550085"/>
            <a:ext cx="559291" cy="569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2D6C2C-5CF6-3B24-EBA5-F044F01C5479}"/>
              </a:ext>
            </a:extLst>
          </p:cNvPr>
          <p:cNvCxnSpPr>
            <a:cxnSpLocks/>
          </p:cNvCxnSpPr>
          <p:nvPr/>
        </p:nvCxnSpPr>
        <p:spPr>
          <a:xfrm flipV="1">
            <a:off x="9301148" y="4605559"/>
            <a:ext cx="373962" cy="442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C03727-6EB6-5816-2270-76B6B72E1272}"/>
              </a:ext>
            </a:extLst>
          </p:cNvPr>
          <p:cNvGrpSpPr/>
          <p:nvPr/>
        </p:nvGrpSpPr>
        <p:grpSpPr>
          <a:xfrm>
            <a:off x="10280877" y="5119457"/>
            <a:ext cx="472360" cy="442641"/>
            <a:chOff x="2889885" y="3098165"/>
            <a:chExt cx="274320" cy="2743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D78094-BBFA-25BA-B30E-6F0096B17153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9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41F9494-DBA9-8285-ADF9-E192F2AE26C2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BC2F59-429C-4AC4-6F97-56D3D1AE41AC}"/>
              </a:ext>
            </a:extLst>
          </p:cNvPr>
          <p:cNvGrpSpPr/>
          <p:nvPr/>
        </p:nvGrpSpPr>
        <p:grpSpPr>
          <a:xfrm>
            <a:off x="9957776" y="3606246"/>
            <a:ext cx="644239" cy="486647"/>
            <a:chOff x="2836226" y="3070893"/>
            <a:chExt cx="374137" cy="3015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8D5CE2-B30F-B8C7-B64C-452B1BB8B874}"/>
                </a:ext>
              </a:extLst>
            </p:cNvPr>
            <p:cNvSpPr/>
            <p:nvPr/>
          </p:nvSpPr>
          <p:spPr>
            <a:xfrm>
              <a:off x="2836226" y="3070893"/>
              <a:ext cx="374137" cy="3015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07C698A-3C10-8F0C-0D61-7DD3EE1F8174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4641BC-5FE3-DF6B-5957-79FE0E09423A}"/>
              </a:ext>
            </a:extLst>
          </p:cNvPr>
          <p:cNvGrpSpPr/>
          <p:nvPr/>
        </p:nvGrpSpPr>
        <p:grpSpPr>
          <a:xfrm>
            <a:off x="9554582" y="4172267"/>
            <a:ext cx="472360" cy="442641"/>
            <a:chOff x="6769759" y="5011587"/>
            <a:chExt cx="274320" cy="274320"/>
          </a:xfrm>
          <a:solidFill>
            <a:schemeClr val="accent1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798DE2-F0D6-6DF2-2454-4D8FCBEACA07}"/>
                </a:ext>
              </a:extLst>
            </p:cNvPr>
            <p:cNvSpPr/>
            <p:nvPr/>
          </p:nvSpPr>
          <p:spPr>
            <a:xfrm>
              <a:off x="6769759" y="5011587"/>
              <a:ext cx="274320" cy="274320"/>
            </a:xfrm>
            <a:prstGeom prst="ellipse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4A195F-6FC9-A243-C653-076F9ABAF0E2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DBF4B-7E4F-F0DE-B26A-6B095012530B}"/>
              </a:ext>
            </a:extLst>
          </p:cNvPr>
          <p:cNvGrpSpPr/>
          <p:nvPr/>
        </p:nvGrpSpPr>
        <p:grpSpPr>
          <a:xfrm>
            <a:off x="10790043" y="4429919"/>
            <a:ext cx="751401" cy="528528"/>
            <a:chOff x="6769759" y="5011587"/>
            <a:chExt cx="436371" cy="32754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614CE26-651A-BAB7-FF25-F9CA58EFFB55}"/>
                </a:ext>
              </a:extLst>
            </p:cNvPr>
            <p:cNvSpPr/>
            <p:nvPr/>
          </p:nvSpPr>
          <p:spPr>
            <a:xfrm>
              <a:off x="6769759" y="5011587"/>
              <a:ext cx="436371" cy="3275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CA2682-8BA9-AC93-CF6A-1834511FDDB9}"/>
                </a:ext>
              </a:extLst>
            </p:cNvPr>
            <p:cNvSpPr/>
            <p:nvPr/>
          </p:nvSpPr>
          <p:spPr>
            <a:xfrm>
              <a:off x="6880884" y="513223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C6A0D775-5F9F-8FED-DA2B-6074E7C24711}"/>
              </a:ext>
            </a:extLst>
          </p:cNvPr>
          <p:cNvSpPr/>
          <p:nvPr/>
        </p:nvSpPr>
        <p:spPr>
          <a:xfrm>
            <a:off x="9087421" y="5048200"/>
            <a:ext cx="472360" cy="4426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8148E76-E4EF-E483-6165-D847D4169803}"/>
              </a:ext>
            </a:extLst>
          </p:cNvPr>
          <p:cNvGrpSpPr/>
          <p:nvPr/>
        </p:nvGrpSpPr>
        <p:grpSpPr>
          <a:xfrm>
            <a:off x="9438930" y="5783419"/>
            <a:ext cx="472360" cy="442641"/>
            <a:chOff x="2889885" y="3098165"/>
            <a:chExt cx="274320" cy="274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B948917-AEB0-D6B4-5EDE-255E83E90730}"/>
                </a:ext>
              </a:extLst>
            </p:cNvPr>
            <p:cNvSpPr/>
            <p:nvPr/>
          </p:nvSpPr>
          <p:spPr>
            <a:xfrm>
              <a:off x="2889885" y="3098165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01AB698-8177-FFA8-33D5-22DBC69F7AC2}"/>
                </a:ext>
              </a:extLst>
            </p:cNvPr>
            <p:cNvSpPr/>
            <p:nvPr/>
          </p:nvSpPr>
          <p:spPr>
            <a:xfrm>
              <a:off x="3001010" y="321881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80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498AC-DB23-B01D-A9AA-B4B0EA13C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57BB-32AF-15FE-B558-F6DDA72F3CF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Introduce a measure of tree size/balance: </a:t>
            </a:r>
            <a:r>
              <a:rPr lang="en-US" i="1" dirty="0"/>
              <a:t>height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Height of tree T is the maximum number of edges that must be traversed to go from the root to any other node in the tree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09B0-8DB0-5F82-16FB-50A8F5443FD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How long do inserts, lookups, and deletions take?</a:t>
            </a:r>
          </a:p>
        </p:txBody>
      </p:sp>
    </p:spTree>
    <p:extLst>
      <p:ext uri="{BB962C8B-B14F-4D97-AF65-F5344CB8AC3E}">
        <p14:creationId xmlns:p14="http://schemas.microsoft.com/office/powerpoint/2010/main" val="358311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498AC-DB23-B01D-A9AA-B4B0EA13C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4E57BB-32AF-15FE-B558-F6DDA72F3CF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Common property: all of them can be implemented by recursive algorithms which call a child node of the current one, plus additional work</a:t>
                </a:r>
              </a:p>
              <a:p>
                <a:endParaRPr lang="en-US" dirty="0"/>
              </a:p>
              <a:p>
                <a:r>
                  <a:rPr lang="en-US" dirty="0"/>
                  <a:t>Let T(h) = runtime required by the algorithm at a node of height h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induction,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4E57BB-32AF-15FE-B558-F6DDA72F3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09B0-8DB0-5F82-16FB-50A8F5443FD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How long do inserts, lookups, and deletions take?</a:t>
            </a:r>
          </a:p>
        </p:txBody>
      </p:sp>
    </p:spTree>
    <p:extLst>
      <p:ext uri="{BB962C8B-B14F-4D97-AF65-F5344CB8AC3E}">
        <p14:creationId xmlns:p14="http://schemas.microsoft.com/office/powerpoint/2010/main" val="1201731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25879C-50D9-0303-F4F7-5D9C4A9FB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599AB61-7E01-29CC-35FE-53450310A97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4" y="2298984"/>
                <a:ext cx="3972708" cy="3004487"/>
              </a:xfrm>
            </p:spPr>
            <p:txBody>
              <a:bodyPr/>
              <a:lstStyle/>
              <a:p>
                <a:r>
                  <a:rPr lang="en-US" dirty="0"/>
                  <a:t>How tall can binary trees be?</a:t>
                </a:r>
              </a:p>
              <a:p>
                <a:endParaRPr lang="en-US" dirty="0"/>
              </a:p>
              <a:p>
                <a:r>
                  <a:rPr lang="en-US" dirty="0"/>
                  <a:t>Worst case,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notes,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599AB61-7E01-29CC-35FE-53450310A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4" y="2298984"/>
                <a:ext cx="3972708" cy="3004487"/>
              </a:xfrm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C6327-64ED-0F52-E068-17EB3DF3200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31B2-C39A-89D3-9674-C7104BD1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17" y="3429000"/>
            <a:ext cx="2910159" cy="2972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080B46F7-6DB9-9239-C090-7BEA2DEA52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8725" y="2384477"/>
                <a:ext cx="3972708" cy="3004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Best case,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notes,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080B46F7-6DB9-9239-C090-7BEA2DEA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25" y="2384477"/>
                <a:ext cx="3972708" cy="3004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9E703F-1A8F-FD82-3BDC-A68E596AC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68751"/>
            <a:ext cx="3813036" cy="23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9681F4-B091-6309-507C-0B9976883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F07E-E818-FA92-821D-63018CAF72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 structures: how is information stored?</a:t>
            </a:r>
          </a:p>
          <a:p>
            <a:endParaRPr lang="en-US" dirty="0"/>
          </a:p>
          <a:p>
            <a:r>
              <a:rPr lang="en-US" dirty="0"/>
              <a:t>Different choices make it easier to look up information, modify it, implement different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2DD8-F2D4-2039-DF24-C406ABDF836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6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C903C8-9A8A-A0FC-8F75-D9D17DBDEBA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r>
                  <a:rPr lang="en-US" dirty="0"/>
                  <a:t>More precise claim: a </a:t>
                </a:r>
                <a:r>
                  <a:rPr lang="en-US" i="1" dirty="0"/>
                  <a:t>complete</a:t>
                </a:r>
                <a:r>
                  <a:rPr lang="en-US" dirty="0"/>
                  <a:t> binary 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notes</a:t>
                </a:r>
              </a:p>
              <a:p>
                <a:endParaRPr lang="en-US" dirty="0"/>
              </a:p>
              <a:p>
                <a:r>
                  <a:rPr lang="en-US" dirty="0"/>
                  <a:t>Base case: a tree of height 0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en-US" dirty="0"/>
                  <a:t> node</a:t>
                </a:r>
              </a:p>
              <a:p>
                <a:endParaRPr lang="en-US" dirty="0"/>
              </a:p>
              <a:p>
                <a:r>
                  <a:rPr lang="en-US" dirty="0"/>
                  <a:t>Inductive case: add up size of right and left subtrees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C903C8-9A8A-A0FC-8F75-D9D17DBDE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8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143E6-73DD-F214-9B49-F17226CAEDD1}"/>
              </a:ext>
            </a:extLst>
          </p:cNvPr>
          <p:cNvSpPr txBox="1"/>
          <p:nvPr/>
        </p:nvSpPr>
        <p:spPr>
          <a:xfrm>
            <a:off x="1246062" y="1970857"/>
            <a:ext cx="8389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Common use case for a BST: implement a </a:t>
            </a:r>
            <a:r>
              <a:rPr lang="en-US" sz="2000" i="1" dirty="0"/>
              <a:t>set</a:t>
            </a:r>
            <a:r>
              <a:rPr lang="en-US" sz="2000" dirty="0"/>
              <a:t> data structure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D2401-D496-1A7B-4275-E47258AE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5" y="2858288"/>
            <a:ext cx="34248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Abstractions vs. Data Structures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32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34" y="1201600"/>
            <a:ext cx="8963935" cy="5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2298984"/>
            <a:ext cx="9177403" cy="3592530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Lists are an abstract data type which implement an ordered collection of items via three operations:</a:t>
            </a:r>
          </a:p>
          <a:p>
            <a:pPr marL="685800" indent="-457200">
              <a:buAutoNum type="arabicParenBoth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 at position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457200">
              <a:buAutoNum type="arabicParenBoth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Access item at position i</a:t>
            </a:r>
          </a:p>
          <a:p>
            <a:pPr marL="685800" indent="-457200">
              <a:buAutoNum type="arabicParenBoth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item at position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457200">
              <a:buAutoNum type="arabicParenBoth"/>
            </a:pPr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457200">
              <a:buAutoNum type="arabicParenBoth"/>
            </a:pPr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Today: two different implementations of a list:</a:t>
            </a:r>
          </a:p>
          <a:p>
            <a:pPr marL="685800" indent="-457200">
              <a:buAutoNum type="arabicParenBoth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</a:t>
            </a:r>
          </a:p>
          <a:p>
            <a:pPr marL="685800" indent="-457200">
              <a:buAutoNum type="arabicParenBoth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Linked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3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Implement a list via contiguous block of memory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B04257-1281-0AB0-FBAD-45E0C3494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713"/>
              </p:ext>
            </p:extLst>
          </p:nvPr>
        </p:nvGraphicFramePr>
        <p:xfrm>
          <a:off x="1768534" y="36158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6117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8086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6686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341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6606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294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7814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528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7819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541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56119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E76BA-3602-3975-69D6-48B85BE26EE7}"/>
              </a:ext>
            </a:extLst>
          </p:cNvPr>
          <p:cNvCxnSpPr/>
          <p:nvPr/>
        </p:nvCxnSpPr>
        <p:spPr>
          <a:xfrm flipV="1">
            <a:off x="2222339" y="424790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CEC89-28B3-EDD9-8417-2FD222E7DB2C}"/>
              </a:ext>
            </a:extLst>
          </p:cNvPr>
          <p:cNvSpPr txBox="1"/>
          <p:nvPr/>
        </p:nvSpPr>
        <p:spPr>
          <a:xfrm>
            <a:off x="1471227" y="4851563"/>
            <a:ext cx="210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Index 0: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Memory address 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39D70-A1B6-1874-5F75-ED8DEBC77281}"/>
              </a:ext>
            </a:extLst>
          </p:cNvPr>
          <p:cNvCxnSpPr/>
          <p:nvPr/>
        </p:nvCxnSpPr>
        <p:spPr>
          <a:xfrm flipV="1">
            <a:off x="5476754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56D55-8D60-1BC9-1D69-BAFFF8BF47A4}"/>
              </a:ext>
            </a:extLst>
          </p:cNvPr>
          <p:cNvSpPr txBox="1"/>
          <p:nvPr/>
        </p:nvSpPr>
        <p:spPr>
          <a:xfrm>
            <a:off x="4350162" y="4929492"/>
            <a:ext cx="22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N: end of current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ADFEB-A4EB-BEBD-1FEF-4FD58764D8C8}"/>
              </a:ext>
            </a:extLst>
          </p:cNvPr>
          <p:cNvCxnSpPr/>
          <p:nvPr/>
        </p:nvCxnSpPr>
        <p:spPr>
          <a:xfrm flipV="1">
            <a:off x="9576121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1B4E50-CDD5-336F-0731-8D98394A2B47}"/>
              </a:ext>
            </a:extLst>
          </p:cNvPr>
          <p:cNvSpPr txBox="1"/>
          <p:nvPr/>
        </p:nvSpPr>
        <p:spPr>
          <a:xfrm>
            <a:off x="8156767" y="4929492"/>
            <a:ext cx="33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MAX:  total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254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Arrays: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2298984"/>
            <a:ext cx="9830909" cy="3004487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To access at position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: if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&lt; MAX, look up (memory address 0) +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*(size of data type)  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Runtime: O(1)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B04257-1281-0AB0-FBAD-45E0C3494E3C}"/>
              </a:ext>
            </a:extLst>
          </p:cNvPr>
          <p:cNvGraphicFramePr>
            <a:graphicFrameLocks noGrp="1"/>
          </p:cNvGraphicFramePr>
          <p:nvPr/>
        </p:nvGraphicFramePr>
        <p:xfrm>
          <a:off x="1768534" y="36158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6117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8086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6686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341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6606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294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7814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528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7819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541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56119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E76BA-3602-3975-69D6-48B85BE26EE7}"/>
              </a:ext>
            </a:extLst>
          </p:cNvPr>
          <p:cNvCxnSpPr/>
          <p:nvPr/>
        </p:nvCxnSpPr>
        <p:spPr>
          <a:xfrm flipV="1">
            <a:off x="2222339" y="424790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CEC89-28B3-EDD9-8417-2FD222E7DB2C}"/>
              </a:ext>
            </a:extLst>
          </p:cNvPr>
          <p:cNvSpPr txBox="1"/>
          <p:nvPr/>
        </p:nvSpPr>
        <p:spPr>
          <a:xfrm>
            <a:off x="1471227" y="4851563"/>
            <a:ext cx="210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Index 0: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Memory address 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39D70-A1B6-1874-5F75-ED8DEBC77281}"/>
              </a:ext>
            </a:extLst>
          </p:cNvPr>
          <p:cNvCxnSpPr/>
          <p:nvPr/>
        </p:nvCxnSpPr>
        <p:spPr>
          <a:xfrm flipV="1">
            <a:off x="5476754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56D55-8D60-1BC9-1D69-BAFFF8BF47A4}"/>
              </a:ext>
            </a:extLst>
          </p:cNvPr>
          <p:cNvSpPr txBox="1"/>
          <p:nvPr/>
        </p:nvSpPr>
        <p:spPr>
          <a:xfrm>
            <a:off x="4350162" y="4929492"/>
            <a:ext cx="22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N: end of current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ADFEB-A4EB-BEBD-1FEF-4FD58764D8C8}"/>
              </a:ext>
            </a:extLst>
          </p:cNvPr>
          <p:cNvCxnSpPr/>
          <p:nvPr/>
        </p:nvCxnSpPr>
        <p:spPr>
          <a:xfrm flipV="1">
            <a:off x="9576121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1B4E50-CDD5-336F-0731-8D98394A2B47}"/>
              </a:ext>
            </a:extLst>
          </p:cNvPr>
          <p:cNvSpPr txBox="1"/>
          <p:nvPr/>
        </p:nvSpPr>
        <p:spPr>
          <a:xfrm>
            <a:off x="8156767" y="4929492"/>
            <a:ext cx="33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MAX:  total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826434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Arrays: insert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4" y="2298984"/>
            <a:ext cx="2967122" cy="3004487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Append to end: O(1)</a:t>
            </a:r>
          </a:p>
          <a:p>
            <a:r>
              <a:rPr lang="en-US" dirty="0">
                <a:solidFill>
                  <a:schemeClr val="accent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A[N] = value; N += 1</a:t>
            </a:r>
          </a:p>
          <a:p>
            <a:endParaRPr lang="en-US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B04257-1281-0AB0-FBAD-45E0C3494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327"/>
              </p:ext>
            </p:extLst>
          </p:nvPr>
        </p:nvGraphicFramePr>
        <p:xfrm>
          <a:off x="1768534" y="36158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6117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8086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6686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341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6606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294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7814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528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7819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541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56119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E76BA-3602-3975-69D6-48B85BE26EE7}"/>
              </a:ext>
            </a:extLst>
          </p:cNvPr>
          <p:cNvCxnSpPr/>
          <p:nvPr/>
        </p:nvCxnSpPr>
        <p:spPr>
          <a:xfrm flipV="1">
            <a:off x="2222339" y="424790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CEC89-28B3-EDD9-8417-2FD222E7DB2C}"/>
              </a:ext>
            </a:extLst>
          </p:cNvPr>
          <p:cNvSpPr txBox="1"/>
          <p:nvPr/>
        </p:nvSpPr>
        <p:spPr>
          <a:xfrm>
            <a:off x="1471227" y="4851563"/>
            <a:ext cx="210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Index 0: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Memory address 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39D70-A1B6-1874-5F75-ED8DEBC77281}"/>
              </a:ext>
            </a:extLst>
          </p:cNvPr>
          <p:cNvCxnSpPr/>
          <p:nvPr/>
        </p:nvCxnSpPr>
        <p:spPr>
          <a:xfrm flipV="1">
            <a:off x="6258046" y="4108676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56D55-8D60-1BC9-1D69-BAFFF8BF47A4}"/>
              </a:ext>
            </a:extLst>
          </p:cNvPr>
          <p:cNvSpPr txBox="1"/>
          <p:nvPr/>
        </p:nvSpPr>
        <p:spPr>
          <a:xfrm>
            <a:off x="5611802" y="4868361"/>
            <a:ext cx="22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Increment 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ADFEB-A4EB-BEBD-1FEF-4FD58764D8C8}"/>
              </a:ext>
            </a:extLst>
          </p:cNvPr>
          <p:cNvCxnSpPr/>
          <p:nvPr/>
        </p:nvCxnSpPr>
        <p:spPr>
          <a:xfrm flipV="1">
            <a:off x="9576121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1B4E50-CDD5-336F-0731-8D98394A2B47}"/>
              </a:ext>
            </a:extLst>
          </p:cNvPr>
          <p:cNvSpPr txBox="1"/>
          <p:nvPr/>
        </p:nvSpPr>
        <p:spPr>
          <a:xfrm>
            <a:off x="8156767" y="4929492"/>
            <a:ext cx="33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MAX:  total memory allocation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9A69E-D2EA-1606-1887-AC3005BF1F81}"/>
              </a:ext>
            </a:extLst>
          </p:cNvPr>
          <p:cNvSpPr txBox="1">
            <a:spLocks/>
          </p:cNvSpPr>
          <p:nvPr/>
        </p:nvSpPr>
        <p:spPr>
          <a:xfrm>
            <a:off x="4701415" y="2294337"/>
            <a:ext cx="2967122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 in middle: O(N)</a:t>
            </a:r>
          </a:p>
        </p:txBody>
      </p:sp>
    </p:spTree>
    <p:extLst>
      <p:ext uri="{BB962C8B-B14F-4D97-AF65-F5344CB8AC3E}">
        <p14:creationId xmlns:p14="http://schemas.microsoft.com/office/powerpoint/2010/main" val="174708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Arrays: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4" y="2298984"/>
            <a:ext cx="2967122" cy="3004487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last value: O(1)</a:t>
            </a:r>
          </a:p>
          <a:p>
            <a:r>
              <a:rPr lang="en-US" dirty="0">
                <a:solidFill>
                  <a:schemeClr val="accent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 -= 1</a:t>
            </a:r>
          </a:p>
          <a:p>
            <a:endParaRPr lang="en-US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B04257-1281-0AB0-FBAD-45E0C3494E3C}"/>
              </a:ext>
            </a:extLst>
          </p:cNvPr>
          <p:cNvGraphicFramePr>
            <a:graphicFrameLocks noGrp="1"/>
          </p:cNvGraphicFramePr>
          <p:nvPr/>
        </p:nvGraphicFramePr>
        <p:xfrm>
          <a:off x="1768534" y="36158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6117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8086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6686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341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6606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294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7814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528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7819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5414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56119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E76BA-3602-3975-69D6-48B85BE26EE7}"/>
              </a:ext>
            </a:extLst>
          </p:cNvPr>
          <p:cNvCxnSpPr/>
          <p:nvPr/>
        </p:nvCxnSpPr>
        <p:spPr>
          <a:xfrm flipV="1">
            <a:off x="2222339" y="4247909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CEC89-28B3-EDD9-8417-2FD222E7DB2C}"/>
              </a:ext>
            </a:extLst>
          </p:cNvPr>
          <p:cNvSpPr txBox="1"/>
          <p:nvPr/>
        </p:nvSpPr>
        <p:spPr>
          <a:xfrm>
            <a:off x="1471227" y="4851563"/>
            <a:ext cx="210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Index 0: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Memory address </a:t>
            </a:r>
          </a:p>
          <a:p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39D70-A1B6-1874-5F75-ED8DEBC77281}"/>
              </a:ext>
            </a:extLst>
          </p:cNvPr>
          <p:cNvCxnSpPr/>
          <p:nvPr/>
        </p:nvCxnSpPr>
        <p:spPr>
          <a:xfrm flipV="1">
            <a:off x="5459393" y="4120251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56D55-8D60-1BC9-1D69-BAFFF8BF47A4}"/>
              </a:ext>
            </a:extLst>
          </p:cNvPr>
          <p:cNvSpPr txBox="1"/>
          <p:nvPr/>
        </p:nvSpPr>
        <p:spPr>
          <a:xfrm>
            <a:off x="4788162" y="4872331"/>
            <a:ext cx="22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Decrement 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ADFEB-A4EB-BEBD-1FEF-4FD58764D8C8}"/>
              </a:ext>
            </a:extLst>
          </p:cNvPr>
          <p:cNvCxnSpPr/>
          <p:nvPr/>
        </p:nvCxnSpPr>
        <p:spPr>
          <a:xfrm flipV="1">
            <a:off x="9576121" y="4224423"/>
            <a:ext cx="0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1B4E50-CDD5-336F-0731-8D98394A2B47}"/>
              </a:ext>
            </a:extLst>
          </p:cNvPr>
          <p:cNvSpPr txBox="1"/>
          <p:nvPr/>
        </p:nvSpPr>
        <p:spPr>
          <a:xfrm>
            <a:off x="8156767" y="4929492"/>
            <a:ext cx="33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MAX:  total memory allocation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9A69E-D2EA-1606-1887-AC3005BF1F81}"/>
              </a:ext>
            </a:extLst>
          </p:cNvPr>
          <p:cNvSpPr txBox="1">
            <a:spLocks/>
          </p:cNvSpPr>
          <p:nvPr/>
        </p:nvSpPr>
        <p:spPr>
          <a:xfrm>
            <a:off x="4701415" y="2294338"/>
            <a:ext cx="2967122" cy="105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in middle: O(N)</a:t>
            </a:r>
          </a:p>
        </p:txBody>
      </p:sp>
    </p:spTree>
    <p:extLst>
      <p:ext uri="{BB962C8B-B14F-4D97-AF65-F5344CB8AC3E}">
        <p14:creationId xmlns:p14="http://schemas.microsoft.com/office/powerpoint/2010/main" val="672573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C6096F-97C4-8064-F706-0FE72179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87150"/>
              </p:ext>
            </p:extLst>
          </p:nvPr>
        </p:nvGraphicFramePr>
        <p:xfrm>
          <a:off x="1902342" y="3168414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D96DB-BC23-F44D-77A7-C4EF9FA0518A}"/>
              </a:ext>
            </a:extLst>
          </p:cNvPr>
          <p:cNvCxnSpPr>
            <a:cxnSpLocks/>
          </p:cNvCxnSpPr>
          <p:nvPr/>
        </p:nvCxnSpPr>
        <p:spPr>
          <a:xfrm>
            <a:off x="3914730" y="3353834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FAF6ED5-67B2-27AF-55C8-3A647547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51024"/>
              </p:ext>
            </p:extLst>
          </p:nvPr>
        </p:nvGraphicFramePr>
        <p:xfrm>
          <a:off x="4566448" y="3180782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5C3A2-F659-4844-F2F5-D04015185058}"/>
              </a:ext>
            </a:extLst>
          </p:cNvPr>
          <p:cNvCxnSpPr>
            <a:cxnSpLocks/>
          </p:cNvCxnSpPr>
          <p:nvPr/>
        </p:nvCxnSpPr>
        <p:spPr>
          <a:xfrm>
            <a:off x="6583399" y="3353834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72CA28F-5552-F195-C1EC-9397601B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50633"/>
              </p:ext>
            </p:extLst>
          </p:nvPr>
        </p:nvGraphicFramePr>
        <p:xfrm>
          <a:off x="7230552" y="3200116"/>
          <a:ext cx="3059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52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529552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FDA6E4-946D-0C53-B4DA-08C5BF456D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65744" y="4896778"/>
            <a:ext cx="8823912" cy="1208144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LLElement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int value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LLElement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next = None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3874E-4A10-2A8D-87A6-E6F761ACFD7E}"/>
              </a:ext>
            </a:extLst>
          </p:cNvPr>
          <p:cNvCxnSpPr>
            <a:cxnSpLocks/>
          </p:cNvCxnSpPr>
          <p:nvPr/>
        </p:nvCxnSpPr>
        <p:spPr>
          <a:xfrm flipV="1">
            <a:off x="2275972" y="3727048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39D6643-AC12-08B3-6A68-4252720F5C09}"/>
              </a:ext>
            </a:extLst>
          </p:cNvPr>
          <p:cNvSpPr txBox="1">
            <a:spLocks/>
          </p:cNvSpPr>
          <p:nvPr/>
        </p:nvSpPr>
        <p:spPr>
          <a:xfrm>
            <a:off x="1726876" y="4045417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85197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C6096F-97C4-8064-F706-0FE72179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73182"/>
              </p:ext>
            </p:extLst>
          </p:nvPr>
        </p:nvGraphicFramePr>
        <p:xfrm>
          <a:off x="1555101" y="2564717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D96DB-BC23-F44D-77A7-C4EF9FA0518A}"/>
              </a:ext>
            </a:extLst>
          </p:cNvPr>
          <p:cNvCxnSpPr>
            <a:cxnSpLocks/>
          </p:cNvCxnSpPr>
          <p:nvPr/>
        </p:nvCxnSpPr>
        <p:spPr>
          <a:xfrm>
            <a:off x="3567489" y="2750137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FAF6ED5-67B2-27AF-55C8-3A647547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6113"/>
              </p:ext>
            </p:extLst>
          </p:nvPr>
        </p:nvGraphicFramePr>
        <p:xfrm>
          <a:off x="4219207" y="2577085"/>
          <a:ext cx="2285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79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142679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5C3A2-F659-4844-F2F5-D04015185058}"/>
              </a:ext>
            </a:extLst>
          </p:cNvPr>
          <p:cNvCxnSpPr>
            <a:cxnSpLocks/>
          </p:cNvCxnSpPr>
          <p:nvPr/>
        </p:nvCxnSpPr>
        <p:spPr>
          <a:xfrm>
            <a:off x="6236158" y="2750137"/>
            <a:ext cx="54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72CA28F-5552-F195-C1EC-9397601B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46976"/>
              </p:ext>
            </p:extLst>
          </p:nvPr>
        </p:nvGraphicFramePr>
        <p:xfrm>
          <a:off x="6883311" y="2596419"/>
          <a:ext cx="3059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52">
                  <a:extLst>
                    <a:ext uri="{9D8B030D-6E8A-4147-A177-3AD203B41FA5}">
                      <a16:colId xmlns:a16="http://schemas.microsoft.com/office/drawing/2014/main" val="617273721"/>
                    </a:ext>
                  </a:extLst>
                </a:gridCol>
                <a:gridCol w="1529552">
                  <a:extLst>
                    <a:ext uri="{9D8B030D-6E8A-4147-A177-3AD203B41FA5}">
                      <a16:colId xmlns:a16="http://schemas.microsoft.com/office/drawing/2014/main" val="410529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Pointer: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81247"/>
                  </a:ext>
                </a:extLst>
              </a:tr>
            </a:tbl>
          </a:graphicData>
        </a:graphic>
      </p:graphicFrame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FDA6E4-946D-0C53-B4DA-08C5BF456D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79635" y="4299535"/>
            <a:ext cx="8823912" cy="1399856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Access: O(N)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Insert: O(N) at an index…but O(1) if you have the pointer already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Delete: O(N)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But can we improve? (Double linked list)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3874E-4A10-2A8D-87A6-E6F761ACFD7E}"/>
              </a:ext>
            </a:extLst>
          </p:cNvPr>
          <p:cNvCxnSpPr>
            <a:cxnSpLocks/>
          </p:cNvCxnSpPr>
          <p:nvPr/>
        </p:nvCxnSpPr>
        <p:spPr>
          <a:xfrm flipV="1">
            <a:off x="1928731" y="3123351"/>
            <a:ext cx="0" cy="4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39D6643-AC12-08B3-6A68-4252720F5C09}"/>
              </a:ext>
            </a:extLst>
          </p:cNvPr>
          <p:cNvSpPr txBox="1">
            <a:spLocks/>
          </p:cNvSpPr>
          <p:nvPr/>
        </p:nvSpPr>
        <p:spPr>
          <a:xfrm>
            <a:off x="1379635" y="3441720"/>
            <a:ext cx="2104339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0709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9681F4-B091-6309-507C-0B9976883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F07E-E818-FA92-821D-63018CAF72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85800" indent="-457200">
              <a:buAutoNum type="arabicParenBoth"/>
            </a:pPr>
            <a:r>
              <a:rPr lang="en-US" dirty="0"/>
              <a:t>Trees</a:t>
            </a:r>
          </a:p>
          <a:p>
            <a:pPr marL="685800" indent="-457200">
              <a:buAutoNum type="arabicParenBoth"/>
            </a:pPr>
            <a:r>
              <a:rPr lang="en-US" dirty="0"/>
              <a:t>Lists</a:t>
            </a:r>
          </a:p>
          <a:p>
            <a:pPr marL="685800" indent="-457200">
              <a:buAutoNum type="arabicParenBoth"/>
            </a:pPr>
            <a:r>
              <a:rPr lang="en-US" dirty="0"/>
              <a:t>Next time: stacks and queues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2DD8-F2D4-2039-DF24-C406ABDF836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5DD08-8791-570B-A660-A14F5B10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03C8-9A8A-A0FC-8F75-D9D17DBDEB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2298984"/>
            <a:ext cx="9177403" cy="3592530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Lists aren’t the only thing we can do with arrays!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of a very different abstract data type, implemented also using an array: heap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Heaps represent something in between sorted and unsorted data…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Not fully sorted (so cheaper to maintain)</a:t>
            </a:r>
          </a:p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But, easier to search through than an unsorted array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E804-29EF-AEA1-BB2E-440B68A8D26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0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08E-081A-775A-F4D3-2DDFF9B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5D99-3E81-0034-F5ED-6ECA8FD7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5716423"/>
            <a:ext cx="11360800" cy="7636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Always maintain a complete/balanced tree! Height log(n)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9A3F-16BB-2C57-8A58-5E2F311808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BAAA2DB-2C23-0A3A-D6ED-8F8611E5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0" y="1612900"/>
            <a:ext cx="56134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FF44C-D4E3-EEC2-6548-62D8C72DA371}"/>
              </a:ext>
            </a:extLst>
          </p:cNvPr>
          <p:cNvSpPr txBox="1"/>
          <p:nvPr/>
        </p:nvSpPr>
        <p:spPr>
          <a:xfrm>
            <a:off x="5039620" y="477340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Images from https://</a:t>
            </a:r>
            <a:r>
              <a:rPr lang="en-US" sz="1050" dirty="0" err="1"/>
              <a:t>en.wikipedia.org</a:t>
            </a:r>
            <a:r>
              <a:rPr lang="en-US" sz="1050" dirty="0"/>
              <a:t>/wiki/</a:t>
            </a:r>
            <a:r>
              <a:rPr lang="en-US" sz="1050" dirty="0" err="1"/>
              <a:t>Binary_heap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57457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E3F-BFAC-EE78-65B8-6C7BEB86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E345-1865-28E1-4F74-BC12638F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114836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Implemented with an array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Node </a:t>
            </a:r>
            <a:r>
              <a:rPr lang="en-US" dirty="0" err="1"/>
              <a:t>i</a:t>
            </a:r>
            <a:r>
              <a:rPr lang="en-US" dirty="0"/>
              <a:t> has children in spots 2i+1 and 2i+2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Enforces balanced tree by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1256-45C8-5624-0D01-FE95687E0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42</a:t>
            </a:fld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D877924-7EBE-8A89-C97A-04576554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73" y="647564"/>
            <a:ext cx="4963391" cy="59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73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520-F491-529D-236B-2EA8EFBE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bubble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4ADE-92D9-22A3-DDCF-4C9F1A00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Insert 15 in spot marked “X”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2F6D-4C1E-245D-6AB0-AB891ACC0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43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09735EB-3965-FA66-64D1-5A8E5ABE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5" y="2729345"/>
            <a:ext cx="3120333" cy="18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0B6AFE2-A664-080F-42F7-AE173ADE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64" y="2729345"/>
            <a:ext cx="3470563" cy="208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32BCB074-4B6C-0816-0D5A-3D3D1A4C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13" y="2729345"/>
            <a:ext cx="3622964" cy="21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8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33C3-19CC-B806-5333-DA769508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bubble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2E90-EBA5-AEDE-0670-6E180C4F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11130A-6A32-817A-13BC-7C182903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0579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Remove the root node and return it</a:t>
            </a:r>
          </a:p>
          <a:p>
            <a:pPr marL="152396" indent="0">
              <a:buNone/>
            </a:pPr>
            <a:r>
              <a:rPr lang="en-US" dirty="0"/>
              <a:t>Replace the root with the last node (last array element)</a:t>
            </a:r>
          </a:p>
          <a:p>
            <a:pPr marL="152396" indent="0">
              <a:buNone/>
            </a:pPr>
            <a:r>
              <a:rPr lang="en-US" dirty="0"/>
              <a:t>Move that element into position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B98D5808-9586-1390-C538-7876AEA5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2789689"/>
            <a:ext cx="3415145" cy="20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>
            <a:extLst>
              <a:ext uri="{FF2B5EF4-FFF2-40B4-BE49-F238E27FC236}">
                <a16:creationId xmlns:a16="http://schemas.microsoft.com/office/drawing/2014/main" id="{71062C13-2AA0-84B1-5147-F51E02DE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8" y="2906067"/>
            <a:ext cx="3415146" cy="20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fined">
            <a:extLst>
              <a:ext uri="{FF2B5EF4-FFF2-40B4-BE49-F238E27FC236}">
                <a16:creationId xmlns:a16="http://schemas.microsoft.com/office/drawing/2014/main" id="{59B254D3-CA45-BD86-551F-CE00F44E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15" y="2906067"/>
            <a:ext cx="3619482" cy="21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99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C65-20F1-9846-7789-A3AEC35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priority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C666-587F-38F6-C1F6-AC375D33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Imagine a list of tasks with different priorities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You want to be able to do two things:</a:t>
            </a:r>
          </a:p>
          <a:p>
            <a:pPr marL="609596" indent="-457200">
              <a:buAutoNum type="arabicParenBoth"/>
            </a:pPr>
            <a:r>
              <a:rPr lang="en-US" dirty="0"/>
              <a:t>Add a new task with a given priority</a:t>
            </a:r>
          </a:p>
          <a:p>
            <a:pPr marL="609596" indent="-457200">
              <a:buAutoNum type="arabicParenBoth"/>
            </a:pPr>
            <a:r>
              <a:rPr lang="en-US" dirty="0"/>
              <a:t>Find and remove the top priority task</a:t>
            </a:r>
          </a:p>
          <a:p>
            <a:pPr marL="609596" indent="-457200">
              <a:buAutoNum type="arabicParenBoth"/>
            </a:pPr>
            <a:endParaRPr lang="en-US" dirty="0"/>
          </a:p>
          <a:p>
            <a:pPr marL="609596" indent="-457200">
              <a:buAutoNum type="arabicParenBoth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Implementation: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BBE2-80E5-2689-B905-C761B6FD5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5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B0FD-293C-2843-16B4-7EF34B0A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heapsort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E694-A0C2-730F-FC8C-C5B14871C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Given an array of numbers</a:t>
            </a:r>
          </a:p>
          <a:p>
            <a:pPr marL="152396" indent="0">
              <a:buNone/>
            </a:pPr>
            <a:endParaRPr lang="en-US" dirty="0"/>
          </a:p>
          <a:p>
            <a:pPr marL="609596" indent="-457200">
              <a:buAutoNum type="arabicParenBoth"/>
            </a:pPr>
            <a:r>
              <a:rPr lang="en-US" dirty="0"/>
              <a:t>Turn it into a heap (time O(n log n), improvable to O(n))</a:t>
            </a:r>
          </a:p>
          <a:p>
            <a:pPr marL="609596" indent="-457200">
              <a:buAutoNum type="arabicParenBoth"/>
            </a:pPr>
            <a:r>
              <a:rPr lang="en-US" dirty="0"/>
              <a:t>Repeatedly remove the root of the heap and swap it with the last element of the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6493D-F688-17D6-1A78-FC5ECA270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46</a:t>
            </a:fld>
            <a:endParaRPr lang="en-US"/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CE397C41-4E0D-86B5-9043-ED210D795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/>
          <a:stretch/>
        </p:blipFill>
        <p:spPr bwMode="auto">
          <a:xfrm>
            <a:off x="1007919" y="2867891"/>
            <a:ext cx="3550227" cy="3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56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68377-C7C0-11B2-103B-3B08C9CDE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1269-83EF-41BF-DD70-1302A98E90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747B2-9670-2E8A-5C2E-1E2161ACE67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85640-9A04-D73A-9CF1-EFB840DE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3" y="1861969"/>
            <a:ext cx="6573025" cy="45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FDE58-19DB-8165-C626-EA5AC4DCD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916A-11B8-2A38-5FA1-0944530EC2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061B-6712-4929-3CC5-75214EAFBAB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Recursively 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EA57D-542E-675D-CC57-928DDB3B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2451100"/>
            <a:ext cx="7175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63DB5F-32AC-B17F-7D71-9BDFC07BD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ML application: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4ED0-0CFB-F629-9CCA-11C8DBA9D8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A286E-3409-1BE8-C4DB-BE6BC977B0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678B5-C304-E804-DD4F-41ACF44D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91" y="2152935"/>
            <a:ext cx="6934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1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trees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35E7B-AA32-F7C4-412B-1E2D3BFCC156}"/>
              </a:ext>
            </a:extLst>
          </p:cNvPr>
          <p:cNvSpPr txBox="1"/>
          <p:nvPr/>
        </p:nvSpPr>
        <p:spPr>
          <a:xfrm>
            <a:off x="1246062" y="1811831"/>
            <a:ext cx="8389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Special case of a tree where: </a:t>
            </a:r>
          </a:p>
          <a:p>
            <a:pPr marL="457200" indent="-457200">
              <a:buAutoNum type="arabicParenBoth"/>
            </a:pPr>
            <a:r>
              <a:rPr lang="en-US" sz="2000" dirty="0"/>
              <a:t>all nodes have at most two children</a:t>
            </a:r>
          </a:p>
          <a:p>
            <a:pPr marL="457200" indent="-457200">
              <a:buAutoNum type="arabicParenBoth"/>
            </a:pPr>
            <a:r>
              <a:rPr lang="en-US" sz="2000" dirty="0"/>
              <a:t>We distinguish between the left and right child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AB1E4-D9FE-886C-09D6-1A84DCA1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75" y="3283186"/>
            <a:ext cx="3403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063" y="710027"/>
            <a:ext cx="8389427" cy="64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trees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35E7B-AA32-F7C4-412B-1E2D3BFCC156}"/>
              </a:ext>
            </a:extLst>
          </p:cNvPr>
          <p:cNvSpPr txBox="1"/>
          <p:nvPr/>
        </p:nvSpPr>
        <p:spPr>
          <a:xfrm>
            <a:off x="1246062" y="1932636"/>
            <a:ext cx="838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trees: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6AF44-E5C1-576D-F423-3B1719FF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62" y="2909243"/>
            <a:ext cx="2024587" cy="2417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FF4027-DEBE-6104-BB51-13555972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49" y="3197464"/>
            <a:ext cx="1365210" cy="22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1739</Words>
  <Application>Microsoft Macintosh PowerPoint</Application>
  <PresentationFormat>Widescreen</PresentationFormat>
  <Paragraphs>390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Cambria Math</vt:lpstr>
      <vt:lpstr>Open Sans</vt:lpstr>
      <vt:lpstr>Courier New</vt:lpstr>
      <vt:lpstr>Arial</vt:lpstr>
      <vt:lpstr>Open Sans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trees</vt:lpstr>
      <vt:lpstr>Tree Search</vt:lpstr>
      <vt:lpstr>Properties of Search Algorithm</vt:lpstr>
      <vt:lpstr>Depth-First Search (DFS)</vt:lpstr>
      <vt:lpstr>Depth-First Search (DFS)</vt:lpstr>
      <vt:lpstr>Breadth-First Search (BFS) </vt:lpstr>
      <vt:lpstr>Breadth-First Search (BFS) </vt:lpstr>
      <vt:lpstr>Variants of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Abstractions vs.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Min/max heap</vt:lpstr>
      <vt:lpstr>Max heap</vt:lpstr>
      <vt:lpstr>Insert: bubble up</vt:lpstr>
      <vt:lpstr>Extract: bubble down</vt:lpstr>
      <vt:lpstr>Uses of heaps: priority queue</vt:lpstr>
      <vt:lpstr>Uses of heaps: heapsort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23</cp:revision>
  <dcterms:created xsi:type="dcterms:W3CDTF">2023-03-30T16:47:09Z</dcterms:created>
  <dcterms:modified xsi:type="dcterms:W3CDTF">2024-11-18T18:49:30Z</dcterms:modified>
</cp:coreProperties>
</file>