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68" r:id="rId3"/>
    <p:sldId id="266" r:id="rId4"/>
    <p:sldId id="269" r:id="rId5"/>
    <p:sldId id="270" r:id="rId6"/>
    <p:sldId id="282" r:id="rId7"/>
    <p:sldId id="265" r:id="rId8"/>
    <p:sldId id="297" r:id="rId9"/>
    <p:sldId id="298" r:id="rId10"/>
    <p:sldId id="291" r:id="rId11"/>
    <p:sldId id="292" r:id="rId12"/>
    <p:sldId id="277" r:id="rId13"/>
    <p:sldId id="295" r:id="rId14"/>
    <p:sldId id="296" r:id="rId15"/>
    <p:sldId id="299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Times" panose="020206030504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62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77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2.3 of http://</a:t>
            </a:r>
            <a:r>
              <a:rPr lang="en-US" dirty="0" err="1"/>
              <a:t>infolab.stanford.edu</a:t>
            </a:r>
            <a:r>
              <a:rPr lang="en-US" dirty="0"/>
              <a:t>/~</a:t>
            </a:r>
            <a:r>
              <a:rPr lang="en-US" dirty="0" err="1"/>
              <a:t>ullman</a:t>
            </a:r>
            <a:r>
              <a:rPr lang="en-US" dirty="0"/>
              <a:t>/</a:t>
            </a:r>
            <a:r>
              <a:rPr lang="en-US" dirty="0" err="1"/>
              <a:t>focs</a:t>
            </a:r>
            <a:r>
              <a:rPr lang="en-US" dirty="0"/>
              <a:t>/ch02.pdf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127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a829ec0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a829ec0e2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7a829ec0e2_0_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5.1 example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1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5.2, 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11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Let P(n) denote the proposition that an amount of n cents can be changed using 6-cent and 11-cent coins. In other words, P(n):  n = 6a + 11b where a, b are nonnegative integers. Base Step:  For n = 60, 60 = 6 (10) + 11 (0). Thus, P(60) is true.  Induction Step: We assume P(n) (for n ≥ 60) and consider how to extend P(n) to P(n+1). If P(n) uses at least one 11-cent coin, then replace one 11-cent coin with two 6-cent coins. On the other hand, if P(n) does not use any 11-cent coins, then because n ≥ 60, P(n) must use at least nine 6-cent coins.  In this case, replace nine 6-cent coins with five 11-cent coins. 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faculty.kfupm.edu.sa</a:t>
            </a:r>
            <a:r>
              <a:rPr lang="en-US" dirty="0"/>
              <a:t>/</a:t>
            </a:r>
            <a:r>
              <a:rPr lang="en-US" dirty="0" err="1"/>
              <a:t>ics</a:t>
            </a:r>
            <a:r>
              <a:rPr lang="en-US" dirty="0"/>
              <a:t>/</a:t>
            </a:r>
            <a:r>
              <a:rPr lang="en-US" dirty="0" err="1"/>
              <a:t>darwish</a:t>
            </a:r>
            <a:r>
              <a:rPr lang="en-US" dirty="0"/>
              <a:t>/stuff/</a:t>
            </a:r>
            <a:r>
              <a:rPr lang="en-US" dirty="0" err="1"/>
              <a:t>induction_handout.pdf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493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Techniques: induction</a:t>
            </a: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The format we’ve seen so far: argue that if a statement holds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, it must hold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blipFill>
                <a:blip r:embed="rId2"/>
                <a:stretch>
                  <a:fillRect l="-327"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This is sometimes called “weak”, compared to the alternative “strong induction” technique:</a:t>
                </a:r>
              </a:p>
              <a:p>
                <a:r>
                  <a:rPr lang="en-US" sz="150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blipFill>
                <a:blip r:embed="rId3"/>
                <a:stretch>
                  <a:fillRect l="-32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vs Weak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Weak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blipFill>
                <a:blip r:embed="rId2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Strong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blipFill>
                <a:blip r:embed="rId3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/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Both are valid proof techniques. 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Intuition: weak induction is enough when the instance of the statement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 plus an extra term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Strong induction may be needed when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smaller “subcomponents” that may be of any size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blipFill>
                <a:blip r:embed="rId4"/>
                <a:stretch>
                  <a:fillRect l="-327" t="-73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r>
                  <a:rPr lang="en-US" dirty="0"/>
                  <a:t>Base case:</a:t>
                </a:r>
              </a:p>
              <a:p>
                <a:endParaRPr lang="en-US" dirty="0"/>
              </a:p>
              <a:p>
                <a:r>
                  <a:rPr lang="en-US" dirty="0"/>
                  <a:t>Induction hypothesis:</a:t>
                </a:r>
              </a:p>
              <a:p>
                <a:endParaRPr lang="en-US" dirty="0"/>
              </a:p>
              <a:p>
                <a:r>
                  <a:rPr lang="en-US" dirty="0"/>
                  <a:t>Induction step: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weak induction not sufficient?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3E835-7BCA-5A0D-2AD5-CE570C53A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Strong induction 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DF0D-0481-5CF4-5015-C70FF7B5EE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Times" panose="02020603050405020304" pitchFamily="18" charset="0"/>
              </a:rPr>
              <a:t>Consider a game in which two players take turns removing any positive number of matches they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want from one of two piles of matches. The player who removes the last match wins the game.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Show that if the two piles contain the same number of matches initially, the second player can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always guarantee a win.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C8A23-5FF7-E670-ECBD-129E4392A2B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32A7-F40E-DD69-42BA-ABBCF0D3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6652-7809-FAF9-DE5F-4404693584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Show that any integer amount ≥ 60 cents can be changed using 6-cent and 11-cent coins. Equivalently, any integer n ≥ 60 can be expressed as n = 6a + 11b, where a and b are nonnegative integers. </a:t>
            </a:r>
          </a:p>
          <a:p>
            <a:endParaRPr lang="en-US" dirty="0"/>
          </a:p>
          <a:p>
            <a:r>
              <a:rPr lang="en-US" dirty="0"/>
              <a:t>Do we need strong induction? Is weak sufficient?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63F6-71A8-8F36-5F3C-5F17102864D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5B-9927-9227-E8D5-7D98DED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9F50-35FD-FCD2-697E-C947214E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a technique called </a:t>
            </a:r>
            <a:r>
              <a:rPr lang="en-US" i="1" dirty="0"/>
              <a:t>proof by induction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establish properties that hold over an entire sequence of inputs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  <a:p>
            <a:r>
              <a:rPr lang="en-US" dirty="0"/>
              <a:t>This is a statement that needs to be proved for </a:t>
            </a:r>
            <a:r>
              <a:rPr lang="en-US" i="1" dirty="0"/>
              <a:t>every</a:t>
            </a:r>
            <a:r>
              <a:rPr lang="en-US" dirty="0"/>
              <a:t> value of n</a:t>
            </a:r>
          </a:p>
        </p:txBody>
      </p:sp>
    </p:spTree>
    <p:extLst>
      <p:ext uri="{BB962C8B-B14F-4D97-AF65-F5344CB8AC3E}">
        <p14:creationId xmlns:p14="http://schemas.microsoft.com/office/powerpoint/2010/main" val="30974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Induction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basic principle: let P(n) be a statement for n ∈ N such that 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P(n) is true for n = 1.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P(m) is true implies that P(m + 1) is true.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P(n) is true for all n ∈ 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4C5-4BCA-BEF4-B3F3-D34D9636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proof by induction has three components:</a:t>
                </a:r>
              </a:p>
              <a:p>
                <a:endParaRPr lang="en-US" dirty="0"/>
              </a:p>
              <a:p>
                <a:r>
                  <a:rPr lang="en-US" u="sng" dirty="0"/>
                  <a:t>Base case</a:t>
                </a:r>
                <a:r>
                  <a:rPr lang="en-US" dirty="0"/>
                  <a:t>: show that P(n) holds for n = 1 </a:t>
                </a:r>
              </a:p>
              <a:p>
                <a:r>
                  <a:rPr lang="en-US" dirty="0"/>
                  <a:t>(or for whatever the smallest value of n you want it to hold for)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hypothesis:</a:t>
                </a:r>
                <a:r>
                  <a:rPr lang="en-US" dirty="0"/>
                  <a:t> Assume that P(n) is true for some 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step</a:t>
                </a:r>
                <a:r>
                  <a:rPr lang="en-US" dirty="0"/>
                  <a:t>: Using the induction hypothesis, prove that P(n+1) holds, i.e., that if the statement is true for n, it is true for n+1 as well.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2CB-D7C5-B423-54B3-0330C68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BDF8-6195-9211-B939-3E44A44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44E-CA8A-DC75-94A4-CAA51E1A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225FA-F774-B6CF-67B1-26D1B5F7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7484"/>
            <a:ext cx="4330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Fibonacci numbers are defined by f</a:t>
            </a:r>
            <a:r>
              <a:rPr lang="en-US" baseline="-25000" dirty="0"/>
              <a:t>0</a:t>
            </a:r>
            <a:r>
              <a:rPr lang="en-US" dirty="0"/>
              <a:t> = 0, f</a:t>
            </a:r>
            <a:r>
              <a:rPr lang="en-US" baseline="-25000" dirty="0"/>
              <a:t>1</a:t>
            </a:r>
            <a:r>
              <a:rPr lang="en-US" dirty="0"/>
              <a:t> = f</a:t>
            </a:r>
            <a:r>
              <a:rPr lang="en-US" baseline="-25000" dirty="0"/>
              <a:t>2</a:t>
            </a:r>
            <a:r>
              <a:rPr lang="en-US" dirty="0"/>
              <a:t> = 1 and the recursion relation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+ f</a:t>
            </a:r>
            <a:r>
              <a:rPr lang="en-US" baseline="-25000" dirty="0"/>
              <a:t>n−1</a:t>
            </a:r>
            <a:r>
              <a:rPr lang="en-US" dirty="0"/>
              <a:t> for all n ≥ 1.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 </a:t>
            </a:r>
            <a:r>
              <a:rPr lang="en-US" dirty="0"/>
              <a:t> Show that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3</a:t>
            </a:r>
            <a:r>
              <a:rPr lang="en-US" dirty="0"/>
              <a:t> + f</a:t>
            </a:r>
            <a:r>
              <a:rPr lang="en-US" baseline="-25000" dirty="0"/>
              <a:t>5</a:t>
            </a:r>
            <a:r>
              <a:rPr lang="en-US" dirty="0"/>
              <a:t> + . . . + f</a:t>
            </a:r>
            <a:r>
              <a:rPr lang="en-US" baseline="-25000" dirty="0"/>
              <a:t>2n−1</a:t>
            </a:r>
            <a:r>
              <a:rPr lang="en-US" dirty="0"/>
              <a:t> = f</a:t>
            </a:r>
            <a:r>
              <a:rPr lang="en-US" baseline="-25000" dirty="0"/>
              <a:t>2n</a:t>
            </a:r>
            <a:r>
              <a:rPr lang="en-US" dirty="0"/>
              <a:t> for all n ≥ 1.</a:t>
            </a:r>
            <a:endParaRPr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Exercise:</a:t>
            </a:r>
            <a:r>
              <a:rPr lang="en-US" dirty="0"/>
              <a:t>  Show that f</a:t>
            </a:r>
            <a:r>
              <a:rPr lang="en-US" baseline="-25000" dirty="0"/>
              <a:t>n+1</a:t>
            </a:r>
            <a:r>
              <a:rPr lang="en-US" dirty="0"/>
              <a:t> &lt; (7/4)</a:t>
            </a:r>
            <a:r>
              <a:rPr lang="en-US" baseline="30000" dirty="0"/>
              <a:t>n</a:t>
            </a:r>
            <a:r>
              <a:rPr lang="en-US" dirty="0"/>
              <a:t> for all n ≥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C641-2F36-D78B-061D-53FEEB2D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4642-BF99-ADB1-9892-064BD46F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489D-8CCF-4FE5-9C03-1330F006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7772400" cy="1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1C4402-D9F4-0B60-48B1-0C8450C1C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Where’s the mistake?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9012-91C6-300A-49F3-BAD18A2DA4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4548" y="1265464"/>
            <a:ext cx="6883052" cy="3069772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Theorem. All horses are the same color.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Proof. We’ll induct on the number of horses. </a:t>
            </a:r>
          </a:p>
          <a:p>
            <a:pPr algn="l" fontAlgn="base"/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Base case: 1 horse. Clearly with just 1 horse, all horses have the same color.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Now, for the inductive step: we’ll show that if it is true for any group of N horses, that all have the same color, then it is true for any group of N+1 horses.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Given any set of N+1 horses, if you exclude the 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last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horse, you get a set of N horses. By the inductive step these N horses all have the same color. But by excluding the </a:t>
            </a:r>
            <a:r>
              <a:rPr lang="en-US" b="1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first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 horse in the pack of N+1 horses, you can conclude that the last N horses also have the same color. Therefore all N+1 horses have the same color..</a:t>
            </a:r>
          </a:p>
          <a:p>
            <a:br>
              <a:rPr lang="en-US" sz="1000" dirty="0"/>
            </a:br>
            <a:r>
              <a:rPr lang="en-US" sz="1000" dirty="0"/>
              <a:t>https://</a:t>
            </a:r>
            <a:r>
              <a:rPr lang="en-US" sz="1000" dirty="0" err="1"/>
              <a:t>math.hmc.edu</a:t>
            </a:r>
            <a:r>
              <a:rPr lang="en-US" sz="1000" dirty="0"/>
              <a:t>/</a:t>
            </a:r>
            <a:r>
              <a:rPr lang="en-US" sz="1000" dirty="0" err="1"/>
              <a:t>funfacts</a:t>
            </a:r>
            <a:r>
              <a:rPr lang="en-US" sz="1000" dirty="0"/>
              <a:t>/all-horses-are-the-same-color/</a:t>
            </a:r>
          </a:p>
        </p:txBody>
      </p:sp>
    </p:spTree>
    <p:extLst>
      <p:ext uri="{BB962C8B-B14F-4D97-AF65-F5344CB8AC3E}">
        <p14:creationId xmlns:p14="http://schemas.microsoft.com/office/powerpoint/2010/main" val="209050996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1154</Words>
  <Application>Microsoft Macintosh PowerPoint</Application>
  <PresentationFormat>On-screen Show (16:9)</PresentationFormat>
  <Paragraphs>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Cambria Math</vt:lpstr>
      <vt:lpstr>Open Sans</vt:lpstr>
      <vt:lpstr>Times</vt:lpstr>
      <vt:lpstr>Helvetica Neue Light</vt:lpstr>
      <vt:lpstr>Arial</vt:lpstr>
      <vt:lpstr>Open Sans Light</vt:lpstr>
      <vt:lpstr>Lato</vt:lpstr>
      <vt:lpstr>inherit</vt:lpstr>
      <vt:lpstr>CMU PPT Theme</vt:lpstr>
      <vt:lpstr>PowerPoint Presentation</vt:lpstr>
      <vt:lpstr>Proof by induction</vt:lpstr>
      <vt:lpstr>Proof by Induction</vt:lpstr>
      <vt:lpstr>Proof by induction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11</cp:revision>
  <dcterms:modified xsi:type="dcterms:W3CDTF">2024-10-28T01:42:55Z</dcterms:modified>
</cp:coreProperties>
</file>