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17" r:id="rId3"/>
    <p:sldId id="311" r:id="rId4"/>
    <p:sldId id="312" r:id="rId5"/>
    <p:sldId id="313" r:id="rId6"/>
    <p:sldId id="314" r:id="rId7"/>
    <p:sldId id="315" r:id="rId8"/>
    <p:sldId id="316" r:id="rId9"/>
    <p:sldId id="318" r:id="rId10"/>
    <p:sldId id="319" r:id="rId11"/>
    <p:sldId id="321" r:id="rId12"/>
    <p:sldId id="322" r:id="rId13"/>
    <p:sldId id="323" r:id="rId14"/>
    <p:sldId id="324" r:id="rId15"/>
    <p:sldId id="325" r:id="rId16"/>
    <p:sldId id="320" r:id="rId17"/>
    <p:sldId id="326" r:id="rId18"/>
    <p:sldId id="328" r:id="rId19"/>
    <p:sldId id="329" r:id="rId20"/>
    <p:sldId id="330" r:id="rId21"/>
    <p:sldId id="331" r:id="rId22"/>
    <p:sldId id="332" r:id="rId23"/>
    <p:sldId id="263" r:id="rId24"/>
  </p:sldIdLst>
  <p:sldSz cx="12192000" cy="6858000"/>
  <p:notesSz cx="6858000" cy="9144000"/>
  <p:embeddedFontLst>
    <p:embeddedFont>
      <p:font typeface="Microsoft Sans Serif" panose="020B0604020202020204" pitchFamily="34" charset="0"/>
      <p:regular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Open Sans Light" panose="020B03060305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gUUlR7RfLNE3+YwQYEA+haZAZC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6"/>
    <p:restoredTop sz="94714"/>
  </p:normalViewPr>
  <p:slideViewPr>
    <p:cSldViewPr snapToGrid="0">
      <p:cViewPr varScale="1">
        <p:scale>
          <a:sx n="110" d="100"/>
          <a:sy n="110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a6eef7a3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a6eef7a38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9a6eef7a38_0_2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006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1246063" y="1554511"/>
            <a:ext cx="917740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1246063" y="2298984"/>
            <a:ext cx="9177403" cy="300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1246064" y="1752884"/>
            <a:ext cx="9177402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42000"/>
            <a:ext cx="12192000" cy="1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7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3154362" y="3105944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3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1" y="1193800"/>
            <a:ext cx="4572001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1" y="1193800"/>
            <a:ext cx="4572001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191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sz="36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8" r:id="rId3"/>
    <p:sldLayoutId id="2147483659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5"/>
          <p:cNvCxnSpPr/>
          <p:nvPr/>
        </p:nvCxnSpPr>
        <p:spPr>
          <a:xfrm>
            <a:off x="2946400" y="4648200"/>
            <a:ext cx="731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5"/>
          <p:cNvSpPr txBox="1"/>
          <p:nvPr/>
        </p:nvSpPr>
        <p:spPr>
          <a:xfrm>
            <a:off x="2844800" y="2717800"/>
            <a:ext cx="9064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>
              <a:buClr>
                <a:schemeClr val="dk1"/>
              </a:buClr>
            </a:pPr>
            <a:r>
              <a:rPr lang="en-US" sz="2667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667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>
              <a:lnSpc>
                <a:spcPct val="115000"/>
              </a:lnSpc>
              <a:spcBef>
                <a:spcPts val="667"/>
              </a:spcBef>
            </a:pPr>
            <a:r>
              <a:rPr lang="en-US" sz="4667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types: heaps, stacks, queues</a:t>
            </a:r>
            <a:endParaRPr sz="4667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/>
            <a:endParaRPr sz="4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44800" y="4851400"/>
            <a:ext cx="701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/>
            <a:r>
              <a:rPr lang="en-US" sz="21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sz="1867"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2844800" y="6260433"/>
            <a:ext cx="92044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H. </a:t>
            </a:r>
            <a:r>
              <a:rPr lang="en-US" sz="1467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M. Gormley, P. Virtue, &amp; G. Gordon.</a:t>
            </a:r>
            <a:endParaRPr sz="146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Tree Search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10</a:t>
            </a:fld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034" y="1807300"/>
            <a:ext cx="3137300" cy="32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701" y="1807300"/>
            <a:ext cx="3880844" cy="32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758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518A-0CB1-9EFA-AED6-AEB5C4BD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5DE9-C43B-9CCF-4DAA-00579C4C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Two operations:</a:t>
            </a:r>
          </a:p>
          <a:p>
            <a:pPr marL="152396" indent="0">
              <a:buNone/>
            </a:pPr>
            <a:endParaRPr lang="en-US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Push: add something to the top of the sack</a:t>
            </a:r>
          </a:p>
          <a:p>
            <a:pPr marL="152396" indent="0">
              <a:buNone/>
            </a:pPr>
            <a:endParaRPr lang="en-US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Pop: remove and return the top element of the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A6131-7F9C-72E9-96D6-A3CEDB8E56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1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518A-0CB1-9EFA-AED6-AEB5C4BD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5DE9-C43B-9CCF-4DAA-00579C4C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Via an array:</a:t>
            </a:r>
          </a:p>
          <a:p>
            <a:pPr marL="152396" indent="0">
              <a:buNone/>
            </a:pPr>
            <a:endParaRPr lang="en-US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52396" indent="0">
              <a:buNone/>
            </a:pPr>
            <a:endParaRPr lang="en-US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52396" indent="0">
              <a:buNone/>
            </a:pPr>
            <a:endParaRPr lang="en-US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52396" indent="0">
              <a:buNone/>
            </a:pPr>
            <a:endParaRPr lang="en-US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A6131-7F9C-72E9-96D6-A3CEDB8E56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9549F6-0C7C-3D7A-48C4-DD610A311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65900"/>
              </p:ext>
            </p:extLst>
          </p:nvPr>
        </p:nvGraphicFramePr>
        <p:xfrm>
          <a:off x="1092844" y="3429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891959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806643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67950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993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7457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37010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1483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588390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722375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133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50181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ACED2F-2B0B-0E59-B651-4AC567894185}"/>
              </a:ext>
            </a:extLst>
          </p:cNvPr>
          <p:cNvCxnSpPr/>
          <p:nvPr/>
        </p:nvCxnSpPr>
        <p:spPr>
          <a:xfrm flipV="1">
            <a:off x="1574156" y="4027990"/>
            <a:ext cx="0" cy="4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D6E2D3-97F9-18AC-9D03-4073D19B117D}"/>
              </a:ext>
            </a:extLst>
          </p:cNvPr>
          <p:cNvSpPr txBox="1"/>
          <p:nvPr/>
        </p:nvSpPr>
        <p:spPr>
          <a:xfrm>
            <a:off x="904067" y="4705367"/>
            <a:ext cx="210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Top of stack</a:t>
            </a:r>
          </a:p>
        </p:txBody>
      </p:sp>
    </p:spTree>
    <p:extLst>
      <p:ext uri="{BB962C8B-B14F-4D97-AF65-F5344CB8AC3E}">
        <p14:creationId xmlns:p14="http://schemas.microsoft.com/office/powerpoint/2010/main" val="177569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518A-0CB1-9EFA-AED6-AEB5C4BD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5DE9-C43B-9CCF-4DAA-00579C4C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Via an array:</a:t>
            </a:r>
          </a:p>
          <a:p>
            <a:pPr marL="152396" indent="0">
              <a:buNone/>
            </a:pPr>
            <a:endParaRPr lang="en-US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Push: insert at end of array, move pointer for “top” element. O(1) runtime</a:t>
            </a:r>
          </a:p>
          <a:p>
            <a:pPr marL="152396" indent="0">
              <a:buNone/>
            </a:pPr>
            <a:endParaRPr lang="en-US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52396" indent="0">
              <a:buNone/>
            </a:pPr>
            <a:endParaRPr lang="en-US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A6131-7F9C-72E9-96D6-A3CEDB8E56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9549F6-0C7C-3D7A-48C4-DD610A311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06879"/>
              </p:ext>
            </p:extLst>
          </p:nvPr>
        </p:nvGraphicFramePr>
        <p:xfrm>
          <a:off x="1092844" y="3429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891959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806643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67950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993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7457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37010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1483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588390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722375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133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50181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ACED2F-2B0B-0E59-B651-4AC567894185}"/>
              </a:ext>
            </a:extLst>
          </p:cNvPr>
          <p:cNvCxnSpPr/>
          <p:nvPr/>
        </p:nvCxnSpPr>
        <p:spPr>
          <a:xfrm flipV="1">
            <a:off x="2268637" y="4169769"/>
            <a:ext cx="0" cy="4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D6E2D3-97F9-18AC-9D03-4073D19B117D}"/>
              </a:ext>
            </a:extLst>
          </p:cNvPr>
          <p:cNvSpPr txBox="1"/>
          <p:nvPr/>
        </p:nvSpPr>
        <p:spPr>
          <a:xfrm>
            <a:off x="1575399" y="4667480"/>
            <a:ext cx="210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Top of stack</a:t>
            </a:r>
          </a:p>
        </p:txBody>
      </p:sp>
    </p:spTree>
    <p:extLst>
      <p:ext uri="{BB962C8B-B14F-4D97-AF65-F5344CB8AC3E}">
        <p14:creationId xmlns:p14="http://schemas.microsoft.com/office/powerpoint/2010/main" val="374124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518A-0CB1-9EFA-AED6-AEB5C4BD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5DE9-C43B-9CCF-4DAA-00579C4C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Via an array:</a:t>
            </a:r>
          </a:p>
          <a:p>
            <a:pPr marL="152396" indent="0">
              <a:buNone/>
            </a:pPr>
            <a:endParaRPr lang="en-US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Pop: return element at “top” index, decrement top. O(1) runtime</a:t>
            </a:r>
          </a:p>
          <a:p>
            <a:pPr marL="152396" indent="0">
              <a:buNone/>
            </a:pPr>
            <a:endParaRPr lang="en-US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A6131-7F9C-72E9-96D6-A3CEDB8E56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9549F6-0C7C-3D7A-48C4-DD610A311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44767"/>
              </p:ext>
            </p:extLst>
          </p:nvPr>
        </p:nvGraphicFramePr>
        <p:xfrm>
          <a:off x="1092844" y="3429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891959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806643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67950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993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7457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37010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1483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588390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722375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133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50181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ACED2F-2B0B-0E59-B651-4AC567894185}"/>
              </a:ext>
            </a:extLst>
          </p:cNvPr>
          <p:cNvCxnSpPr/>
          <p:nvPr/>
        </p:nvCxnSpPr>
        <p:spPr>
          <a:xfrm flipV="1">
            <a:off x="1575399" y="4065597"/>
            <a:ext cx="0" cy="4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D6E2D3-97F9-18AC-9D03-4073D19B117D}"/>
              </a:ext>
            </a:extLst>
          </p:cNvPr>
          <p:cNvSpPr txBox="1"/>
          <p:nvPr/>
        </p:nvSpPr>
        <p:spPr>
          <a:xfrm>
            <a:off x="904068" y="4644399"/>
            <a:ext cx="210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Top of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E7938-AEDA-C74B-1899-D422FA4339A1}"/>
              </a:ext>
            </a:extLst>
          </p:cNvPr>
          <p:cNvSpPr txBox="1"/>
          <p:nvPr/>
        </p:nvSpPr>
        <p:spPr>
          <a:xfrm>
            <a:off x="1958558" y="2988345"/>
            <a:ext cx="2868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Return : 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0F0E9FBD-4021-D3AD-98AB-B191DBC683A4}"/>
              </a:ext>
            </a:extLst>
          </p:cNvPr>
          <p:cNvSpPr/>
          <p:nvPr/>
        </p:nvSpPr>
        <p:spPr>
          <a:xfrm>
            <a:off x="2245489" y="3149321"/>
            <a:ext cx="384400" cy="465099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6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EF2A-CCFA-FFBB-570B-C16C11AD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6BDA0-29B7-5BFE-60C5-D58D377B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09695"/>
            <a:ext cx="11360800" cy="2620718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Via a linked list</a:t>
            </a:r>
          </a:p>
          <a:p>
            <a:pPr marL="152396" indent="0">
              <a:buNone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Push: add a new element to the head of the list. Time: O(1)</a:t>
            </a:r>
          </a:p>
          <a:p>
            <a:pPr marL="152396" indent="0">
              <a:buNone/>
            </a:pPr>
            <a:endParaRPr lang="en-US" sz="2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52396" indent="0">
              <a:buNone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FFFAB-4551-EED8-007C-0BFEFE9754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FD14C5-E909-53D3-0AB9-E7E6B5242C6F}"/>
              </a:ext>
            </a:extLst>
          </p:cNvPr>
          <p:cNvGraphicFramePr>
            <a:graphicFrameLocks noGrp="1"/>
          </p:cNvGraphicFramePr>
          <p:nvPr/>
        </p:nvGraphicFramePr>
        <p:xfrm>
          <a:off x="3359229" y="4071251"/>
          <a:ext cx="2285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679">
                  <a:extLst>
                    <a:ext uri="{9D8B030D-6E8A-4147-A177-3AD203B41FA5}">
                      <a16:colId xmlns:a16="http://schemas.microsoft.com/office/drawing/2014/main" val="617273721"/>
                    </a:ext>
                  </a:extLst>
                </a:gridCol>
                <a:gridCol w="1142679">
                  <a:extLst>
                    <a:ext uri="{9D8B030D-6E8A-4147-A177-3AD203B41FA5}">
                      <a16:colId xmlns:a16="http://schemas.microsoft.com/office/drawing/2014/main" val="410529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Value: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48124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AC383-EF47-2053-B235-1B5D9118A86B}"/>
              </a:ext>
            </a:extLst>
          </p:cNvPr>
          <p:cNvCxnSpPr>
            <a:cxnSpLocks/>
          </p:cNvCxnSpPr>
          <p:nvPr/>
        </p:nvCxnSpPr>
        <p:spPr>
          <a:xfrm flipV="1">
            <a:off x="3843765" y="4544035"/>
            <a:ext cx="0" cy="40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E8BC931-F28F-05F3-3885-663DB054E689}"/>
              </a:ext>
            </a:extLst>
          </p:cNvPr>
          <p:cNvSpPr txBox="1">
            <a:spLocks/>
          </p:cNvSpPr>
          <p:nvPr/>
        </p:nvSpPr>
        <p:spPr>
          <a:xfrm>
            <a:off x="3359229" y="4948254"/>
            <a:ext cx="2104339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4217871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EF2A-CCFA-FFBB-570B-C16C11AD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6BDA0-29B7-5BFE-60C5-D58D377B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09695"/>
            <a:ext cx="11360800" cy="2620718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Via a linked list</a:t>
            </a:r>
          </a:p>
          <a:p>
            <a:pPr marL="152396" indent="0">
              <a:buNone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Push: add a new element to the head of the list. Time: O(1)</a:t>
            </a:r>
          </a:p>
          <a:p>
            <a:pPr marL="152396" indent="0">
              <a:buNone/>
            </a:pPr>
            <a:endParaRPr lang="en-US" sz="2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52396" indent="0">
              <a:buNone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FFFAB-4551-EED8-007C-0BFEFE9754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FD14C5-E909-53D3-0AB9-E7E6B5242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67236"/>
              </p:ext>
            </p:extLst>
          </p:nvPr>
        </p:nvGraphicFramePr>
        <p:xfrm>
          <a:off x="3359229" y="4071251"/>
          <a:ext cx="2285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679">
                  <a:extLst>
                    <a:ext uri="{9D8B030D-6E8A-4147-A177-3AD203B41FA5}">
                      <a16:colId xmlns:a16="http://schemas.microsoft.com/office/drawing/2014/main" val="617273721"/>
                    </a:ext>
                  </a:extLst>
                </a:gridCol>
                <a:gridCol w="1142679">
                  <a:extLst>
                    <a:ext uri="{9D8B030D-6E8A-4147-A177-3AD203B41FA5}">
                      <a16:colId xmlns:a16="http://schemas.microsoft.com/office/drawing/2014/main" val="410529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Value: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4812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2CA8E3-3B54-2CCB-9C5C-50712246F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106158"/>
              </p:ext>
            </p:extLst>
          </p:nvPr>
        </p:nvGraphicFramePr>
        <p:xfrm>
          <a:off x="800902" y="4071251"/>
          <a:ext cx="2285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679">
                  <a:extLst>
                    <a:ext uri="{9D8B030D-6E8A-4147-A177-3AD203B41FA5}">
                      <a16:colId xmlns:a16="http://schemas.microsoft.com/office/drawing/2014/main" val="617273721"/>
                    </a:ext>
                  </a:extLst>
                </a:gridCol>
                <a:gridCol w="1142679">
                  <a:extLst>
                    <a:ext uri="{9D8B030D-6E8A-4147-A177-3AD203B41FA5}">
                      <a16:colId xmlns:a16="http://schemas.microsoft.com/office/drawing/2014/main" val="410529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Value: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48124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FB7366-028A-7377-9FD7-FECAF36F40DC}"/>
              </a:ext>
            </a:extLst>
          </p:cNvPr>
          <p:cNvCxnSpPr>
            <a:cxnSpLocks/>
          </p:cNvCxnSpPr>
          <p:nvPr/>
        </p:nvCxnSpPr>
        <p:spPr>
          <a:xfrm>
            <a:off x="2817853" y="4244303"/>
            <a:ext cx="54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AC383-EF47-2053-B235-1B5D9118A86B}"/>
              </a:ext>
            </a:extLst>
          </p:cNvPr>
          <p:cNvCxnSpPr>
            <a:cxnSpLocks/>
          </p:cNvCxnSpPr>
          <p:nvPr/>
        </p:nvCxnSpPr>
        <p:spPr>
          <a:xfrm flipV="1">
            <a:off x="1262610" y="4629885"/>
            <a:ext cx="0" cy="40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E8BC931-F28F-05F3-3885-663DB054E689}"/>
              </a:ext>
            </a:extLst>
          </p:cNvPr>
          <p:cNvSpPr txBox="1">
            <a:spLocks/>
          </p:cNvSpPr>
          <p:nvPr/>
        </p:nvSpPr>
        <p:spPr>
          <a:xfrm>
            <a:off x="713514" y="4948254"/>
            <a:ext cx="2104339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85088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EF2A-CCFA-FFBB-570B-C16C11AD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6BDA0-29B7-5BFE-60C5-D58D377B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09695"/>
            <a:ext cx="11360800" cy="2620718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Via a linked list</a:t>
            </a:r>
          </a:p>
          <a:p>
            <a:pPr marL="152396" indent="0">
              <a:buNone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Push: add a new element to the head of the list. Time: O(1)</a:t>
            </a:r>
          </a:p>
          <a:p>
            <a:pPr marL="152396" indent="0">
              <a:buNone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Pop: return the “head” element, set head pointer to the next . Time: O(1)</a:t>
            </a:r>
          </a:p>
          <a:p>
            <a:pPr marL="152396" indent="0">
              <a:buNone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FFFAB-4551-EED8-007C-0BFEFE9754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FD14C5-E909-53D3-0AB9-E7E6B5242C6F}"/>
              </a:ext>
            </a:extLst>
          </p:cNvPr>
          <p:cNvGraphicFramePr>
            <a:graphicFrameLocks noGrp="1"/>
          </p:cNvGraphicFramePr>
          <p:nvPr/>
        </p:nvGraphicFramePr>
        <p:xfrm>
          <a:off x="3359229" y="4071251"/>
          <a:ext cx="2285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679">
                  <a:extLst>
                    <a:ext uri="{9D8B030D-6E8A-4147-A177-3AD203B41FA5}">
                      <a16:colId xmlns:a16="http://schemas.microsoft.com/office/drawing/2014/main" val="617273721"/>
                    </a:ext>
                  </a:extLst>
                </a:gridCol>
                <a:gridCol w="1142679">
                  <a:extLst>
                    <a:ext uri="{9D8B030D-6E8A-4147-A177-3AD203B41FA5}">
                      <a16:colId xmlns:a16="http://schemas.microsoft.com/office/drawing/2014/main" val="410529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Value: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4812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2CA8E3-3B54-2CCB-9C5C-50712246F3EE}"/>
              </a:ext>
            </a:extLst>
          </p:cNvPr>
          <p:cNvGraphicFramePr>
            <a:graphicFrameLocks noGrp="1"/>
          </p:cNvGraphicFramePr>
          <p:nvPr/>
        </p:nvGraphicFramePr>
        <p:xfrm>
          <a:off x="800902" y="4071251"/>
          <a:ext cx="2285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679">
                  <a:extLst>
                    <a:ext uri="{9D8B030D-6E8A-4147-A177-3AD203B41FA5}">
                      <a16:colId xmlns:a16="http://schemas.microsoft.com/office/drawing/2014/main" val="617273721"/>
                    </a:ext>
                  </a:extLst>
                </a:gridCol>
                <a:gridCol w="1142679">
                  <a:extLst>
                    <a:ext uri="{9D8B030D-6E8A-4147-A177-3AD203B41FA5}">
                      <a16:colId xmlns:a16="http://schemas.microsoft.com/office/drawing/2014/main" val="410529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Value: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48124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FB7366-028A-7377-9FD7-FECAF36F40DC}"/>
              </a:ext>
            </a:extLst>
          </p:cNvPr>
          <p:cNvCxnSpPr>
            <a:cxnSpLocks/>
          </p:cNvCxnSpPr>
          <p:nvPr/>
        </p:nvCxnSpPr>
        <p:spPr>
          <a:xfrm>
            <a:off x="2817853" y="4244303"/>
            <a:ext cx="54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AC383-EF47-2053-B235-1B5D9118A86B}"/>
              </a:ext>
            </a:extLst>
          </p:cNvPr>
          <p:cNvCxnSpPr>
            <a:cxnSpLocks/>
          </p:cNvCxnSpPr>
          <p:nvPr/>
        </p:nvCxnSpPr>
        <p:spPr>
          <a:xfrm flipV="1">
            <a:off x="3908325" y="4655623"/>
            <a:ext cx="0" cy="40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E8BC931-F28F-05F3-3885-663DB054E689}"/>
              </a:ext>
            </a:extLst>
          </p:cNvPr>
          <p:cNvSpPr txBox="1">
            <a:spLocks/>
          </p:cNvSpPr>
          <p:nvPr/>
        </p:nvSpPr>
        <p:spPr>
          <a:xfrm>
            <a:off x="3359229" y="4973992"/>
            <a:ext cx="2104339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12E79-2F6A-1B3F-3281-F9AC0F669C20}"/>
              </a:ext>
            </a:extLst>
          </p:cNvPr>
          <p:cNvSpPr txBox="1"/>
          <p:nvPr/>
        </p:nvSpPr>
        <p:spPr>
          <a:xfrm>
            <a:off x="920823" y="3314560"/>
            <a:ext cx="2868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Return : 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955AB61C-A28E-AB3B-D33B-EAB0C7DF2937}"/>
              </a:ext>
            </a:extLst>
          </p:cNvPr>
          <p:cNvSpPr/>
          <p:nvPr/>
        </p:nvSpPr>
        <p:spPr>
          <a:xfrm>
            <a:off x="1207754" y="3475536"/>
            <a:ext cx="384400" cy="465099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32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518A-0CB1-9EFA-AED6-AEB5C4BD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5DE9-C43B-9CCF-4DAA-00579C4C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Two operations:</a:t>
            </a:r>
          </a:p>
          <a:p>
            <a:pPr marL="152396" indent="0">
              <a:buNone/>
            </a:pPr>
            <a:endParaRPr lang="en-US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Enqueue: add something to the end of the stack</a:t>
            </a:r>
          </a:p>
          <a:p>
            <a:pPr marL="152396" indent="0">
              <a:buNone/>
            </a:pPr>
            <a:endParaRPr lang="en-US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Dequeue: remove and return the </a:t>
            </a:r>
            <a:r>
              <a:rPr lang="en-US" sz="2800" b="1" i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first</a:t>
            </a: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element of the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A6131-7F9C-72E9-96D6-A3CEDB8E56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79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518A-0CB1-9EFA-AED6-AEB5C4BD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queues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5DE9-C43B-9CCF-4DAA-00579C4C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Via arrays:</a:t>
            </a:r>
          </a:p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Enqueue: insert at end of list, time O(1)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A6131-7F9C-72E9-96D6-A3CEDB8E56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ECAC6D-8BFD-5AC4-9ED1-21DED553D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80397"/>
              </p:ext>
            </p:extLst>
          </p:nvPr>
        </p:nvGraphicFramePr>
        <p:xfrm>
          <a:off x="1092844" y="3429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891959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806643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67950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993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7457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37010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1483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588390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722375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133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50181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D166-6462-526C-6690-6233E4C2206E}"/>
              </a:ext>
            </a:extLst>
          </p:cNvPr>
          <p:cNvCxnSpPr/>
          <p:nvPr/>
        </p:nvCxnSpPr>
        <p:spPr>
          <a:xfrm flipV="1">
            <a:off x="1574156" y="4027990"/>
            <a:ext cx="0" cy="4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7D731E-4D2C-9F00-45C0-F74E0FFF3883}"/>
              </a:ext>
            </a:extLst>
          </p:cNvPr>
          <p:cNvSpPr txBox="1"/>
          <p:nvPr/>
        </p:nvSpPr>
        <p:spPr>
          <a:xfrm>
            <a:off x="904067" y="4705367"/>
            <a:ext cx="210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Start of queue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90FFA-767F-5F40-4DD5-5DE45712DC24}"/>
              </a:ext>
            </a:extLst>
          </p:cNvPr>
          <p:cNvSpPr txBox="1"/>
          <p:nvPr/>
        </p:nvSpPr>
        <p:spPr>
          <a:xfrm>
            <a:off x="904066" y="5029268"/>
            <a:ext cx="210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End of queue</a:t>
            </a:r>
          </a:p>
        </p:txBody>
      </p:sp>
    </p:spTree>
    <p:extLst>
      <p:ext uri="{BB962C8B-B14F-4D97-AF65-F5344CB8AC3E}">
        <p14:creationId xmlns:p14="http://schemas.microsoft.com/office/powerpoint/2010/main" val="260245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5DD08-8791-570B-A660-A14F5B10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903C8-9A8A-A0FC-8F75-D9D17DBDEBA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46063" y="2298984"/>
            <a:ext cx="9177403" cy="3592530"/>
          </a:xfrm>
        </p:spPr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Lists aren’t the only thing we can do with arrays!</a:t>
            </a: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Example of a very different abstract data type, implemented also using an array: heap</a:t>
            </a: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Heaps represent something in between sorted and unsorted data…</a:t>
            </a: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Not fully sorted (so cheaper to maintain)</a:t>
            </a:r>
          </a:p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But, easier to search through than an unsorted array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9E804-29EF-AEA1-BB2E-440B68A8D26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00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518A-0CB1-9EFA-AED6-AEB5C4BD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queues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5DE9-C43B-9CCF-4DAA-00579C4C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Via arrays:</a:t>
            </a:r>
          </a:p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Enqueue: insert at end of list, time O(1)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A6131-7F9C-72E9-96D6-A3CEDB8E56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ECAC6D-8BFD-5AC4-9ED1-21DED553D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33129"/>
              </p:ext>
            </p:extLst>
          </p:nvPr>
        </p:nvGraphicFramePr>
        <p:xfrm>
          <a:off x="1092844" y="3429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891959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806643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67950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993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7457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37010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1483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588390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722375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133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50181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D166-6462-526C-6690-6233E4C2206E}"/>
              </a:ext>
            </a:extLst>
          </p:cNvPr>
          <p:cNvCxnSpPr/>
          <p:nvPr/>
        </p:nvCxnSpPr>
        <p:spPr>
          <a:xfrm flipV="1">
            <a:off x="1574156" y="4027990"/>
            <a:ext cx="0" cy="4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7D731E-4D2C-9F00-45C0-F74E0FFF3883}"/>
              </a:ext>
            </a:extLst>
          </p:cNvPr>
          <p:cNvSpPr txBox="1"/>
          <p:nvPr/>
        </p:nvSpPr>
        <p:spPr>
          <a:xfrm>
            <a:off x="415600" y="4544700"/>
            <a:ext cx="210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Start of queue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90FFA-767F-5F40-4DD5-5DE45712DC24}"/>
              </a:ext>
            </a:extLst>
          </p:cNvPr>
          <p:cNvSpPr txBox="1"/>
          <p:nvPr/>
        </p:nvSpPr>
        <p:spPr>
          <a:xfrm>
            <a:off x="2119408" y="4576504"/>
            <a:ext cx="210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End of 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BABAD4-DC1E-9208-4181-2C3B4425067B}"/>
              </a:ext>
            </a:extLst>
          </p:cNvPr>
          <p:cNvCxnSpPr/>
          <p:nvPr/>
        </p:nvCxnSpPr>
        <p:spPr>
          <a:xfrm flipV="1">
            <a:off x="2316865" y="4027989"/>
            <a:ext cx="0" cy="4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90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518A-0CB1-9EFA-AED6-AEB5C4BD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queues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5DE9-C43B-9CCF-4DAA-00579C4C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Via arrays:</a:t>
            </a:r>
          </a:p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Enqueue: insert at end of list, time O(1)</a:t>
            </a:r>
          </a:p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Dequeue: delete at beginning of list. Time O(n)!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A6131-7F9C-72E9-96D6-A3CEDB8E56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ECAC6D-8BFD-5AC4-9ED1-21DED553D931}"/>
              </a:ext>
            </a:extLst>
          </p:cNvPr>
          <p:cNvGraphicFramePr>
            <a:graphicFrameLocks noGrp="1"/>
          </p:cNvGraphicFramePr>
          <p:nvPr/>
        </p:nvGraphicFramePr>
        <p:xfrm>
          <a:off x="1092844" y="3429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891959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806643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67950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993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7457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37010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1483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588390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722375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133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50181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D166-6462-526C-6690-6233E4C2206E}"/>
              </a:ext>
            </a:extLst>
          </p:cNvPr>
          <p:cNvCxnSpPr/>
          <p:nvPr/>
        </p:nvCxnSpPr>
        <p:spPr>
          <a:xfrm flipV="1">
            <a:off x="1574156" y="4027990"/>
            <a:ext cx="0" cy="4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7D731E-4D2C-9F00-45C0-F74E0FFF3883}"/>
              </a:ext>
            </a:extLst>
          </p:cNvPr>
          <p:cNvSpPr txBox="1"/>
          <p:nvPr/>
        </p:nvSpPr>
        <p:spPr>
          <a:xfrm>
            <a:off x="415600" y="4544700"/>
            <a:ext cx="210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Start of queue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90FFA-767F-5F40-4DD5-5DE45712DC24}"/>
              </a:ext>
            </a:extLst>
          </p:cNvPr>
          <p:cNvSpPr txBox="1"/>
          <p:nvPr/>
        </p:nvSpPr>
        <p:spPr>
          <a:xfrm>
            <a:off x="2119408" y="4576504"/>
            <a:ext cx="210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End of 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BABAD4-DC1E-9208-4181-2C3B4425067B}"/>
              </a:ext>
            </a:extLst>
          </p:cNvPr>
          <p:cNvCxnSpPr/>
          <p:nvPr/>
        </p:nvCxnSpPr>
        <p:spPr>
          <a:xfrm flipV="1">
            <a:off x="2316865" y="4027989"/>
            <a:ext cx="0" cy="4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922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518A-0CB1-9EFA-AED6-AEB5C4BD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queues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5DE9-C43B-9CCF-4DAA-00579C4C7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461210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Via (modified) linked list where we maintain pointer to both head element and the tail element: Both O(1)</a:t>
            </a:r>
          </a:p>
          <a:p>
            <a:pPr marL="152396" indent="0">
              <a:buNone/>
            </a:pPr>
            <a:endParaRPr lang="en-US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A6131-7F9C-72E9-96D6-A3CEDB8E56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0684E6-CA9C-D7A6-B98B-1EFDF1736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18072"/>
              </p:ext>
            </p:extLst>
          </p:nvPr>
        </p:nvGraphicFramePr>
        <p:xfrm>
          <a:off x="1146536" y="3045792"/>
          <a:ext cx="2285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679">
                  <a:extLst>
                    <a:ext uri="{9D8B030D-6E8A-4147-A177-3AD203B41FA5}">
                      <a16:colId xmlns:a16="http://schemas.microsoft.com/office/drawing/2014/main" val="617273721"/>
                    </a:ext>
                  </a:extLst>
                </a:gridCol>
                <a:gridCol w="1142679">
                  <a:extLst>
                    <a:ext uri="{9D8B030D-6E8A-4147-A177-3AD203B41FA5}">
                      <a16:colId xmlns:a16="http://schemas.microsoft.com/office/drawing/2014/main" val="410529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Value: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481247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B3CB70-F571-9637-6B34-F57331B4395B}"/>
              </a:ext>
            </a:extLst>
          </p:cNvPr>
          <p:cNvCxnSpPr>
            <a:cxnSpLocks/>
          </p:cNvCxnSpPr>
          <p:nvPr/>
        </p:nvCxnSpPr>
        <p:spPr>
          <a:xfrm>
            <a:off x="3158924" y="3231212"/>
            <a:ext cx="54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32071AE-0617-DF6E-E4B9-815FA4DDC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48836"/>
              </p:ext>
            </p:extLst>
          </p:nvPr>
        </p:nvGraphicFramePr>
        <p:xfrm>
          <a:off x="3810641" y="3058160"/>
          <a:ext cx="26711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91">
                  <a:extLst>
                    <a:ext uri="{9D8B030D-6E8A-4147-A177-3AD203B41FA5}">
                      <a16:colId xmlns:a16="http://schemas.microsoft.com/office/drawing/2014/main" val="617273721"/>
                    </a:ext>
                  </a:extLst>
                </a:gridCol>
                <a:gridCol w="1335591">
                  <a:extLst>
                    <a:ext uri="{9D8B030D-6E8A-4147-A177-3AD203B41FA5}">
                      <a16:colId xmlns:a16="http://schemas.microsoft.com/office/drawing/2014/main" val="410529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Value: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Pointer: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481247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FD94C9-A874-339E-B321-6C0D4E00FD0E}"/>
              </a:ext>
            </a:extLst>
          </p:cNvPr>
          <p:cNvCxnSpPr>
            <a:cxnSpLocks/>
          </p:cNvCxnSpPr>
          <p:nvPr/>
        </p:nvCxnSpPr>
        <p:spPr>
          <a:xfrm flipV="1">
            <a:off x="1520166" y="3604426"/>
            <a:ext cx="0" cy="40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1B1ECEB-9EB8-262B-EDFB-BD99B1BCEF13}"/>
              </a:ext>
            </a:extLst>
          </p:cNvPr>
          <p:cNvSpPr txBox="1">
            <a:spLocks/>
          </p:cNvSpPr>
          <p:nvPr/>
        </p:nvSpPr>
        <p:spPr>
          <a:xfrm>
            <a:off x="911813" y="3952701"/>
            <a:ext cx="2104339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head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768D0C-18AD-2D0E-3BA0-C68F5E0A6323}"/>
              </a:ext>
            </a:extLst>
          </p:cNvPr>
          <p:cNvCxnSpPr>
            <a:cxnSpLocks/>
          </p:cNvCxnSpPr>
          <p:nvPr/>
        </p:nvCxnSpPr>
        <p:spPr>
          <a:xfrm flipV="1">
            <a:off x="4512137" y="3548482"/>
            <a:ext cx="0" cy="40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D266069-0CC3-A2E7-DE60-039421A941AA}"/>
              </a:ext>
            </a:extLst>
          </p:cNvPr>
          <p:cNvSpPr txBox="1">
            <a:spLocks/>
          </p:cNvSpPr>
          <p:nvPr/>
        </p:nvSpPr>
        <p:spPr>
          <a:xfrm>
            <a:off x="3991661" y="4038243"/>
            <a:ext cx="2104339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1437884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3154362" y="3105944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C08E-081A-775A-F4D3-2DDFF9BE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Min/max 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65D99-3E81-0034-F5ED-6ECA8FD78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5716423"/>
            <a:ext cx="11360800" cy="7636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Always maintain a complete/balanced tree! Height log(n)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69A3F-16BB-2C57-8A58-5E2F311808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3</a:t>
            </a:fld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BAAA2DB-2C23-0A3A-D6ED-8F8611E59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20" y="1612900"/>
            <a:ext cx="56134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5FF44C-D4E3-EEC2-6548-62D8C72DA371}"/>
              </a:ext>
            </a:extLst>
          </p:cNvPr>
          <p:cNvSpPr txBox="1"/>
          <p:nvPr/>
        </p:nvSpPr>
        <p:spPr>
          <a:xfrm>
            <a:off x="5039620" y="4773406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Images from https://</a:t>
            </a:r>
            <a:r>
              <a:rPr lang="en-US" sz="1050" dirty="0" err="1"/>
              <a:t>en.wikipedia.org</a:t>
            </a:r>
            <a:r>
              <a:rPr lang="en-US" sz="1050" dirty="0"/>
              <a:t>/wiki/</a:t>
            </a:r>
            <a:r>
              <a:rPr lang="en-US" sz="1050" dirty="0" err="1"/>
              <a:t>Binary_heap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5745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AE3F-BFAC-EE78-65B8-6C7BEB86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9E345-1865-28E1-4F74-BC12638F2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114836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Implemented with an array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Node </a:t>
            </a:r>
            <a:r>
              <a:rPr lang="en-US" dirty="0" err="1"/>
              <a:t>i</a:t>
            </a:r>
            <a:r>
              <a:rPr lang="en-US" dirty="0"/>
              <a:t> has children in spots 2i+1 and 2i+2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Enforces balanced tree by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91256-45C8-5624-0D01-FE95687E00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</a:t>
            </a:fld>
            <a:endParaRPr lang="en-US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9D877924-7EBE-8A89-C97A-04576554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573" y="647564"/>
            <a:ext cx="4963391" cy="59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97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6520-F491-529D-236B-2EA8EFBE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Insert: bubble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4ADE-92D9-22A3-DDCF-4C9F1A00B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Insert 15 in spot marked “X”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Worst case time O(log 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C2F6D-4C1E-245D-6AB0-AB891ACC00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5</a:t>
            </a:fld>
            <a:endParaRPr lang="en-US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09735EB-3965-FA66-64D1-5A8E5ABEB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45" y="2729345"/>
            <a:ext cx="3120333" cy="18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40B6AFE2-A664-080F-42F7-AE173ADE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64" y="2729345"/>
            <a:ext cx="3470563" cy="208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defined">
            <a:extLst>
              <a:ext uri="{FF2B5EF4-FFF2-40B4-BE49-F238E27FC236}">
                <a16:creationId xmlns:a16="http://schemas.microsoft.com/office/drawing/2014/main" id="{32BCB074-4B6C-0816-0D5A-3D3D1A4C9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213" y="2729345"/>
            <a:ext cx="3622964" cy="217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4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33C3-19CC-B806-5333-DA769508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Extract: bubble 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A2E90-EBA5-AEDE-0670-6E180C4FC8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6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411130A-6A32-817A-13BC-7C1829037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5205790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dirty="0"/>
              <a:t>Remove the root node and return it</a:t>
            </a:r>
          </a:p>
          <a:p>
            <a:pPr marL="152396" indent="0">
              <a:buNone/>
            </a:pPr>
            <a:r>
              <a:rPr lang="en-US" dirty="0"/>
              <a:t>Replace the root with the last node (last array element)</a:t>
            </a:r>
          </a:p>
          <a:p>
            <a:pPr marL="152396" indent="0">
              <a:buNone/>
            </a:pPr>
            <a:r>
              <a:rPr lang="en-US" dirty="0"/>
              <a:t>Move that element into position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Worst case time O(log n)</a:t>
            </a:r>
          </a:p>
        </p:txBody>
      </p:sp>
      <p:pic>
        <p:nvPicPr>
          <p:cNvPr id="4100" name="Picture 4" descr="undefined">
            <a:extLst>
              <a:ext uri="{FF2B5EF4-FFF2-40B4-BE49-F238E27FC236}">
                <a16:creationId xmlns:a16="http://schemas.microsoft.com/office/drawing/2014/main" id="{B98D5808-9586-1390-C538-7876AEA5B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82" y="2789689"/>
            <a:ext cx="3415145" cy="204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ndefined">
            <a:extLst>
              <a:ext uri="{FF2B5EF4-FFF2-40B4-BE49-F238E27FC236}">
                <a16:creationId xmlns:a16="http://schemas.microsoft.com/office/drawing/2014/main" id="{71062C13-2AA0-84B1-5147-F51E02DEB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288" y="2906067"/>
            <a:ext cx="3415146" cy="204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ndefined">
            <a:extLst>
              <a:ext uri="{FF2B5EF4-FFF2-40B4-BE49-F238E27FC236}">
                <a16:creationId xmlns:a16="http://schemas.microsoft.com/office/drawing/2014/main" id="{59B254D3-CA45-BD86-551F-CE00F44E3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615" y="2906067"/>
            <a:ext cx="3619482" cy="217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79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FC65-20F1-9846-7789-A3AEC35B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heaps: priority 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5C666-587F-38F6-C1F6-AC375D33F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Imagine a list of tasks with different priorities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You want to be able to do two things:</a:t>
            </a:r>
          </a:p>
          <a:p>
            <a:pPr marL="609596" indent="-457200">
              <a:buAutoNum type="arabicParenBoth"/>
            </a:pPr>
            <a:r>
              <a:rPr lang="en-US" dirty="0"/>
              <a:t>Add a new task with a given priority</a:t>
            </a:r>
          </a:p>
          <a:p>
            <a:pPr marL="609596" indent="-457200">
              <a:buAutoNum type="arabicParenBoth"/>
            </a:pPr>
            <a:r>
              <a:rPr lang="en-US" dirty="0"/>
              <a:t>Find and remove the top priority task</a:t>
            </a:r>
          </a:p>
          <a:p>
            <a:pPr marL="609596" indent="-457200">
              <a:buAutoNum type="arabicParenBoth"/>
            </a:pPr>
            <a:endParaRPr lang="en-US" dirty="0"/>
          </a:p>
          <a:p>
            <a:pPr marL="609596" indent="-457200">
              <a:buAutoNum type="arabicParenBoth"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Implementation: heap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FBBE2-80E5-2689-B905-C761B6FD5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2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B0FD-293C-2843-16B4-7EF34B0A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heaps: heapsort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5E694-A0C2-730F-FC8C-C5B14871C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Given an array of numbers</a:t>
            </a:r>
          </a:p>
          <a:p>
            <a:pPr marL="152396" indent="0">
              <a:buNone/>
            </a:pPr>
            <a:endParaRPr lang="en-US" dirty="0"/>
          </a:p>
          <a:p>
            <a:pPr marL="609596" indent="-457200">
              <a:buAutoNum type="arabicParenBoth"/>
            </a:pPr>
            <a:r>
              <a:rPr lang="en-US" dirty="0"/>
              <a:t>Turn it into a heap (time O(n log n), improvable to O(n))</a:t>
            </a:r>
          </a:p>
          <a:p>
            <a:pPr marL="609596" indent="-457200">
              <a:buAutoNum type="arabicParenBoth"/>
            </a:pPr>
            <a:r>
              <a:rPr lang="en-US" dirty="0"/>
              <a:t>Repeatedly remove the root of the heap and swap it with the last element of the heap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6493D-F688-17D6-1A78-FC5ECA270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8</a:t>
            </a:fld>
            <a:endParaRPr lang="en-US"/>
          </a:p>
        </p:txBody>
      </p:sp>
      <p:pic>
        <p:nvPicPr>
          <p:cNvPr id="5" name="Picture 2" descr="undefined">
            <a:extLst>
              <a:ext uri="{FF2B5EF4-FFF2-40B4-BE49-F238E27FC236}">
                <a16:creationId xmlns:a16="http://schemas.microsoft.com/office/drawing/2014/main" id="{CE397C41-4E0D-86B5-9043-ED210D795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"/>
          <a:stretch/>
        </p:blipFill>
        <p:spPr bwMode="auto">
          <a:xfrm>
            <a:off x="1007919" y="2867891"/>
            <a:ext cx="3550227" cy="38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45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518A-0CB1-9EFA-AED6-AEB5C4BD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and queues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5DE9-C43B-9CCF-4DAA-00579C4C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Fundamental data structures for managing “to-do lists”</a:t>
            </a:r>
          </a:p>
          <a:p>
            <a:pPr marL="152396" indent="0">
              <a:buNone/>
            </a:pPr>
            <a:endParaRPr lang="en-US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Stack: “last in, first out”</a:t>
            </a:r>
          </a:p>
          <a:p>
            <a:pPr marL="152396" indent="0">
              <a:buNone/>
            </a:pPr>
            <a:endParaRPr lang="en-US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52396" indent="0"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Queue: “first in, first out”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A6131-7F9C-72E9-96D6-A3CEDB8E56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7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6110</TotalTime>
  <Words>730</Words>
  <Application>Microsoft Macintosh PowerPoint</Application>
  <PresentationFormat>Widescreen</PresentationFormat>
  <Paragraphs>190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Open Sans</vt:lpstr>
      <vt:lpstr>Arial</vt:lpstr>
      <vt:lpstr>Open Sans Light</vt:lpstr>
      <vt:lpstr>Microsoft Sans Serif</vt:lpstr>
      <vt:lpstr>Office Theme</vt:lpstr>
      <vt:lpstr>PowerPoint Presentation</vt:lpstr>
      <vt:lpstr>PowerPoint Presentation</vt:lpstr>
      <vt:lpstr>Min/max heap</vt:lpstr>
      <vt:lpstr>Max heap</vt:lpstr>
      <vt:lpstr>Insert: bubble up</vt:lpstr>
      <vt:lpstr>Extract: bubble down</vt:lpstr>
      <vt:lpstr>Uses of heaps: priority queue</vt:lpstr>
      <vt:lpstr>Uses of heaps: heapsort</vt:lpstr>
      <vt:lpstr>Stacks and queues</vt:lpstr>
      <vt:lpstr>Tree Search</vt:lpstr>
      <vt:lpstr>Stacks</vt:lpstr>
      <vt:lpstr>Implementing stacks</vt:lpstr>
      <vt:lpstr>Implementing stacks</vt:lpstr>
      <vt:lpstr>Implementing stacks</vt:lpstr>
      <vt:lpstr>Implementing stacks</vt:lpstr>
      <vt:lpstr>Implementing stacks</vt:lpstr>
      <vt:lpstr>Implementing stacks</vt:lpstr>
      <vt:lpstr>Queues</vt:lpstr>
      <vt:lpstr>Implementing queues</vt:lpstr>
      <vt:lpstr>Implementing queues</vt:lpstr>
      <vt:lpstr>Implementing queues</vt:lpstr>
      <vt:lpstr>Implementing queues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Donovan</dc:creator>
  <cp:lastModifiedBy>Bryan Wilder</cp:lastModifiedBy>
  <cp:revision>28</cp:revision>
  <dcterms:created xsi:type="dcterms:W3CDTF">2023-03-30T16:47:09Z</dcterms:created>
  <dcterms:modified xsi:type="dcterms:W3CDTF">2024-11-20T21:02:51Z</dcterms:modified>
</cp:coreProperties>
</file>