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17"/>
  </p:notesMasterIdLst>
  <p:sldIdLst>
    <p:sldId id="256" r:id="rId2"/>
    <p:sldId id="257" r:id="rId3"/>
    <p:sldId id="262" r:id="rId4"/>
    <p:sldId id="263" r:id="rId5"/>
    <p:sldId id="266" r:id="rId6"/>
    <p:sldId id="277" r:id="rId7"/>
    <p:sldId id="272" r:id="rId8"/>
    <p:sldId id="270" r:id="rId9"/>
    <p:sldId id="267" r:id="rId10"/>
    <p:sldId id="275" r:id="rId11"/>
    <p:sldId id="271" r:id="rId12"/>
    <p:sldId id="276" r:id="rId13"/>
    <p:sldId id="274" r:id="rId14"/>
    <p:sldId id="273" r:id="rId15"/>
    <p:sldId id="278" r:id="rId1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8"/>
    </p:embeddedFont>
    <p:embeddedFont>
      <p:font typeface="Helvetica Neue Light" panose="02000403000000020004" pitchFamily="2" charset="0"/>
      <p:regular r:id="rId19"/>
      <p:bold r:id="rId20"/>
      <p:italic r:id="rId21"/>
      <p:boldItalic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  <p:embeddedFont>
      <p:font typeface="Open Sans Light" panose="020B0306030504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1"/>
    <p:restoredTop sz="68639"/>
  </p:normalViewPr>
  <p:slideViewPr>
    <p:cSldViewPr snapToGrid="0">
      <p:cViewPr varScale="1">
        <p:scale>
          <a:sx n="108" d="100"/>
          <a:sy n="108" d="100"/>
        </p:scale>
        <p:origin x="190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math.stackexchange.com</a:t>
            </a:r>
            <a:r>
              <a:rPr lang="en-US" dirty="0"/>
              <a:t>/questions/</a:t>
            </a:r>
          </a:p>
          <a:p>
            <a:r>
              <a:rPr lang="en-US" dirty="0"/>
              <a:t>1020278/understanding-the-proof-of-sqrt2-is-irrational-by-contradiction#:~:text=The%20proof%20starts%20with%20assuming,cannot%20be%20a%20rational%20number.</a:t>
            </a:r>
          </a:p>
          <a:p>
            <a:endParaRPr lang="en-US" dirty="0"/>
          </a:p>
          <a:p>
            <a:r>
              <a:rPr lang="en-US" dirty="0"/>
              <a:t>Lemma 1: any rational number r can be written as r = a/b for a, b integers that do not have any common factors</a:t>
            </a:r>
          </a:p>
          <a:p>
            <a:r>
              <a:rPr lang="en-US" dirty="0"/>
              <a:t>Proof: Consider a rational r, with r = a/b where a and b have common factors. Let k be the product of all of their common factors. Then r = (a/k)/(b/k) where (a/k) and (b/k) no longer have any common factors except 1. </a:t>
            </a:r>
          </a:p>
          <a:p>
            <a:endParaRPr lang="en-US" dirty="0"/>
          </a:p>
          <a:p>
            <a:r>
              <a:rPr lang="en-US" dirty="0"/>
              <a:t>Lemma 2: if a^2 is even, then a is even as well. </a:t>
            </a:r>
          </a:p>
          <a:p>
            <a:r>
              <a:rPr lang="en-US" dirty="0"/>
              <a:t>Proof: by contraposition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024120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X^2 is even, so x is even as well. X = 2k, x^2 = 4k^2, and 2k^2 = 2y + 1. This implies that 2k^2 is odd, but 2k^2 is even. Contradiction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107148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50cedf37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50cedf37f0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g150cedf37f0_0_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7a829ec0e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7a829ec0e2_0_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17a829ec0e2_0_12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7a829ec0e2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7a829ec0e2_0_4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17a829ec0e2_0_47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7a829ec0e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7a829ec0e2_0_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17a829ec0e2_0_24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7a829ec0e2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7a829ec0e2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Suppose both a and b are odd. (2k_1 + 1)(2k_2 + 1) = 4k_1k_2+2k_1+2k_2 + 1 -&gt; ab is odd. </a:t>
            </a:r>
            <a:endParaRPr dirty="0"/>
          </a:p>
        </p:txBody>
      </p:sp>
      <p:sp>
        <p:nvSpPr>
          <p:cNvPr id="89" name="Google Shape;89;g17a829ec0e2_0_4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0416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7a829ec0e2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7a829ec0e2_0_5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Suppose a and b have different parity, so one is even and one is odd. Without loss of generality, let a be even. a + b = 2k_1 + 2k_2 +1 = 2(k_1 + k_2) + 1, so </a:t>
            </a:r>
            <a:r>
              <a:rPr lang="en-US" dirty="0" err="1"/>
              <a:t>a+b</a:t>
            </a:r>
            <a:r>
              <a:rPr lang="en-US" dirty="0"/>
              <a:t> is odd</a:t>
            </a:r>
            <a:endParaRPr dirty="0"/>
          </a:p>
        </p:txBody>
      </p:sp>
      <p:sp>
        <p:nvSpPr>
          <p:cNvPr id="132" name="Google Shape;132;g17a829ec0e2_0_59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y &gt; x. Then, y^3 &gt; x^3 (by multiplying by y^2 and x^2, respectively). </a:t>
            </a:r>
          </a:p>
          <a:p>
            <a:endParaRPr lang="en-US" sz="1200" dirty="0"/>
          </a:p>
          <a:p>
            <a:r>
              <a:rPr lang="en-US" sz="1200" dirty="0"/>
              <a:t>So, y</a:t>
            </a:r>
            <a:r>
              <a:rPr lang="en-US" sz="1200" baseline="30000" dirty="0"/>
              <a:t>3</a:t>
            </a:r>
            <a:r>
              <a:rPr lang="en-US" sz="1200" dirty="0"/>
              <a:t> + yx</a:t>
            </a:r>
            <a:r>
              <a:rPr lang="en-US" sz="1200" baseline="30000" dirty="0"/>
              <a:t>2</a:t>
            </a:r>
            <a:r>
              <a:rPr lang="en-US" sz="1200" dirty="0"/>
              <a:t> &gt; x</a:t>
            </a:r>
            <a:r>
              <a:rPr lang="en-US" sz="1200" baseline="30000" dirty="0"/>
              <a:t>3</a:t>
            </a:r>
            <a:r>
              <a:rPr lang="en-US" sz="1200" dirty="0"/>
              <a:t>+ yx</a:t>
            </a:r>
            <a:r>
              <a:rPr lang="en-US" sz="1200" baseline="30000" dirty="0"/>
              <a:t>2</a:t>
            </a:r>
            <a:r>
              <a:rPr lang="en-US" sz="1200" dirty="0"/>
              <a:t>  &gt; x</a:t>
            </a:r>
            <a:r>
              <a:rPr lang="en-US" sz="1200" baseline="30000" dirty="0"/>
              <a:t>3</a:t>
            </a:r>
            <a:r>
              <a:rPr lang="en-US" sz="1200" dirty="0"/>
              <a:t>+ x</a:t>
            </a:r>
            <a:r>
              <a:rPr lang="en-US" sz="1200" baseline="30000" dirty="0"/>
              <a:t>3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584051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1" dirty="0"/>
              <a:t>https://</a:t>
            </a:r>
            <a:r>
              <a:rPr lang="en-US" b="1" dirty="0" err="1"/>
              <a:t>discrete.openmathbooks.org</a:t>
            </a:r>
            <a:r>
              <a:rPr lang="en-US" b="1" dirty="0"/>
              <a:t>/dmoi3/</a:t>
            </a:r>
            <a:r>
              <a:rPr lang="en-US" b="1" dirty="0" err="1"/>
              <a:t>sec_logic-proofs.html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221642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 descr="_Plaid-Digital_FINAL-NEW.png"/>
          <p:cNvPicPr preferRelativeResize="0"/>
          <p:nvPr/>
        </p:nvPicPr>
        <p:blipFill rotWithShape="1">
          <a:blip r:embed="rId3">
            <a:alphaModFix/>
          </a:blip>
          <a:srcRect l="84737" t="23988" r="4770" b="1989"/>
          <a:stretch/>
        </p:blipFill>
        <p:spPr>
          <a:xfrm>
            <a:off x="457200" y="0"/>
            <a:ext cx="7905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" name="Google Shape;2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2" descr="_Plaid-Digital_FINAL-NEW.png"/>
          <p:cNvPicPr preferRelativeResize="0"/>
          <p:nvPr/>
        </p:nvPicPr>
        <p:blipFill rotWithShape="1">
          <a:blip r:embed="rId3">
            <a:alphaModFix/>
          </a:blip>
          <a:srcRect l="84737" t="23988" r="4770" b="1989"/>
          <a:stretch/>
        </p:blipFill>
        <p:spPr>
          <a:xfrm>
            <a:off x="457200" y="0"/>
            <a:ext cx="7905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lumn">
  <p:cSld name="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">
  <p:cSld name="2 Colum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6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727448" y="1212300"/>
            <a:ext cx="3959352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766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0960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Column">
  <p:cSld name="4 Colum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2"/>
          </p:nvPr>
        </p:nvSpPr>
        <p:spPr>
          <a:xfrm>
            <a:off x="25654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3"/>
          </p:nvPr>
        </p:nvSpPr>
        <p:spPr>
          <a:xfrm>
            <a:off x="46736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4"/>
          </p:nvPr>
        </p:nvSpPr>
        <p:spPr>
          <a:xfrm>
            <a:off x="67818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_Plaid-Digital_FINAL-NEW.png"/>
          <p:cNvPicPr preferRelativeResize="0"/>
          <p:nvPr/>
        </p:nvPicPr>
        <p:blipFill rotWithShape="1">
          <a:blip r:embed="rId9">
            <a:alphaModFix/>
          </a:blip>
          <a:srcRect l="59550" t="20875" r="39888" b="2893"/>
          <a:stretch/>
        </p:blipFill>
        <p:spPr>
          <a:xfrm rot="5400000">
            <a:off x="3798887" y="1046163"/>
            <a:ext cx="60325" cy="765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 descr="_Plaid-Digital_FINAL-NEW.png"/>
          <p:cNvPicPr preferRelativeResize="0"/>
          <p:nvPr/>
        </p:nvPicPr>
        <p:blipFill rotWithShape="1">
          <a:blip r:embed="rId9">
            <a:alphaModFix/>
          </a:blip>
          <a:srcRect l="59550" t="20875" r="39888" b="2893"/>
          <a:stretch/>
        </p:blipFill>
        <p:spPr>
          <a:xfrm rot="5400000">
            <a:off x="3798887" y="1046163"/>
            <a:ext cx="60325" cy="765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2639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2638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sz="1400" b="0" i="1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2638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2638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sz="1400" b="0" i="1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772400" y="4248150"/>
            <a:ext cx="1154590" cy="73639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11073918" y="64004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1"/>
          <p:cNvSpPr txBox="1"/>
          <p:nvPr/>
        </p:nvSpPr>
        <p:spPr>
          <a:xfrm>
            <a:off x="11226318" y="65528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7" name="Google Shape;17;p1"/>
          <p:cNvSpPr txBox="1"/>
          <p:nvPr/>
        </p:nvSpPr>
        <p:spPr>
          <a:xfrm>
            <a:off x="11378718" y="67052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8" name="Google Shape;18;p1"/>
          <p:cNvSpPr txBox="1"/>
          <p:nvPr/>
        </p:nvSpPr>
        <p:spPr>
          <a:xfrm>
            <a:off x="11531118" y="68576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9" name="Google Shape;19;p1"/>
          <p:cNvSpPr txBox="1"/>
          <p:nvPr/>
        </p:nvSpPr>
        <p:spPr>
          <a:xfrm>
            <a:off x="8534400" y="100340"/>
            <a:ext cx="50689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sz="1100" b="0" i="0" u="none" strike="noStrike" cap="none">
              <a:solidFill>
                <a:srgbClr val="7F7F7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9"/>
          <p:cNvCxnSpPr/>
          <p:nvPr/>
        </p:nvCxnSpPr>
        <p:spPr>
          <a:xfrm>
            <a:off x="2209800" y="3486150"/>
            <a:ext cx="54864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" name="Google Shape;54;p9"/>
          <p:cNvSpPr txBox="1"/>
          <p:nvPr/>
        </p:nvSpPr>
        <p:spPr>
          <a:xfrm>
            <a:off x="2133600" y="2038350"/>
            <a:ext cx="67980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75" lvl="0" indent="-31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Computational Foundations for ML (10-607):</a:t>
            </a:r>
            <a:endParaRPr sz="2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175" marR="0" lvl="0" indent="-317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Proof Techniques</a:t>
            </a:r>
            <a:endParaRPr sz="3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175" marR="0" lvl="0" indent="-3175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9"/>
          <p:cNvSpPr txBox="1"/>
          <p:nvPr/>
        </p:nvSpPr>
        <p:spPr>
          <a:xfrm>
            <a:off x="2133600" y="3638550"/>
            <a:ext cx="52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75" marR="0" lvl="0" indent="-317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Bryan Wilder</a:t>
            </a:r>
            <a:endParaRPr dirty="0"/>
          </a:p>
        </p:txBody>
      </p:sp>
      <p:sp>
        <p:nvSpPr>
          <p:cNvPr id="56" name="Google Shape;56;p9"/>
          <p:cNvSpPr txBox="1"/>
          <p:nvPr/>
        </p:nvSpPr>
        <p:spPr>
          <a:xfrm>
            <a:off x="2133600" y="4695325"/>
            <a:ext cx="6903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* Slides borrowed from prior offerings of the course by Professors M. Gormley, P. Virtue, &amp; G. Gordon.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988DB-11C0-752A-2937-CB5058CD0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Contraposition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EC03921-818B-D525-FE65-B9153338E92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800" dirty="0"/>
                  <a:t>Prove that if n = ab for positive integers a, b, then either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≤√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 or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≤√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 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EC03921-818B-D525-FE65-B9153338E9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8772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7FC6-B1D9-BBB0-9A32-215E064A2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Contraposition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9ADE2-BD03-702A-A7E1-BA938D9FFA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 dirty="0"/>
              <a:t>Example:</a:t>
            </a:r>
            <a:r>
              <a:rPr lang="en-US" sz="2000" dirty="0"/>
              <a:t> Suppose x, y ∈ R. If y</a:t>
            </a:r>
            <a:r>
              <a:rPr lang="en-US" sz="2000" baseline="30000" dirty="0"/>
              <a:t>3</a:t>
            </a:r>
            <a:r>
              <a:rPr lang="en-US" sz="2000" dirty="0"/>
              <a:t> + yx</a:t>
            </a:r>
            <a:r>
              <a:rPr lang="en-US" sz="2000" baseline="30000" dirty="0"/>
              <a:t>2</a:t>
            </a:r>
            <a:r>
              <a:rPr lang="en-US" sz="2000" dirty="0"/>
              <a:t> ≤ 2x</a:t>
            </a:r>
            <a:r>
              <a:rPr lang="en-US" sz="2000" baseline="30000" dirty="0"/>
              <a:t>3</a:t>
            </a:r>
            <a:r>
              <a:rPr lang="en-US" sz="2000" dirty="0"/>
              <a:t>, then y ≤ 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19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F6763-BCA2-1AE3-F406-6EFA722C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contradiction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B1E0F2F-0024-8FAD-BC31-159C8908056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Least direct kind of proof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To show a proposition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holds, suppose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is true, and use this to derive something we know is false (a contradiction).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Formally: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B1E0F2F-0024-8FAD-BC31-159C890805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3545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29C72-0064-E378-CCC5-F079C6191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contradiction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B4EAB-D986-E45B-4F56-B4CA08E7CF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/>
              <a:t>Exercise: </a:t>
            </a:r>
            <a:r>
              <a:rPr lang="en-US" sz="1800" dirty="0"/>
              <a:t>Prove that there are infinitely many prime numbers.</a:t>
            </a:r>
          </a:p>
        </p:txBody>
      </p:sp>
    </p:spTree>
    <p:extLst>
      <p:ext uri="{BB962C8B-B14F-4D97-AF65-F5344CB8AC3E}">
        <p14:creationId xmlns:p14="http://schemas.microsoft.com/office/powerpoint/2010/main" val="2020221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29C72-0064-E378-CCC5-F079C6191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contradiction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5EB4EAB-D986-E45B-4F56-B4CA08E7CF5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pPr marL="0" indent="0"/>
                <a:r>
                  <a:rPr lang="en-US" sz="1800" b="1" dirty="0"/>
                  <a:t>Exercise:</a:t>
                </a:r>
                <a:r>
                  <a:rPr lang="en-US" sz="1800" dirty="0"/>
                  <a:t> Prove the number √2 is irrational.</a:t>
                </a:r>
              </a:p>
              <a:p>
                <a:endParaRPr lang="en-US" dirty="0"/>
              </a:p>
              <a:p>
                <a:r>
                  <a:rPr lang="en-US" sz="1800" dirty="0"/>
                  <a:t>A real number r is rational if there exist integers </a:t>
                </a:r>
                <a:r>
                  <a:rPr lang="en-US" sz="1800" dirty="0" err="1"/>
                  <a:t>a,b</a:t>
                </a:r>
                <a:r>
                  <a:rPr lang="en-US" sz="1800" dirty="0"/>
                  <a:t> with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1800" dirty="0"/>
                  <a:t> such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en-US" sz="1800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5EB4EAB-D986-E45B-4F56-B4CA08E7CF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0578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9C361-6A6F-C5C8-54E8-94416FB7B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contradiction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3F47BFD-1412-08F0-9C68-C189129B369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800" dirty="0"/>
                  <a:t>Prove that there are no integers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800" dirty="0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US" sz="1800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3F47BFD-1412-08F0-9C68-C189129B36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6359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Lecture Overview</a:t>
            </a:r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Proof by </a:t>
            </a:r>
            <a:r>
              <a:rPr lang="en-US" b="1" dirty="0"/>
              <a:t>Construction</a:t>
            </a:r>
            <a:endParaRPr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Proof by </a:t>
            </a:r>
            <a:r>
              <a:rPr lang="en-US" b="1" dirty="0"/>
              <a:t>Cases</a:t>
            </a:r>
            <a:endParaRPr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Proof by </a:t>
            </a:r>
            <a:r>
              <a:rPr lang="en-US" b="1" dirty="0"/>
              <a:t>Contradiction</a:t>
            </a:r>
            <a:endParaRPr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Proof by </a:t>
            </a:r>
            <a:r>
              <a:rPr lang="en-US" b="1" dirty="0"/>
              <a:t>Contraposition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Disproof</a:t>
            </a:r>
            <a:r>
              <a:rPr lang="en-US" b="1" dirty="0"/>
              <a:t> </a:t>
            </a:r>
            <a:r>
              <a:rPr lang="en-US" dirty="0"/>
              <a:t>by</a:t>
            </a:r>
            <a:r>
              <a:rPr lang="en-US" b="1" dirty="0"/>
              <a:t> Example</a:t>
            </a:r>
            <a:endParaRPr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Disproof by example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One example is not sufficient to prove a statement.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One counterexample is sufficient to disprove it.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Disproof by example</a:t>
            </a:r>
            <a:endParaRPr dirty="0"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Example:</a:t>
            </a:r>
            <a:r>
              <a:rPr lang="en-US" dirty="0"/>
              <a:t> Let a, b ∈ Z. If a is odd and b is odd, then </a:t>
            </a:r>
            <a:r>
              <a:rPr lang="en-US" dirty="0" err="1"/>
              <a:t>a+b</a:t>
            </a:r>
            <a:r>
              <a:rPr lang="en-US" dirty="0"/>
              <a:t> is odd.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Exercise:</a:t>
            </a:r>
            <a:r>
              <a:rPr lang="en-US" dirty="0"/>
              <a:t> For every n ∈ Z, the integer f (n) = n</a:t>
            </a:r>
            <a:r>
              <a:rPr lang="en-US" baseline="30000" dirty="0"/>
              <a:t>2</a:t>
            </a:r>
            <a:r>
              <a:rPr lang="en-US" dirty="0"/>
              <a:t> − n+11 is prime.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Proof by Contraposition</a:t>
            </a:r>
            <a:endParaRPr dirty="0"/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Law of contrapositive (A⇒B)⇔(¬B⇒¬A)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Show (¬B⇒¬A) and conclude (A⇒B)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2975" y="1998271"/>
            <a:ext cx="3418049" cy="16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473FF-01A0-B493-1003-5385C26B7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contraposition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5701326-03B1-9A4C-D14F-4D665E9383A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400" dirty="0"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What is the contrapositive? </a:t>
                </a:r>
              </a:p>
              <a:p>
                <a:endParaRPr lang="en-US" sz="2400" dirty="0"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r>
                  <a:rPr lang="en-US" sz="2400" i="1" dirty="0"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If it is sunny tomorrow, then I will</a:t>
                </a:r>
                <a:r>
                  <a:rPr lang="en-US" sz="24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2400" i="1" dirty="0"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go for a walk in the woods.”</a:t>
                </a:r>
                <a:endParaRPr lang="en-US" sz="2400" dirty="0"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endParaRPr lang="en-US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r>
                  <a:rPr lang="en-US" sz="2400" i="1" dirty="0"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If n is greater than 3,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i="1" dirty="0"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is greater than 9.</a:t>
                </a:r>
                <a:endParaRPr lang="en-US" sz="2400" dirty="0"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endParaRPr lang="en-US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5701326-03B1-9A4C-D14F-4D665E9383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3201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CF107-C49E-3FF9-0E5C-995B4960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complex contrapositive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6A849-AA55-56E8-A37A-CCF78890CF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n is an even number if there exists an integer k such that n = 2k</a:t>
            </a:r>
          </a:p>
          <a:p>
            <a:r>
              <a:rPr lang="en-US" sz="2000" dirty="0"/>
              <a:t>What is the contrapositive?</a:t>
            </a:r>
          </a:p>
        </p:txBody>
      </p:sp>
    </p:spTree>
    <p:extLst>
      <p:ext uri="{BB962C8B-B14F-4D97-AF65-F5344CB8AC3E}">
        <p14:creationId xmlns:p14="http://schemas.microsoft.com/office/powerpoint/2010/main" val="1131345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Proof by Contraposition</a:t>
            </a:r>
            <a:endParaRPr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Example:</a:t>
            </a:r>
            <a:r>
              <a:rPr lang="en-US" sz="2000" dirty="0"/>
              <a:t> Let a, b ∈ Z. If ab is even, then either a is even or b is even (or both).</a:t>
            </a:r>
            <a:endParaRPr sz="2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5075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Proof by Contraposition</a:t>
            </a:r>
            <a:endParaRPr dirty="0"/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Example:</a:t>
            </a:r>
            <a:r>
              <a:rPr lang="en-US" sz="2000" dirty="0"/>
              <a:t> If a, b ∈ Z </a:t>
            </a:r>
            <a:r>
              <a:rPr lang="en-US" sz="2000" dirty="0" err="1"/>
              <a:t>s.t.</a:t>
            </a:r>
            <a:r>
              <a:rPr lang="en-US" sz="2000" dirty="0"/>
              <a:t> </a:t>
            </a:r>
            <a:r>
              <a:rPr lang="en-US" sz="2000" dirty="0" err="1"/>
              <a:t>a+b</a:t>
            </a:r>
            <a:r>
              <a:rPr lang="en-US" sz="2000" dirty="0"/>
              <a:t> is even, then a and b have the same parity (both even or both odd).</a:t>
            </a:r>
            <a:endParaRPr sz="2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MU PPT Theme">
  <a:themeElements>
    <a:clrScheme name="Custom 1">
      <a:dk1>
        <a:srgbClr val="000000"/>
      </a:dk1>
      <a:lt1>
        <a:srgbClr val="FFFFFF"/>
      </a:lt1>
      <a:dk2>
        <a:srgbClr val="75787B"/>
      </a:dk2>
      <a:lt2>
        <a:srgbClr val="C8C9C7"/>
      </a:lt2>
      <a:accent1>
        <a:srgbClr val="BB0000"/>
      </a:accent1>
      <a:accent2>
        <a:srgbClr val="75787B"/>
      </a:accent2>
      <a:accent3>
        <a:srgbClr val="00833C"/>
      </a:accent3>
      <a:accent4>
        <a:srgbClr val="F2A900"/>
      </a:accent4>
      <a:accent5>
        <a:srgbClr val="002C71"/>
      </a:accent5>
      <a:accent6>
        <a:srgbClr val="C8C9C7"/>
      </a:accent6>
      <a:hlink>
        <a:srgbClr val="BB0000"/>
      </a:hlink>
      <a:folHlink>
        <a:srgbClr val="82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6343</TotalTime>
  <Words>812</Words>
  <Application>Microsoft Macintosh PowerPoint</Application>
  <PresentationFormat>On-screen Show (16:9)</PresentationFormat>
  <Paragraphs>88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Cambria Math</vt:lpstr>
      <vt:lpstr>Open Sans</vt:lpstr>
      <vt:lpstr>Helvetica Neue Light</vt:lpstr>
      <vt:lpstr>Arial</vt:lpstr>
      <vt:lpstr>Open Sans Light</vt:lpstr>
      <vt:lpstr>CMU PPT Theme</vt:lpstr>
      <vt:lpstr>PowerPoint Presentation</vt:lpstr>
      <vt:lpstr>Lecture Overview</vt:lpstr>
      <vt:lpstr>Disproof by example</vt:lpstr>
      <vt:lpstr>Disproof by example</vt:lpstr>
      <vt:lpstr>Proof by Contraposition</vt:lpstr>
      <vt:lpstr>Proof by contraposition</vt:lpstr>
      <vt:lpstr>A more complex contrapositive</vt:lpstr>
      <vt:lpstr>Proof by Contraposition</vt:lpstr>
      <vt:lpstr>Proof by Contraposition</vt:lpstr>
      <vt:lpstr>Proof by Contraposition</vt:lpstr>
      <vt:lpstr>Proof by Contraposition</vt:lpstr>
      <vt:lpstr>Proof by contradiction</vt:lpstr>
      <vt:lpstr>Proof by contradiction</vt:lpstr>
      <vt:lpstr>Proof by contradiction</vt:lpstr>
      <vt:lpstr>Proof by contradiction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Bryan Wilder</cp:lastModifiedBy>
  <cp:revision>15</cp:revision>
  <dcterms:modified xsi:type="dcterms:W3CDTF">2024-10-28T00:25:33Z</dcterms:modified>
</cp:coreProperties>
</file>