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474" r:id="rId3"/>
    <p:sldId id="482" r:id="rId4"/>
    <p:sldId id="477" r:id="rId5"/>
    <p:sldId id="274" r:id="rId6"/>
    <p:sldId id="309" r:id="rId7"/>
    <p:sldId id="480" r:id="rId8"/>
    <p:sldId id="481" r:id="rId9"/>
    <p:sldId id="301" r:id="rId10"/>
    <p:sldId id="303" r:id="rId11"/>
    <p:sldId id="320" r:id="rId12"/>
    <p:sldId id="295" r:id="rId13"/>
    <p:sldId id="300" r:id="rId14"/>
    <p:sldId id="479" r:id="rId15"/>
    <p:sldId id="302" r:id="rId16"/>
    <p:sldId id="304" r:id="rId17"/>
    <p:sldId id="277" r:id="rId18"/>
    <p:sldId id="478" r:id="rId19"/>
    <p:sldId id="278" r:id="rId20"/>
    <p:sldId id="280" r:id="rId21"/>
    <p:sldId id="279" r:id="rId22"/>
    <p:sldId id="306" r:id="rId23"/>
    <p:sldId id="483" r:id="rId24"/>
    <p:sldId id="484" r:id="rId25"/>
    <p:sldId id="485" r:id="rId26"/>
    <p:sldId id="310" r:id="rId27"/>
    <p:sldId id="312" r:id="rId28"/>
    <p:sldId id="313" r:id="rId29"/>
    <p:sldId id="317" r:id="rId30"/>
    <p:sldId id="314" r:id="rId31"/>
    <p:sldId id="316" r:id="rId32"/>
    <p:sldId id="315" r:id="rId33"/>
    <p:sldId id="322" r:id="rId34"/>
    <p:sldId id="486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/>
    <p:restoredTop sz="93157"/>
  </p:normalViewPr>
  <p:slideViewPr>
    <p:cSldViewPr snapToGrid="0" snapToObjects="1">
      <p:cViewPr varScale="1">
        <p:scale>
          <a:sx n="80" d="100"/>
          <a:sy n="80" d="100"/>
        </p:scale>
        <p:origin x="9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4939A5-61AE-9B4E-A79C-FD07DB0B9193}" type="doc">
      <dgm:prSet loTypeId="urn:microsoft.com/office/officeart/2005/8/layout/cycle2" loCatId="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8F43522-B62A-3D44-9C1F-1B384D416A21}">
      <dgm:prSet phldrT="[Text]" custT="1"/>
      <dgm:spPr/>
      <dgm:t>
        <a:bodyPr/>
        <a:lstStyle/>
        <a:p>
          <a:r>
            <a:rPr lang="en-US" sz="1600" dirty="0"/>
            <a:t>Come up with Feature Ideas</a:t>
          </a:r>
        </a:p>
      </dgm:t>
    </dgm:pt>
    <dgm:pt modelId="{4A6A2D2E-D070-0542-9834-C49066B1C4BE}" type="parTrans" cxnId="{757EEBEB-396F-F844-97F8-640FF6093CD9}">
      <dgm:prSet/>
      <dgm:spPr/>
      <dgm:t>
        <a:bodyPr/>
        <a:lstStyle/>
        <a:p>
          <a:endParaRPr lang="en-US"/>
        </a:p>
      </dgm:t>
    </dgm:pt>
    <dgm:pt modelId="{54E87F9D-FD2B-B341-9EB0-B864E8CC1934}" type="sibTrans" cxnId="{757EEBEB-396F-F844-97F8-640FF6093CD9}">
      <dgm:prSet/>
      <dgm:spPr/>
      <dgm:t>
        <a:bodyPr/>
        <a:lstStyle/>
        <a:p>
          <a:endParaRPr lang="en-US"/>
        </a:p>
      </dgm:t>
    </dgm:pt>
    <dgm:pt modelId="{B732170C-6367-8F43-81E8-6027E310AEC2}">
      <dgm:prSet phldrT="[Text]" custT="1"/>
      <dgm:spPr/>
      <dgm:t>
        <a:bodyPr/>
        <a:lstStyle/>
        <a:p>
          <a:r>
            <a:rPr lang="en-US" sz="1600" dirty="0"/>
            <a:t>Implement Features</a:t>
          </a:r>
        </a:p>
      </dgm:t>
    </dgm:pt>
    <dgm:pt modelId="{D0625F34-EB09-B342-BBE1-FF212B25C008}" type="parTrans" cxnId="{A2498F5E-391E-0248-A1BB-525FCB3B196E}">
      <dgm:prSet/>
      <dgm:spPr/>
      <dgm:t>
        <a:bodyPr/>
        <a:lstStyle/>
        <a:p>
          <a:endParaRPr lang="en-US"/>
        </a:p>
      </dgm:t>
    </dgm:pt>
    <dgm:pt modelId="{B3AE3CB1-36E1-E441-9DB8-A6A6EB55C7AF}" type="sibTrans" cxnId="{A2498F5E-391E-0248-A1BB-525FCB3B196E}">
      <dgm:prSet/>
      <dgm:spPr/>
      <dgm:t>
        <a:bodyPr/>
        <a:lstStyle/>
        <a:p>
          <a:endParaRPr lang="en-US"/>
        </a:p>
      </dgm:t>
    </dgm:pt>
    <dgm:pt modelId="{56F1EA0B-02BD-B04B-B23B-1DC5FEF08F55}">
      <dgm:prSet phldrT="[Text]" custT="1"/>
      <dgm:spPr/>
      <dgm:t>
        <a:bodyPr lIns="0" rIns="0"/>
        <a:lstStyle/>
        <a:p>
          <a:r>
            <a:rPr lang="en-US" sz="1800" dirty="0"/>
            <a:t>Test Results in ML Pipeline</a:t>
          </a:r>
        </a:p>
      </dgm:t>
    </dgm:pt>
    <dgm:pt modelId="{B6413D34-C7F9-B84F-8AFC-37E43B8FBAA8}" type="parTrans" cxnId="{E1CD659C-AA78-B44F-8D03-A0EB2EA43CA9}">
      <dgm:prSet/>
      <dgm:spPr/>
      <dgm:t>
        <a:bodyPr/>
        <a:lstStyle/>
        <a:p>
          <a:endParaRPr lang="en-US"/>
        </a:p>
      </dgm:t>
    </dgm:pt>
    <dgm:pt modelId="{D63C60B8-C747-A140-952D-0791E1A4BB70}" type="sibTrans" cxnId="{E1CD659C-AA78-B44F-8D03-A0EB2EA43CA9}">
      <dgm:prSet/>
      <dgm:spPr/>
      <dgm:t>
        <a:bodyPr/>
        <a:lstStyle/>
        <a:p>
          <a:endParaRPr lang="en-US"/>
        </a:p>
      </dgm:t>
    </dgm:pt>
    <dgm:pt modelId="{C8AD37E1-663C-B347-B150-404C38F2C8C5}">
      <dgm:prSet phldrT="[Text]" custT="1"/>
      <dgm:spPr/>
      <dgm:t>
        <a:bodyPr lIns="0" rIns="0"/>
        <a:lstStyle/>
        <a:p>
          <a:r>
            <a:rPr lang="en-US" sz="2000" dirty="0"/>
            <a:t>Discard or Keep</a:t>
          </a:r>
        </a:p>
      </dgm:t>
    </dgm:pt>
    <dgm:pt modelId="{835EA2C5-49F6-FF4F-B747-3C6A29083870}" type="parTrans" cxnId="{D3D70B0C-1E0A-1745-9FCA-DCBBF144F974}">
      <dgm:prSet/>
      <dgm:spPr/>
      <dgm:t>
        <a:bodyPr/>
        <a:lstStyle/>
        <a:p>
          <a:endParaRPr lang="en-US"/>
        </a:p>
      </dgm:t>
    </dgm:pt>
    <dgm:pt modelId="{A3302372-969E-DB43-91DC-057F48D48A3D}" type="sibTrans" cxnId="{D3D70B0C-1E0A-1745-9FCA-DCBBF144F974}">
      <dgm:prSet/>
      <dgm:spPr/>
      <dgm:t>
        <a:bodyPr/>
        <a:lstStyle/>
        <a:p>
          <a:endParaRPr lang="en-US"/>
        </a:p>
      </dgm:t>
    </dgm:pt>
    <dgm:pt modelId="{20A9EDF9-2D5D-0446-99E7-FA68FE58A565}" type="pres">
      <dgm:prSet presAssocID="{8B4939A5-61AE-9B4E-A79C-FD07DB0B9193}" presName="cycle" presStyleCnt="0">
        <dgm:presLayoutVars>
          <dgm:dir/>
          <dgm:resizeHandles val="exact"/>
        </dgm:presLayoutVars>
      </dgm:prSet>
      <dgm:spPr/>
    </dgm:pt>
    <dgm:pt modelId="{945B8879-CD04-764C-8AA3-A5E2A795A175}" type="pres">
      <dgm:prSet presAssocID="{A8F43522-B62A-3D44-9C1F-1B384D416A21}" presName="node" presStyleLbl="node1" presStyleIdx="0" presStyleCnt="4" custScaleX="98313" custScaleY="93861">
        <dgm:presLayoutVars>
          <dgm:bulletEnabled val="1"/>
        </dgm:presLayoutVars>
      </dgm:prSet>
      <dgm:spPr/>
    </dgm:pt>
    <dgm:pt modelId="{BADC132D-438F-254E-B43D-E9D312B11D27}" type="pres">
      <dgm:prSet presAssocID="{54E87F9D-FD2B-B341-9EB0-B864E8CC1934}" presName="sibTrans" presStyleLbl="sibTrans2D1" presStyleIdx="0" presStyleCnt="4"/>
      <dgm:spPr/>
    </dgm:pt>
    <dgm:pt modelId="{0A3841EC-3823-264D-93A3-275563A6D934}" type="pres">
      <dgm:prSet presAssocID="{54E87F9D-FD2B-B341-9EB0-B864E8CC1934}" presName="connectorText" presStyleLbl="sibTrans2D1" presStyleIdx="0" presStyleCnt="4"/>
      <dgm:spPr/>
    </dgm:pt>
    <dgm:pt modelId="{C416D91B-292C-E542-87D5-DEA62EC9B70E}" type="pres">
      <dgm:prSet presAssocID="{B732170C-6367-8F43-81E8-6027E310AEC2}" presName="node" presStyleLbl="node1" presStyleIdx="1" presStyleCnt="4" custScaleX="116101" custScaleY="109769">
        <dgm:presLayoutVars>
          <dgm:bulletEnabled val="1"/>
        </dgm:presLayoutVars>
      </dgm:prSet>
      <dgm:spPr/>
    </dgm:pt>
    <dgm:pt modelId="{08BF4C04-F962-A84F-8846-0230D12E3AB8}" type="pres">
      <dgm:prSet presAssocID="{B3AE3CB1-36E1-E441-9DB8-A6A6EB55C7AF}" presName="sibTrans" presStyleLbl="sibTrans2D1" presStyleIdx="1" presStyleCnt="4"/>
      <dgm:spPr/>
    </dgm:pt>
    <dgm:pt modelId="{9BD27105-BE67-6847-99A5-01E96659D6F0}" type="pres">
      <dgm:prSet presAssocID="{B3AE3CB1-36E1-E441-9DB8-A6A6EB55C7AF}" presName="connectorText" presStyleLbl="sibTrans2D1" presStyleIdx="1" presStyleCnt="4"/>
      <dgm:spPr/>
    </dgm:pt>
    <dgm:pt modelId="{7FB53688-E9C7-EB46-8450-86DB276964BF}" type="pres">
      <dgm:prSet presAssocID="{56F1EA0B-02BD-B04B-B23B-1DC5FEF08F55}" presName="node" presStyleLbl="node1" presStyleIdx="2" presStyleCnt="4" custScaleX="115327" custScaleY="105044">
        <dgm:presLayoutVars>
          <dgm:bulletEnabled val="1"/>
        </dgm:presLayoutVars>
      </dgm:prSet>
      <dgm:spPr/>
    </dgm:pt>
    <dgm:pt modelId="{6C03D29D-6D1B-D144-9F79-CE7E97FAEAFF}" type="pres">
      <dgm:prSet presAssocID="{D63C60B8-C747-A140-952D-0791E1A4BB70}" presName="sibTrans" presStyleLbl="sibTrans2D1" presStyleIdx="2" presStyleCnt="4"/>
      <dgm:spPr/>
    </dgm:pt>
    <dgm:pt modelId="{328F1ECC-8133-6943-98E8-B071A82B2F4E}" type="pres">
      <dgm:prSet presAssocID="{D63C60B8-C747-A140-952D-0791E1A4BB70}" presName="connectorText" presStyleLbl="sibTrans2D1" presStyleIdx="2" presStyleCnt="4"/>
      <dgm:spPr/>
    </dgm:pt>
    <dgm:pt modelId="{D7EBC052-ED42-F14B-9C38-1DE104A3278B}" type="pres">
      <dgm:prSet presAssocID="{C8AD37E1-663C-B347-B150-404C38F2C8C5}" presName="node" presStyleLbl="node1" presStyleIdx="3" presStyleCnt="4" custScaleX="116894" custScaleY="113532">
        <dgm:presLayoutVars>
          <dgm:bulletEnabled val="1"/>
        </dgm:presLayoutVars>
      </dgm:prSet>
      <dgm:spPr/>
    </dgm:pt>
    <dgm:pt modelId="{07AB3ADD-E4C5-A04D-B5B1-BE3942CAC30E}" type="pres">
      <dgm:prSet presAssocID="{A3302372-969E-DB43-91DC-057F48D48A3D}" presName="sibTrans" presStyleLbl="sibTrans2D1" presStyleIdx="3" presStyleCnt="4"/>
      <dgm:spPr/>
    </dgm:pt>
    <dgm:pt modelId="{F8B21741-C690-CF4B-A9E1-C9BC40213FFB}" type="pres">
      <dgm:prSet presAssocID="{A3302372-969E-DB43-91DC-057F48D48A3D}" presName="connectorText" presStyleLbl="sibTrans2D1" presStyleIdx="3" presStyleCnt="4"/>
      <dgm:spPr/>
    </dgm:pt>
  </dgm:ptLst>
  <dgm:cxnLst>
    <dgm:cxn modelId="{7EF80305-E719-B248-A2D5-3C10AFB83586}" type="presOf" srcId="{54E87F9D-FD2B-B341-9EB0-B864E8CC1934}" destId="{BADC132D-438F-254E-B43D-E9D312B11D27}" srcOrd="0" destOrd="0" presId="urn:microsoft.com/office/officeart/2005/8/layout/cycle2"/>
    <dgm:cxn modelId="{D3D70B0C-1E0A-1745-9FCA-DCBBF144F974}" srcId="{8B4939A5-61AE-9B4E-A79C-FD07DB0B9193}" destId="{C8AD37E1-663C-B347-B150-404C38F2C8C5}" srcOrd="3" destOrd="0" parTransId="{835EA2C5-49F6-FF4F-B747-3C6A29083870}" sibTransId="{A3302372-969E-DB43-91DC-057F48D48A3D}"/>
    <dgm:cxn modelId="{5D2E3D14-D27B-B644-8363-BF100DD2CF3C}" type="presOf" srcId="{C8AD37E1-663C-B347-B150-404C38F2C8C5}" destId="{D7EBC052-ED42-F14B-9C38-1DE104A3278B}" srcOrd="0" destOrd="0" presId="urn:microsoft.com/office/officeart/2005/8/layout/cycle2"/>
    <dgm:cxn modelId="{8699211A-1EC9-4942-A86A-7E456611DC34}" type="presOf" srcId="{B3AE3CB1-36E1-E441-9DB8-A6A6EB55C7AF}" destId="{9BD27105-BE67-6847-99A5-01E96659D6F0}" srcOrd="1" destOrd="0" presId="urn:microsoft.com/office/officeart/2005/8/layout/cycle2"/>
    <dgm:cxn modelId="{3920B034-6FD4-DC48-8174-7CAC5C65C57E}" type="presOf" srcId="{D63C60B8-C747-A140-952D-0791E1A4BB70}" destId="{6C03D29D-6D1B-D144-9F79-CE7E97FAEAFF}" srcOrd="0" destOrd="0" presId="urn:microsoft.com/office/officeart/2005/8/layout/cycle2"/>
    <dgm:cxn modelId="{A2498F5E-391E-0248-A1BB-525FCB3B196E}" srcId="{8B4939A5-61AE-9B4E-A79C-FD07DB0B9193}" destId="{B732170C-6367-8F43-81E8-6027E310AEC2}" srcOrd="1" destOrd="0" parTransId="{D0625F34-EB09-B342-BBE1-FF212B25C008}" sibTransId="{B3AE3CB1-36E1-E441-9DB8-A6A6EB55C7AF}"/>
    <dgm:cxn modelId="{D4818165-FD4E-3040-A814-5F04BA31FB3D}" type="presOf" srcId="{A3302372-969E-DB43-91DC-057F48D48A3D}" destId="{07AB3ADD-E4C5-A04D-B5B1-BE3942CAC30E}" srcOrd="0" destOrd="0" presId="urn:microsoft.com/office/officeart/2005/8/layout/cycle2"/>
    <dgm:cxn modelId="{5FD1BB4D-43A6-CE43-BEBB-C468FA82B8B5}" type="presOf" srcId="{A8F43522-B62A-3D44-9C1F-1B384D416A21}" destId="{945B8879-CD04-764C-8AA3-A5E2A795A175}" srcOrd="0" destOrd="0" presId="urn:microsoft.com/office/officeart/2005/8/layout/cycle2"/>
    <dgm:cxn modelId="{824DBE81-EB37-3041-8427-7342C8358EDF}" type="presOf" srcId="{8B4939A5-61AE-9B4E-A79C-FD07DB0B9193}" destId="{20A9EDF9-2D5D-0446-99E7-FA68FE58A565}" srcOrd="0" destOrd="0" presId="urn:microsoft.com/office/officeart/2005/8/layout/cycle2"/>
    <dgm:cxn modelId="{26ED5487-5F55-F14D-B2D9-7A173AB741E0}" type="presOf" srcId="{A3302372-969E-DB43-91DC-057F48D48A3D}" destId="{F8B21741-C690-CF4B-A9E1-C9BC40213FFB}" srcOrd="1" destOrd="0" presId="urn:microsoft.com/office/officeart/2005/8/layout/cycle2"/>
    <dgm:cxn modelId="{2B6DF78C-3516-3A46-A0E3-1B6F5C11A849}" type="presOf" srcId="{54E87F9D-FD2B-B341-9EB0-B864E8CC1934}" destId="{0A3841EC-3823-264D-93A3-275563A6D934}" srcOrd="1" destOrd="0" presId="urn:microsoft.com/office/officeart/2005/8/layout/cycle2"/>
    <dgm:cxn modelId="{E1CD659C-AA78-B44F-8D03-A0EB2EA43CA9}" srcId="{8B4939A5-61AE-9B4E-A79C-FD07DB0B9193}" destId="{56F1EA0B-02BD-B04B-B23B-1DC5FEF08F55}" srcOrd="2" destOrd="0" parTransId="{B6413D34-C7F9-B84F-8AFC-37E43B8FBAA8}" sibTransId="{D63C60B8-C747-A140-952D-0791E1A4BB70}"/>
    <dgm:cxn modelId="{BA34C6A5-FBC6-794E-85B8-3D1CCFC88913}" type="presOf" srcId="{56F1EA0B-02BD-B04B-B23B-1DC5FEF08F55}" destId="{7FB53688-E9C7-EB46-8450-86DB276964BF}" srcOrd="0" destOrd="0" presId="urn:microsoft.com/office/officeart/2005/8/layout/cycle2"/>
    <dgm:cxn modelId="{1E74BAAE-5043-DB4A-80C4-A3E014788034}" type="presOf" srcId="{D63C60B8-C747-A140-952D-0791E1A4BB70}" destId="{328F1ECC-8133-6943-98E8-B071A82B2F4E}" srcOrd="1" destOrd="0" presId="urn:microsoft.com/office/officeart/2005/8/layout/cycle2"/>
    <dgm:cxn modelId="{757EEBEB-396F-F844-97F8-640FF6093CD9}" srcId="{8B4939A5-61AE-9B4E-A79C-FD07DB0B9193}" destId="{A8F43522-B62A-3D44-9C1F-1B384D416A21}" srcOrd="0" destOrd="0" parTransId="{4A6A2D2E-D070-0542-9834-C49066B1C4BE}" sibTransId="{54E87F9D-FD2B-B341-9EB0-B864E8CC1934}"/>
    <dgm:cxn modelId="{0CFBB6F1-A6A1-4048-9021-D525B50D7EF3}" type="presOf" srcId="{B732170C-6367-8F43-81E8-6027E310AEC2}" destId="{C416D91B-292C-E542-87D5-DEA62EC9B70E}" srcOrd="0" destOrd="0" presId="urn:microsoft.com/office/officeart/2005/8/layout/cycle2"/>
    <dgm:cxn modelId="{A7B19BF8-68A9-0E4F-BEFF-F7E403FE636B}" type="presOf" srcId="{B3AE3CB1-36E1-E441-9DB8-A6A6EB55C7AF}" destId="{08BF4C04-F962-A84F-8846-0230D12E3AB8}" srcOrd="0" destOrd="0" presId="urn:microsoft.com/office/officeart/2005/8/layout/cycle2"/>
    <dgm:cxn modelId="{AF47558D-6D10-324F-AC28-B644D660FBBC}" type="presParOf" srcId="{20A9EDF9-2D5D-0446-99E7-FA68FE58A565}" destId="{945B8879-CD04-764C-8AA3-A5E2A795A175}" srcOrd="0" destOrd="0" presId="urn:microsoft.com/office/officeart/2005/8/layout/cycle2"/>
    <dgm:cxn modelId="{BC23214D-3FD5-1A49-ACC3-6774845E229D}" type="presParOf" srcId="{20A9EDF9-2D5D-0446-99E7-FA68FE58A565}" destId="{BADC132D-438F-254E-B43D-E9D312B11D27}" srcOrd="1" destOrd="0" presId="urn:microsoft.com/office/officeart/2005/8/layout/cycle2"/>
    <dgm:cxn modelId="{6C5BCC82-F38B-5349-BFE7-A4E596093D04}" type="presParOf" srcId="{BADC132D-438F-254E-B43D-E9D312B11D27}" destId="{0A3841EC-3823-264D-93A3-275563A6D934}" srcOrd="0" destOrd="0" presId="urn:microsoft.com/office/officeart/2005/8/layout/cycle2"/>
    <dgm:cxn modelId="{831A8F5A-5814-7D47-BA86-7F2C4FBC84E6}" type="presParOf" srcId="{20A9EDF9-2D5D-0446-99E7-FA68FE58A565}" destId="{C416D91B-292C-E542-87D5-DEA62EC9B70E}" srcOrd="2" destOrd="0" presId="urn:microsoft.com/office/officeart/2005/8/layout/cycle2"/>
    <dgm:cxn modelId="{185932C2-290B-0F45-8AE2-9C54C862F42F}" type="presParOf" srcId="{20A9EDF9-2D5D-0446-99E7-FA68FE58A565}" destId="{08BF4C04-F962-A84F-8846-0230D12E3AB8}" srcOrd="3" destOrd="0" presId="urn:microsoft.com/office/officeart/2005/8/layout/cycle2"/>
    <dgm:cxn modelId="{B2D62A5C-B58C-1D47-9D1E-6EA7D0034979}" type="presParOf" srcId="{08BF4C04-F962-A84F-8846-0230D12E3AB8}" destId="{9BD27105-BE67-6847-99A5-01E96659D6F0}" srcOrd="0" destOrd="0" presId="urn:microsoft.com/office/officeart/2005/8/layout/cycle2"/>
    <dgm:cxn modelId="{2496C305-B3C1-D441-810A-12CDF81EB2B7}" type="presParOf" srcId="{20A9EDF9-2D5D-0446-99E7-FA68FE58A565}" destId="{7FB53688-E9C7-EB46-8450-86DB276964BF}" srcOrd="4" destOrd="0" presId="urn:microsoft.com/office/officeart/2005/8/layout/cycle2"/>
    <dgm:cxn modelId="{CA407018-839E-C94D-8BA5-8118AAB21318}" type="presParOf" srcId="{20A9EDF9-2D5D-0446-99E7-FA68FE58A565}" destId="{6C03D29D-6D1B-D144-9F79-CE7E97FAEAFF}" srcOrd="5" destOrd="0" presId="urn:microsoft.com/office/officeart/2005/8/layout/cycle2"/>
    <dgm:cxn modelId="{5E9191D2-B489-114F-B890-D80F1D45930C}" type="presParOf" srcId="{6C03D29D-6D1B-D144-9F79-CE7E97FAEAFF}" destId="{328F1ECC-8133-6943-98E8-B071A82B2F4E}" srcOrd="0" destOrd="0" presId="urn:microsoft.com/office/officeart/2005/8/layout/cycle2"/>
    <dgm:cxn modelId="{2FE64227-0902-174E-A3C6-9BA88834A9A7}" type="presParOf" srcId="{20A9EDF9-2D5D-0446-99E7-FA68FE58A565}" destId="{D7EBC052-ED42-F14B-9C38-1DE104A3278B}" srcOrd="6" destOrd="0" presId="urn:microsoft.com/office/officeart/2005/8/layout/cycle2"/>
    <dgm:cxn modelId="{E8F49D42-2D3F-0F49-90CD-4921910A95F9}" type="presParOf" srcId="{20A9EDF9-2D5D-0446-99E7-FA68FE58A565}" destId="{07AB3ADD-E4C5-A04D-B5B1-BE3942CAC30E}" srcOrd="7" destOrd="0" presId="urn:microsoft.com/office/officeart/2005/8/layout/cycle2"/>
    <dgm:cxn modelId="{26ADC31B-865A-A44F-B11D-4A7F25A125FA}" type="presParOf" srcId="{07AB3ADD-E4C5-A04D-B5B1-BE3942CAC30E}" destId="{F8B21741-C690-CF4B-A9E1-C9BC40213FF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B8879-CD04-764C-8AA3-A5E2A795A175}">
      <dsp:nvSpPr>
        <dsp:cNvPr id="0" name=""/>
        <dsp:cNvSpPr/>
      </dsp:nvSpPr>
      <dsp:spPr>
        <a:xfrm>
          <a:off x="2857894" y="24372"/>
          <a:ext cx="1302942" cy="12439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Come up with Feature Ideas</a:t>
          </a:r>
        </a:p>
      </dsp:txBody>
      <dsp:txXfrm>
        <a:off x="3048705" y="206543"/>
        <a:ext cx="921320" cy="879598"/>
      </dsp:txXfrm>
    </dsp:sp>
    <dsp:sp modelId="{BADC132D-438F-254E-B43D-E9D312B11D27}">
      <dsp:nvSpPr>
        <dsp:cNvPr id="0" name=""/>
        <dsp:cNvSpPr/>
      </dsp:nvSpPr>
      <dsp:spPr>
        <a:xfrm rot="2700000">
          <a:off x="4006612" y="1081025"/>
          <a:ext cx="322160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020766" y="1136313"/>
        <a:ext cx="225512" cy="268372"/>
      </dsp:txXfrm>
    </dsp:sp>
    <dsp:sp modelId="{C416D91B-292C-E542-87D5-DEA62EC9B70E}">
      <dsp:nvSpPr>
        <dsp:cNvPr id="0" name=""/>
        <dsp:cNvSpPr/>
      </dsp:nvSpPr>
      <dsp:spPr>
        <a:xfrm>
          <a:off x="4148253" y="1327189"/>
          <a:ext cx="1538687" cy="145476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Implement Features</a:t>
          </a:r>
        </a:p>
      </dsp:txBody>
      <dsp:txXfrm>
        <a:off x="4373588" y="1540235"/>
        <a:ext cx="1088017" cy="1028676"/>
      </dsp:txXfrm>
    </dsp:sp>
    <dsp:sp modelId="{08BF4C04-F962-A84F-8846-0230D12E3AB8}">
      <dsp:nvSpPr>
        <dsp:cNvPr id="0" name=""/>
        <dsp:cNvSpPr/>
      </dsp:nvSpPr>
      <dsp:spPr>
        <a:xfrm rot="8100000">
          <a:off x="4075167" y="2536540"/>
          <a:ext cx="273636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4145236" y="2596974"/>
        <a:ext cx="191545" cy="268372"/>
      </dsp:txXfrm>
    </dsp:sp>
    <dsp:sp modelId="{7FB53688-E9C7-EB46-8450-86DB276964BF}">
      <dsp:nvSpPr>
        <dsp:cNvPr id="0" name=""/>
        <dsp:cNvSpPr/>
      </dsp:nvSpPr>
      <dsp:spPr>
        <a:xfrm>
          <a:off x="2745150" y="2766731"/>
          <a:ext cx="1528429" cy="13921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Results in ML Pipeline</a:t>
          </a:r>
        </a:p>
      </dsp:txBody>
      <dsp:txXfrm>
        <a:off x="2968983" y="2970606"/>
        <a:ext cx="1080763" cy="984398"/>
      </dsp:txXfrm>
    </dsp:sp>
    <dsp:sp modelId="{6C03D29D-6D1B-D144-9F79-CE7E97FAEAFF}">
      <dsp:nvSpPr>
        <dsp:cNvPr id="0" name=""/>
        <dsp:cNvSpPr/>
      </dsp:nvSpPr>
      <dsp:spPr>
        <a:xfrm rot="13500000">
          <a:off x="2690444" y="2552888"/>
          <a:ext cx="265297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2758377" y="2670485"/>
        <a:ext cx="185708" cy="268372"/>
      </dsp:txXfrm>
    </dsp:sp>
    <dsp:sp modelId="{D7EBC052-ED42-F14B-9C38-1DE104A3278B}">
      <dsp:nvSpPr>
        <dsp:cNvPr id="0" name=""/>
        <dsp:cNvSpPr/>
      </dsp:nvSpPr>
      <dsp:spPr>
        <a:xfrm>
          <a:off x="1326535" y="1302253"/>
          <a:ext cx="1549196" cy="15046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Discard or Keep</a:t>
          </a:r>
        </a:p>
      </dsp:txBody>
      <dsp:txXfrm>
        <a:off x="1553410" y="1522602"/>
        <a:ext cx="1095446" cy="1063942"/>
      </dsp:txXfrm>
    </dsp:sp>
    <dsp:sp modelId="{07AB3ADD-E4C5-A04D-B5B1-BE3942CAC30E}">
      <dsp:nvSpPr>
        <dsp:cNvPr id="0" name=""/>
        <dsp:cNvSpPr/>
      </dsp:nvSpPr>
      <dsp:spPr>
        <a:xfrm rot="18900000">
          <a:off x="2686962" y="1088190"/>
          <a:ext cx="313821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700749" y="1210934"/>
        <a:ext cx="219675" cy="268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02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8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Feature Engineering and Imputation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595959"/>
                </a:solidFill>
              </a:rPr>
              <a:t>Bryan Wilder</a:t>
            </a:r>
            <a:endParaRPr sz="2800" dirty="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/>
          </a:blip>
          <a:srcRect b="64080"/>
          <a:stretch/>
        </p:blipFill>
        <p:spPr>
          <a:xfrm>
            <a:off x="3499638" y="4968362"/>
            <a:ext cx="5192713" cy="651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Feature Development: Mechanisms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your feature directly measuring what you want it to or a proxy? Is it an equally good proxy across groups?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Is measurement error correlated to group membership?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How does predictiveness of your feature vary by group?</a:t>
            </a:r>
          </a:p>
          <a:p>
            <a:endParaRPr lang="en-US" dirty="0"/>
          </a:p>
          <a:p>
            <a:r>
              <a:rPr lang="en-US" dirty="0"/>
              <a:t>Does missingness vary across groups?</a:t>
            </a:r>
          </a:p>
        </p:txBody>
      </p:sp>
    </p:spTree>
    <p:extLst>
      <p:ext uri="{BB962C8B-B14F-4D97-AF65-F5344CB8AC3E}">
        <p14:creationId xmlns:p14="http://schemas.microsoft.com/office/powerpoint/2010/main" val="358680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Feature Development: 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Inferring age/gender from name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Creating "other" categories, e.g., multi-racial or non-binary gender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are race and ethnicity collected? Self-reported? Recorded by third party? Inferred from other data?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Geocoding for distance or geographic features –– how are homeless and more mobile populations handled?</a:t>
            </a:r>
          </a:p>
        </p:txBody>
      </p:sp>
    </p:spTree>
    <p:extLst>
      <p:ext uri="{BB962C8B-B14F-4D97-AF65-F5344CB8AC3E}">
        <p14:creationId xmlns:p14="http://schemas.microsoft.com/office/powerpoint/2010/main" val="45630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sz="3600" dirty="0"/>
              <a:t>In the class project, how might bias</a:t>
            </a:r>
          </a:p>
          <a:p>
            <a:pPr marL="76200" indent="0" algn="ctr">
              <a:buNone/>
            </a:pPr>
            <a:r>
              <a:rPr lang="en-US" sz="3600" dirty="0"/>
              <a:t>be introduced in your feature development?</a:t>
            </a:r>
          </a:p>
        </p:txBody>
      </p:sp>
    </p:spTree>
    <p:extLst>
      <p:ext uri="{BB962C8B-B14F-4D97-AF65-F5344CB8AC3E}">
        <p14:creationId xmlns:p14="http://schemas.microsoft.com/office/powerpoint/2010/main" val="3940342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Generation: Practical Pointers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1360700" cy="5195471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2800" dirty="0"/>
              <a:t>Historical aggregations (especially of outcomes) are often the most predictive features (and give the model plenty of variations)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Aggregate outcomes for similar entities (for various definitions of “similar” are often very useful as well)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So are features that tell you how the current entity compares to the population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Remember to scale your features when necessary</a:t>
            </a:r>
          </a:p>
        </p:txBody>
      </p:sp>
    </p:spTree>
    <p:extLst>
      <p:ext uri="{BB962C8B-B14F-4D97-AF65-F5344CB8AC3E}">
        <p14:creationId xmlns:p14="http://schemas.microsoft.com/office/powerpoint/2010/main" val="27318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to Binary (Dummies)</a:t>
            </a:r>
          </a:p>
          <a:p>
            <a:r>
              <a:rPr lang="en-US" dirty="0"/>
              <a:t>Features for missing values</a:t>
            </a:r>
          </a:p>
          <a:p>
            <a:r>
              <a:rPr lang="en-US" dirty="0"/>
              <a:t>Discretization</a:t>
            </a:r>
          </a:p>
          <a:p>
            <a:r>
              <a:rPr lang="en-US" dirty="0"/>
              <a:t>Date/Time Features</a:t>
            </a:r>
          </a:p>
          <a:p>
            <a:r>
              <a:rPr lang="en-US" dirty="0"/>
              <a:t>Scaling/Normalizing</a:t>
            </a:r>
          </a:p>
          <a:p>
            <a:r>
              <a:rPr lang="en-US" dirty="0"/>
              <a:t>Transformations</a:t>
            </a:r>
          </a:p>
          <a:p>
            <a:r>
              <a:rPr lang="en-US" b="1" dirty="0"/>
              <a:t>Aggregations (space, time, space and time)</a:t>
            </a:r>
          </a:p>
          <a:p>
            <a:r>
              <a:rPr lang="en-US" b="1" dirty="0"/>
              <a:t>Relative (compared to the average</a:t>
            </a:r>
            <a:r>
              <a:rPr lang="mr-IN" b="1" dirty="0"/>
              <a:t>…</a:t>
            </a:r>
            <a:r>
              <a:rPr lang="en-US" b="1" dirty="0"/>
              <a:t>)</a:t>
            </a:r>
          </a:p>
          <a:p>
            <a:r>
              <a:rPr lang="en-US" dirty="0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1333766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to Binary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One vs All (Dummy Variables)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Presence vs Absence</a:t>
            </a:r>
          </a:p>
        </p:txBody>
      </p:sp>
    </p:spTree>
    <p:extLst>
      <p:ext uri="{BB962C8B-B14F-4D97-AF65-F5344CB8AC3E}">
        <p14:creationId xmlns:p14="http://schemas.microsoft.com/office/powerpoint/2010/main" val="2419787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Equal width bins</a:t>
            </a:r>
          </a:p>
          <a:p>
            <a:r>
              <a:rPr lang="en-US" dirty="0"/>
              <a:t>Equal size bins</a:t>
            </a:r>
          </a:p>
          <a:p>
            <a:r>
              <a:rPr lang="en-US" dirty="0"/>
              <a:t>Entropy-based bins</a:t>
            </a:r>
          </a:p>
          <a:p>
            <a:r>
              <a:rPr lang="en-US" dirty="0"/>
              <a:t>Domain-Specific bins to incorporate domain specific discontinuities</a:t>
            </a:r>
          </a:p>
          <a:p>
            <a:pPr lvl="1"/>
            <a:r>
              <a:rPr lang="en-US" dirty="0"/>
              <a:t>Age in general</a:t>
            </a:r>
          </a:p>
          <a:p>
            <a:pPr lvl="1"/>
            <a:r>
              <a:rPr lang="en-US" dirty="0"/>
              <a:t>Education/school data</a:t>
            </a:r>
          </a:p>
          <a:p>
            <a:pPr lvl="1"/>
            <a:r>
              <a:rPr lang="en-US" dirty="0"/>
              <a:t>High school data</a:t>
            </a:r>
          </a:p>
          <a:p>
            <a:pPr lvl="1"/>
            <a:r>
              <a:rPr lang="en-US" dirty="0"/>
              <a:t>Infant mortality</a:t>
            </a:r>
          </a:p>
        </p:txBody>
      </p:sp>
    </p:spTree>
    <p:extLst>
      <p:ext uri="{BB962C8B-B14F-4D97-AF65-F5344CB8AC3E}">
        <p14:creationId xmlns:p14="http://schemas.microsoft.com/office/powerpoint/2010/main" val="235460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a good idea to scale features to have similar range:  [-1,1] or [0,1] for example</a:t>
            </a:r>
          </a:p>
          <a:p>
            <a:pPr lvl="1"/>
            <a:r>
              <a:rPr lang="en-US" dirty="0"/>
              <a:t>Be careful with outliers</a:t>
            </a:r>
          </a:p>
          <a:p>
            <a:pPr lvl="1"/>
            <a:endParaRPr lang="en-US" dirty="0"/>
          </a:p>
          <a:p>
            <a:r>
              <a:rPr lang="en-US" dirty="0"/>
              <a:t>Standardize/Normalize</a:t>
            </a:r>
          </a:p>
          <a:p>
            <a:pPr lvl="1"/>
            <a:r>
              <a:rPr lang="en-US" dirty="0"/>
              <a:t>Zero mean and unit variance</a:t>
            </a:r>
          </a:p>
          <a:p>
            <a:pPr marL="565150" lvl="1" indent="0">
              <a:buNone/>
            </a:pPr>
            <a:endParaRPr lang="en-US" dirty="0"/>
          </a:p>
          <a:p>
            <a:pPr lvl="1"/>
            <a:r>
              <a:rPr lang="en-US" dirty="0" err="1"/>
              <a:t>Sklearn.preprocessing.normalize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005" y="4016875"/>
            <a:ext cx="2540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91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10" y="367459"/>
            <a:ext cx="12080789" cy="763500"/>
          </a:xfrm>
        </p:spPr>
        <p:txBody>
          <a:bodyPr/>
          <a:lstStyle/>
          <a:p>
            <a:r>
              <a:rPr lang="en-US" dirty="0"/>
              <a:t>Is Scaling Important for…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4235913" cy="4555200"/>
          </a:xfrm>
        </p:spPr>
        <p:txBody>
          <a:bodyPr/>
          <a:lstStyle/>
          <a:p>
            <a:r>
              <a:rPr lang="en-US" dirty="0"/>
              <a:t>Decision Trees?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k-Nearest Neighbors?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Random Forest?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Logistic Regression?</a:t>
            </a:r>
          </a:p>
          <a:p>
            <a:endParaRPr lang="en-US" dirty="0"/>
          </a:p>
          <a:p>
            <a:r>
              <a:rPr lang="en-US" dirty="0"/>
              <a:t>Neural Nets?</a:t>
            </a:r>
          </a:p>
          <a:p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4BBE1C8-D8BC-2A41-A04B-7C6439BF19C4}"/>
              </a:ext>
            </a:extLst>
          </p:cNvPr>
          <p:cNvSpPr txBox="1">
            <a:spLocks/>
          </p:cNvSpPr>
          <p:nvPr/>
        </p:nvSpPr>
        <p:spPr>
          <a:xfrm>
            <a:off x="6557983" y="2355190"/>
            <a:ext cx="4235913" cy="354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ctr">
              <a:buNone/>
            </a:pPr>
            <a:r>
              <a:rPr lang="en-US" sz="5400" b="1" dirty="0" err="1">
                <a:solidFill>
                  <a:srgbClr val="C00000"/>
                </a:solidFill>
              </a:rPr>
              <a:t>slido.com</a:t>
            </a:r>
            <a:endParaRPr lang="en-US" sz="54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endParaRPr lang="en-US" sz="54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r>
              <a:rPr lang="en-US" sz="5400" b="1" dirty="0">
                <a:solidFill>
                  <a:srgbClr val="C00000"/>
                </a:solidFill>
              </a:rPr>
              <a:t>#10718</a:t>
            </a:r>
          </a:p>
        </p:txBody>
      </p:sp>
    </p:spTree>
    <p:extLst>
      <p:ext uri="{BB962C8B-B14F-4D97-AF65-F5344CB8AC3E}">
        <p14:creationId xmlns:p14="http://schemas.microsoft.com/office/powerpoint/2010/main" val="838504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Transformations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Non-linear </a:t>
            </a:r>
          </a:p>
          <a:p>
            <a:endParaRPr lang="en-US" dirty="0"/>
          </a:p>
          <a:p>
            <a:pPr lvl="1"/>
            <a:r>
              <a:rPr lang="en-US" dirty="0"/>
              <a:t>Log (decreasing marginal utility)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(Square) Root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Squared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452" y="4559577"/>
            <a:ext cx="2042645" cy="1666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703" y="4346687"/>
            <a:ext cx="2502547" cy="1947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906" y="4633478"/>
            <a:ext cx="1752816" cy="186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9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700" cy="4873692"/>
          </a:xfrm>
        </p:spPr>
        <p:txBody>
          <a:bodyPr/>
          <a:lstStyle/>
          <a:p>
            <a:pPr marL="76200" indent="0">
              <a:buNone/>
            </a:pPr>
            <a:r>
              <a:rPr lang="en-US" b="1" dirty="0"/>
              <a:t>Coming up:</a:t>
            </a:r>
          </a:p>
          <a:p>
            <a:pPr marL="76200" indent="0">
              <a:buNone/>
            </a:pPr>
            <a:endParaRPr lang="en-US" b="1" dirty="0"/>
          </a:p>
          <a:p>
            <a:r>
              <a:rPr lang="en-US" dirty="0"/>
              <a:t>Thursday before class: first paper reflection</a:t>
            </a:r>
          </a:p>
          <a:p>
            <a:pPr marL="76200" indent="0">
              <a:buNone/>
            </a:pPr>
            <a:r>
              <a:rPr lang="en-US" dirty="0"/>
              <a:t>“Write a short reflection (approximately 250-300 words) on one of the required readings for this class session. Your reflection should focus on one thing that you took away from the reading: something you learned, something you disagreed with, a thought inspired by the reading, etc.”</a:t>
            </a:r>
          </a:p>
          <a:p>
            <a:pPr marL="76200" indent="0">
              <a:buNone/>
            </a:pPr>
            <a:r>
              <a:rPr lang="en-US" i="1" dirty="0"/>
              <a:t>Thursday: Guest lecture from Aditya Mate (author of the reading)</a:t>
            </a:r>
          </a:p>
          <a:p>
            <a:pPr marL="76200" indent="0">
              <a:buNone/>
            </a:pPr>
            <a:endParaRPr lang="en-US" b="1" dirty="0"/>
          </a:p>
          <a:p>
            <a:r>
              <a:rPr lang="en-US" dirty="0"/>
              <a:t>Next Monday: Project Update 2</a:t>
            </a:r>
          </a:p>
          <a:p>
            <a:r>
              <a:rPr lang="en-US" dirty="0"/>
              <a:t>Next Tuesday: paper reflection 2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82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Date differences (# of days since…)</a:t>
            </a:r>
          </a:p>
          <a:p>
            <a:r>
              <a:rPr lang="en-US" dirty="0"/>
              <a:t>Aggregates over different time periods</a:t>
            </a:r>
          </a:p>
          <a:p>
            <a:pPr lvl="1"/>
            <a:r>
              <a:rPr lang="en-US" dirty="0"/>
              <a:t>min, max, avg, </a:t>
            </a:r>
            <a:r>
              <a:rPr lang="en-US" dirty="0" err="1"/>
              <a:t>stdev</a:t>
            </a:r>
            <a:endParaRPr lang="en-US" dirty="0"/>
          </a:p>
          <a:p>
            <a:pPr lvl="1"/>
            <a:r>
              <a:rPr lang="en-US" dirty="0" err="1"/>
              <a:t>Avg</a:t>
            </a:r>
            <a:r>
              <a:rPr lang="en-US" dirty="0"/>
              <a:t> spend in the past 3 months</a:t>
            </a:r>
          </a:p>
          <a:p>
            <a:r>
              <a:rPr lang="en-US" dirty="0"/>
              <a:t>Relative aggregates</a:t>
            </a:r>
          </a:p>
          <a:p>
            <a:pPr lvl="1"/>
            <a:r>
              <a:rPr lang="en-US" dirty="0"/>
              <a:t>1.5x </a:t>
            </a:r>
            <a:r>
              <a:rPr lang="en-US" dirty="0" err="1"/>
              <a:t>avg</a:t>
            </a:r>
            <a:r>
              <a:rPr lang="en-US" dirty="0"/>
              <a:t> spend</a:t>
            </a:r>
          </a:p>
          <a:p>
            <a:r>
              <a:rPr lang="en-US" dirty="0"/>
              <a:t>Distances</a:t>
            </a:r>
          </a:p>
          <a:p>
            <a:r>
              <a:rPr lang="en-US" dirty="0"/>
              <a:t>Aggregates over different distances</a:t>
            </a:r>
          </a:p>
          <a:p>
            <a:r>
              <a:rPr lang="en-US" dirty="0"/>
              <a:t>Seasonality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79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Interactions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features for combination of features</a:t>
            </a:r>
          </a:p>
          <a:p>
            <a:pPr lvl="1"/>
            <a:r>
              <a:rPr lang="en-US" dirty="0"/>
              <a:t>Age x gender</a:t>
            </a:r>
          </a:p>
          <a:p>
            <a:pPr lvl="1"/>
            <a:endParaRPr lang="en-US" dirty="0"/>
          </a:p>
          <a:p>
            <a:r>
              <a:rPr lang="en-US" dirty="0"/>
              <a:t>Allows you to use linear models but still model non linear relationships</a:t>
            </a:r>
          </a:p>
          <a:p>
            <a:endParaRPr lang="en-US" dirty="0"/>
          </a:p>
          <a:p>
            <a:r>
              <a:rPr lang="en-US" dirty="0"/>
              <a:t>Random Forests are one way of discovering useful interactions</a:t>
            </a:r>
          </a:p>
        </p:txBody>
      </p:sp>
    </p:spTree>
    <p:extLst>
      <p:ext uri="{BB962C8B-B14F-4D97-AF65-F5344CB8AC3E}">
        <p14:creationId xmlns:p14="http://schemas.microsoft.com/office/powerpoint/2010/main" val="2835794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0821" y="293023"/>
            <a:ext cx="11360700" cy="763500"/>
          </a:xfrm>
        </p:spPr>
        <p:txBody>
          <a:bodyPr/>
          <a:lstStyle/>
          <a:p>
            <a:r>
              <a:rPr lang="en-US" dirty="0"/>
              <a:t>Features are also model-dependent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Linear models may need … ?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Non-linear models may need …?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59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48E6-03FE-5E72-6952-7BDB290D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6D3EE-BC81-6284-2A05-709A07242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 datasets always have missing data</a:t>
            </a:r>
          </a:p>
          <a:p>
            <a:r>
              <a:rPr lang="en-US" dirty="0"/>
              <a:t>First question: do you know when data is missing? Or is it just…not there</a:t>
            </a:r>
          </a:p>
          <a:p>
            <a:r>
              <a:rPr lang="en-US" dirty="0"/>
              <a:t>NEVER drop all the rows with missing data</a:t>
            </a:r>
          </a:p>
          <a:p>
            <a:pPr lvl="1"/>
            <a:r>
              <a:rPr lang="en-US" dirty="0"/>
              <a:t>What are you going to do at test time with an entity with missing data shows up?</a:t>
            </a:r>
          </a:p>
          <a:p>
            <a:r>
              <a:rPr lang="en-US" dirty="0"/>
              <a:t>Strategies for handling missingness depend on belief about distribution shift in missingness between training data and deployment</a:t>
            </a:r>
          </a:p>
        </p:txBody>
      </p:sp>
    </p:spTree>
    <p:extLst>
      <p:ext uri="{BB962C8B-B14F-4D97-AF65-F5344CB8AC3E}">
        <p14:creationId xmlns:p14="http://schemas.microsoft.com/office/powerpoint/2010/main" val="3360183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E20D-C8C5-317C-1DDF-33FB59181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CE926-8A42-D606-1801-43215E9A3D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Models for missingness:</a:t>
            </a:r>
          </a:p>
          <a:p>
            <a:r>
              <a:rPr lang="en-US" dirty="0"/>
              <a:t>Missing completely at random: uniform probability of missingness</a:t>
            </a:r>
          </a:p>
          <a:p>
            <a:r>
              <a:rPr lang="en-US" dirty="0"/>
              <a:t>Missing at random: </a:t>
            </a:r>
            <a:r>
              <a:rPr lang="en-US" dirty="0" err="1"/>
              <a:t>Pr</a:t>
            </a:r>
            <a:r>
              <a:rPr lang="en-US" dirty="0"/>
              <a:t>[missingness] captured by observed features</a:t>
            </a:r>
          </a:p>
          <a:p>
            <a:r>
              <a:rPr lang="en-US" dirty="0"/>
              <a:t>Missing not at random: none of the above</a:t>
            </a:r>
          </a:p>
          <a:p>
            <a:r>
              <a:rPr lang="en-US" dirty="0"/>
              <a:t>Similar to causal inference: assumptions cannot be verified by data alone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74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48E6-03FE-5E72-6952-7BDB290D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6D3EE-BC81-6284-2A05-709A07242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Handling missingness depends on your goals</a:t>
            </a:r>
          </a:p>
          <a:p>
            <a:r>
              <a:rPr lang="en-US" dirty="0"/>
              <a:t>Statistical inference: recover the correct value of a </a:t>
            </a:r>
            <a:r>
              <a:rPr lang="en-US" i="1" dirty="0"/>
              <a:t>parameter</a:t>
            </a:r>
            <a:r>
              <a:rPr lang="en-US" dirty="0"/>
              <a:t> (e.g., the mean of a covariate or a coefficient in a linear regression model)</a:t>
            </a:r>
          </a:p>
          <a:p>
            <a:r>
              <a:rPr lang="en-US" dirty="0"/>
              <a:t>ML: predict unseen examples</a:t>
            </a:r>
          </a:p>
          <a:p>
            <a:endParaRPr lang="en-US" dirty="0"/>
          </a:p>
          <a:p>
            <a:r>
              <a:rPr lang="en-US" dirty="0"/>
              <a:t>In inference, it is theoretically acceptable to throw away missing data if either (a) data is missing completely at random or (b) your model includes all variables the probability of missingness depends on </a:t>
            </a:r>
          </a:p>
          <a:p>
            <a:r>
              <a:rPr lang="en-US" dirty="0"/>
              <a:t>In prediction, missingness is part of the distribution and will likely be present at test time as well</a:t>
            </a:r>
          </a:p>
        </p:txBody>
      </p:sp>
    </p:spTree>
    <p:extLst>
      <p:ext uri="{BB962C8B-B14F-4D97-AF65-F5344CB8AC3E}">
        <p14:creationId xmlns:p14="http://schemas.microsoft.com/office/powerpoint/2010/main" val="3504445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Impute (Fill in) missing values based on why you think they may be missing and what you want the model to do with those missing values</a:t>
            </a:r>
          </a:p>
          <a:p>
            <a:pPr lvl="1"/>
            <a:endParaRPr lang="en-US" dirty="0"/>
          </a:p>
          <a:p>
            <a:r>
              <a:rPr lang="en-US" dirty="0"/>
              <a:t>Typically, also add binary feature (dummy) for missing vs not missing in case “</a:t>
            </a:r>
            <a:r>
              <a:rPr lang="en-US" dirty="0" err="1"/>
              <a:t>missingness</a:t>
            </a:r>
            <a:r>
              <a:rPr lang="en-US" dirty="0"/>
              <a:t>” is predictive of the outcome</a:t>
            </a:r>
          </a:p>
        </p:txBody>
      </p:sp>
    </p:spTree>
    <p:extLst>
      <p:ext uri="{BB962C8B-B14F-4D97-AF65-F5344CB8AC3E}">
        <p14:creationId xmlns:p14="http://schemas.microsoft.com/office/powerpoint/2010/main" val="3357099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Missing Values: Some Options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601179"/>
            <a:ext cx="11360700" cy="45552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Central Tendency: Mean / Median / Mode</a:t>
            </a:r>
            <a:br>
              <a:rPr lang="en-US" dirty="0"/>
            </a:br>
            <a:endParaRPr lang="en-US" dirty="0"/>
          </a:p>
          <a:p>
            <a:r>
              <a:rPr lang="en-US" dirty="0"/>
              <a:t>ML methods that handle missing data (e.g., </a:t>
            </a:r>
            <a:r>
              <a:rPr lang="en-US" dirty="0" err="1"/>
              <a:t>xgboost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Others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k-Nearest Neighbor</a:t>
            </a:r>
          </a:p>
          <a:p>
            <a:pPr lvl="1"/>
            <a:r>
              <a:rPr lang="en-US" dirty="0"/>
              <a:t>Multiple Imputation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14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Central Tendency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to calculate and computationally fast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Often a reasonable starting point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be able to capture more nuance by using other, correlated data to help fill in missing values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Under-represents variance/covariance of data</a:t>
            </a:r>
          </a:p>
        </p:txBody>
      </p:sp>
    </p:spTree>
    <p:extLst>
      <p:ext uri="{BB962C8B-B14F-4D97-AF65-F5344CB8AC3E}">
        <p14:creationId xmlns:p14="http://schemas.microsoft.com/office/powerpoint/2010/main" val="239621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ML Methods with Missing Data Handling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models have built-in handling of missing data, such as </a:t>
            </a:r>
            <a:r>
              <a:rPr lang="en-US" dirty="0" err="1"/>
              <a:t>xgboost</a:t>
            </a:r>
            <a:r>
              <a:rPr lang="en-US" dirty="0"/>
              <a:t> (which decides which direction to send missing values at each split)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not be the best modeling method for your problem, don’t want to be locked into certain type of model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Nevertheless, worth exploring performance of other imputation methods even when using these models as well</a:t>
            </a:r>
          </a:p>
        </p:txBody>
      </p:sp>
    </p:spTree>
    <p:extLst>
      <p:ext uri="{BB962C8B-B14F-4D97-AF65-F5344CB8AC3E}">
        <p14:creationId xmlns:p14="http://schemas.microsoft.com/office/powerpoint/2010/main" val="252199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480A0-3003-3214-8F98-BF0D1180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from update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4D61F-091A-9777-A689-408BBB5F95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have grades/comments from Ananya</a:t>
            </a:r>
          </a:p>
          <a:p>
            <a:r>
              <a:rPr lang="en-US" dirty="0"/>
              <a:t>A couple common notes:</a:t>
            </a:r>
          </a:p>
          <a:p>
            <a:pPr lvl="1"/>
            <a:r>
              <a:rPr lang="en-US" sz="2000" dirty="0"/>
              <a:t>Evaluation metrics should be the same across different models (e.g., how do you make a decision if you evaluate a classification model with one metric and regression with another). Comes back to underlying formulation for the task</a:t>
            </a:r>
          </a:p>
          <a:p>
            <a:pPr lvl="1"/>
            <a:r>
              <a:rPr lang="en-US" sz="2000" dirty="0"/>
              <a:t>In exploratory analysis, one strategy is just to evaluate correlation coefficient(feature x, label y)</a:t>
            </a:r>
          </a:p>
          <a:p>
            <a:pPr lvl="1"/>
            <a:r>
              <a:rPr lang="en-US" sz="2000" dirty="0"/>
              <a:t>Baseline calculation mistakes: importance of sanity checks</a:t>
            </a:r>
          </a:p>
        </p:txBody>
      </p:sp>
    </p:spTree>
    <p:extLst>
      <p:ext uri="{BB962C8B-B14F-4D97-AF65-F5344CB8AC3E}">
        <p14:creationId xmlns:p14="http://schemas.microsoft.com/office/powerpoint/2010/main" val="207738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Regression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use of information in correlated features, more flexible than central tendency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However, may not be flexible enough to capture complex relationships or interactions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be somewhat more computationally expensive 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Generally will still underestimate variation in data</a:t>
            </a:r>
          </a:p>
        </p:txBody>
      </p:sp>
    </p:spTree>
    <p:extLst>
      <p:ext uri="{BB962C8B-B14F-4D97-AF65-F5344CB8AC3E}">
        <p14:creationId xmlns:p14="http://schemas.microsoft.com/office/powerpoint/2010/main" val="380822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k-Nearest Neighbor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flexible option, capture more complexity in relationships in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Difficult to choose appropriate distance metric, value of k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More computationally expensive than other methods of imputation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Requires entire training set to calculate imputed values for new examples</a:t>
            </a:r>
          </a:p>
        </p:txBody>
      </p:sp>
    </p:spTree>
    <p:extLst>
      <p:ext uri="{BB962C8B-B14F-4D97-AF65-F5344CB8AC3E}">
        <p14:creationId xmlns:p14="http://schemas.microsoft.com/office/powerpoint/2010/main" val="372957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Multiple Imputation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multiple “complete” datasets with different values using different regression models (e.g., R package </a:t>
            </a:r>
            <a:r>
              <a:rPr lang="en-US" i="1" dirty="0"/>
              <a:t>mice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Helps analyze sensitivity to handling of missing values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Much more computationally expensive, both for imputation and downstream modeling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provide better representation of variability in data</a:t>
            </a:r>
          </a:p>
        </p:txBody>
      </p:sp>
    </p:spTree>
    <p:extLst>
      <p:ext uri="{BB962C8B-B14F-4D97-AF65-F5344CB8AC3E}">
        <p14:creationId xmlns:p14="http://schemas.microsoft.com/office/powerpoint/2010/main" val="206979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8ADA-C1EF-2741-BD8A-A472FF07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E774-4907-F841-8BD3-E9ECDB6BD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remove rows or columns with missing values (unless there is a really really really good reason)</a:t>
            </a:r>
          </a:p>
          <a:p>
            <a:endParaRPr lang="en-US" dirty="0"/>
          </a:p>
          <a:p>
            <a:r>
              <a:rPr lang="en-US" dirty="0"/>
              <a:t>Missingness can be a useful predictor: create a flag even if you impute a value</a:t>
            </a:r>
          </a:p>
          <a:p>
            <a:endParaRPr lang="en-US" dirty="0"/>
          </a:p>
          <a:p>
            <a:r>
              <a:rPr lang="en-US" dirty="0"/>
              <a:t>Data can be missing for different reasons and missingness for each row/column/cell may need to be handled differently</a:t>
            </a:r>
          </a:p>
          <a:p>
            <a:endParaRPr lang="en-US" dirty="0"/>
          </a:p>
          <a:p>
            <a:r>
              <a:rPr lang="en-US" dirty="0"/>
              <a:t>Only use data from the past for imputation</a:t>
            </a:r>
          </a:p>
        </p:txBody>
      </p:sp>
    </p:spTree>
    <p:extLst>
      <p:ext uri="{BB962C8B-B14F-4D97-AF65-F5344CB8AC3E}">
        <p14:creationId xmlns:p14="http://schemas.microsoft.com/office/powerpoint/2010/main" val="2557082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700" cy="4873692"/>
          </a:xfrm>
        </p:spPr>
        <p:txBody>
          <a:bodyPr/>
          <a:lstStyle/>
          <a:p>
            <a:pPr marL="76200" indent="0">
              <a:buNone/>
            </a:pPr>
            <a:r>
              <a:rPr lang="en-US" b="1" dirty="0"/>
              <a:t>Coming up:</a:t>
            </a:r>
          </a:p>
          <a:p>
            <a:pPr marL="76200" indent="0">
              <a:buNone/>
            </a:pPr>
            <a:endParaRPr lang="en-US" b="1" dirty="0"/>
          </a:p>
          <a:p>
            <a:r>
              <a:rPr lang="en-US" dirty="0"/>
              <a:t>Thursday before class: first paper reflection</a:t>
            </a:r>
          </a:p>
          <a:p>
            <a:pPr marL="76200" indent="0">
              <a:buNone/>
            </a:pPr>
            <a:r>
              <a:rPr lang="en-US" dirty="0"/>
              <a:t>“Write a short reflection (approximately 250-300 words) on one of the required readings for this class session. Your reflection should focus on one thing that you took away from the reading: something you learned, something you disagreed with, a thought inspired by the reading, etc.”</a:t>
            </a:r>
          </a:p>
          <a:p>
            <a:pPr marL="76200" indent="0">
              <a:buNone/>
            </a:pPr>
            <a:r>
              <a:rPr lang="en-US" i="1" dirty="0"/>
              <a:t>Thursday: Guest lecture from Aditya Mate (author of the reading)</a:t>
            </a:r>
          </a:p>
          <a:p>
            <a:pPr marL="76200" indent="0">
              <a:buNone/>
            </a:pPr>
            <a:endParaRPr lang="en-US" b="1" dirty="0"/>
          </a:p>
          <a:p>
            <a:r>
              <a:rPr lang="en-US" dirty="0"/>
              <a:t>Next Monday: Project Update 2</a:t>
            </a:r>
          </a:p>
          <a:p>
            <a:r>
              <a:rPr lang="en-US" dirty="0"/>
              <a:t>Next Tuesday: paper reflection 2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9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Creation/Engineering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Introducing Bias in Feature Development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Dealing with Missing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3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are hints/rules of thumb you give your model</a:t>
            </a:r>
          </a:p>
          <a:p>
            <a:pPr lvl="1"/>
            <a:r>
              <a:rPr lang="en-US" sz="2000" dirty="0"/>
              <a:t>Encoding domain knowledge and context for the model to use</a:t>
            </a:r>
          </a:p>
          <a:p>
            <a:endParaRPr lang="en-US" dirty="0"/>
          </a:p>
          <a:p>
            <a:r>
              <a:rPr lang="en-US" dirty="0"/>
              <a:t>Feature generation is a critical part of the machine learning modeling process, especially with structured data.</a:t>
            </a:r>
          </a:p>
          <a:p>
            <a:endParaRPr lang="en-US" dirty="0"/>
          </a:p>
          <a:p>
            <a:r>
              <a:rPr lang="en-US" dirty="0"/>
              <a:t>Complexity in features may allow us to use less complex models that are faster to run, easier to understand and easier to maintain.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2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Pointers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generating a feature, what did you know and </a:t>
            </a:r>
            <a:r>
              <a:rPr lang="en-US" b="1" u="sng" dirty="0"/>
              <a:t>when</a:t>
            </a:r>
            <a:r>
              <a:rPr lang="en-US" dirty="0"/>
              <a:t> did you know it?</a:t>
            </a:r>
          </a:p>
          <a:p>
            <a:pPr lvl="1"/>
            <a:r>
              <a:rPr lang="en-US" dirty="0"/>
              <a:t>You can only create features from information available </a:t>
            </a:r>
            <a:r>
              <a:rPr lang="en-US" sz="3200" b="1" dirty="0">
                <a:solidFill>
                  <a:srgbClr val="FF0000"/>
                </a:solidFill>
              </a:rPr>
              <a:t>before</a:t>
            </a:r>
            <a:r>
              <a:rPr lang="en-US" dirty="0"/>
              <a:t> the “training” date for a given row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Domain/expert knowledge and prior research in the field can help a lot!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3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995C-0142-D53C-5C75-CE91CB09A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features mean?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60094-50B8-AB5E-62FC-7C34EFA37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predicting antenatal care attendance for pregnant women in Ethiopia</a:t>
            </a:r>
          </a:p>
          <a:p>
            <a:r>
              <a:rPr lang="en-US" dirty="0"/>
              <a:t>First iteration: a feature of “whether a women using iron supplements” is very highly predictive – model using this feature can get an AUC of 0.85!</a:t>
            </a:r>
          </a:p>
          <a:p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260743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995C-0142-D53C-5C75-CE91CB09A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features mean?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60094-50B8-AB5E-62FC-7C34EFA37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predicting antenatal care attendance for pregnant women in Ethiopia</a:t>
            </a:r>
          </a:p>
          <a:p>
            <a:r>
              <a:rPr lang="en-US" dirty="0"/>
              <a:t>First iteration: a feature of “whether a women using iron supplements” is very highly predictive – model using this feature can get an AUC of 0.85!</a:t>
            </a:r>
          </a:p>
          <a:p>
            <a:r>
              <a:rPr lang="en-US" dirty="0"/>
              <a:t>Why?</a:t>
            </a:r>
          </a:p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Because iron supplement usage is often recorded at antenatal care visits! Don’t accidentally leak information from the labels into the features!  </a:t>
            </a:r>
          </a:p>
        </p:txBody>
      </p:sp>
    </p:spTree>
    <p:extLst>
      <p:ext uri="{BB962C8B-B14F-4D97-AF65-F5344CB8AC3E}">
        <p14:creationId xmlns:p14="http://schemas.microsoft.com/office/powerpoint/2010/main" val="19112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5600" y="86585"/>
            <a:ext cx="11360700" cy="763500"/>
          </a:xfrm>
        </p:spPr>
        <p:txBody>
          <a:bodyPr/>
          <a:lstStyle/>
          <a:p>
            <a:r>
              <a:rPr lang="en-US" dirty="0"/>
              <a:t>Feature development is an </a:t>
            </a:r>
            <a:r>
              <a:rPr lang="en-US" b="1" dirty="0"/>
              <a:t>iterative</a:t>
            </a:r>
            <a:r>
              <a:rPr lang="en-US" dirty="0"/>
              <a:t> 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65556934"/>
              </p:ext>
            </p:extLst>
          </p:nvPr>
        </p:nvGraphicFramePr>
        <p:xfrm>
          <a:off x="1990675" y="2420472"/>
          <a:ext cx="7013476" cy="4142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2AA2596-889F-CA4A-81F2-861C7AF734E0}"/>
              </a:ext>
            </a:extLst>
          </p:cNvPr>
          <p:cNvSpPr/>
          <p:nvPr/>
        </p:nvSpPr>
        <p:spPr>
          <a:xfrm>
            <a:off x="347830" y="1530907"/>
            <a:ext cx="113606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Start simple: build a couple features (from each data source) you think are most important and expand from there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180160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2752</TotalTime>
  <Words>1672</Words>
  <Application>Microsoft Office PowerPoint</Application>
  <PresentationFormat>Widescreen</PresentationFormat>
  <Paragraphs>222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Simple Light</vt:lpstr>
      <vt:lpstr>PowerPoint Presentation</vt:lpstr>
      <vt:lpstr>Reminders</vt:lpstr>
      <vt:lpstr>Notes from update 1</vt:lpstr>
      <vt:lpstr>What We’ll Cover Today</vt:lpstr>
      <vt:lpstr>Why do we care?</vt:lpstr>
      <vt:lpstr>Practical Pointers</vt:lpstr>
      <vt:lpstr>What do features mean?</vt:lpstr>
      <vt:lpstr>What do features mean?</vt:lpstr>
      <vt:lpstr>Feature development is an iterative process</vt:lpstr>
      <vt:lpstr>Bias in Feature Development: Mechanisms</vt:lpstr>
      <vt:lpstr>Bias in Feature Development: Examples</vt:lpstr>
      <vt:lpstr>Discussion Question</vt:lpstr>
      <vt:lpstr>Feature Generation: Practical Pointers</vt:lpstr>
      <vt:lpstr>Feature Generation</vt:lpstr>
      <vt:lpstr>Categorical to Binary</vt:lpstr>
      <vt:lpstr>Discretization</vt:lpstr>
      <vt:lpstr>Feature Scaling</vt:lpstr>
      <vt:lpstr>Is Scaling Important for…</vt:lpstr>
      <vt:lpstr>Feature Transformations</vt:lpstr>
      <vt:lpstr>Aggregations</vt:lpstr>
      <vt:lpstr>Feature Interactions</vt:lpstr>
      <vt:lpstr>Features are also model-dependent</vt:lpstr>
      <vt:lpstr>Missing values</vt:lpstr>
      <vt:lpstr>Missing values</vt:lpstr>
      <vt:lpstr>Missing values</vt:lpstr>
      <vt:lpstr>Imputation</vt:lpstr>
      <vt:lpstr>Imputing Missing Values: Some Options</vt:lpstr>
      <vt:lpstr>Imputing – Central Tendency</vt:lpstr>
      <vt:lpstr>Imputing – ML Methods with Missing Data Handling</vt:lpstr>
      <vt:lpstr>Imputing – Regression</vt:lpstr>
      <vt:lpstr>Imputing – k-Nearest Neighbor</vt:lpstr>
      <vt:lpstr>Imputing – Multiple Imputation</vt:lpstr>
      <vt:lpstr>Missing Value Tips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Bryan Wilder</cp:lastModifiedBy>
  <cp:revision>74</cp:revision>
  <dcterms:created xsi:type="dcterms:W3CDTF">2020-01-14T19:43:43Z</dcterms:created>
  <dcterms:modified xsi:type="dcterms:W3CDTF">2023-01-31T03:50:27Z</dcterms:modified>
</cp:coreProperties>
</file>