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74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8" r:id="rId11"/>
    <p:sldId id="495" r:id="rId12"/>
    <p:sldId id="496" r:id="rId13"/>
    <p:sldId id="497" r:id="rId14"/>
    <p:sldId id="499" r:id="rId15"/>
    <p:sldId id="500" r:id="rId16"/>
    <p:sldId id="50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720F3D-374D-418B-83AD-38E79D1804DE}">
          <p14:sldIdLst>
            <p14:sldId id="256"/>
            <p14:sldId id="474"/>
            <p14:sldId id="488"/>
            <p14:sldId id="489"/>
            <p14:sldId id="490"/>
            <p14:sldId id="491"/>
            <p14:sldId id="492"/>
            <p14:sldId id="493"/>
            <p14:sldId id="494"/>
            <p14:sldId id="498"/>
            <p14:sldId id="495"/>
            <p14:sldId id="496"/>
            <p14:sldId id="497"/>
            <p14:sldId id="499"/>
            <p14:sldId id="500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Midterm + calibration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8A7-8163-C74F-3085-294B9DE0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calibration: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DA65-5B3E-AE85-9523-F0C61B8A3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Consider a less trivial predictor</a:t>
            </a:r>
          </a:p>
          <a:p>
            <a:r>
              <a:rPr lang="en-US" dirty="0">
                <a:sym typeface="Wingdings" panose="05000000000000000000" pitchFamily="2" charset="2"/>
              </a:rPr>
              <a:t>Suppose that when this classifier predicts </a:t>
            </a:r>
            <a:r>
              <a:rPr lang="en-US" i="1" dirty="0">
                <a:sym typeface="Wingdings" panose="05000000000000000000" pitchFamily="2" charset="2"/>
              </a:rPr>
              <a:t>p = 0.3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very cloudy days (1/3 of the time): It rains with p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sunny days (1/3 of the time): It never rains (p = 0)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in-between days (1/3 of the time): It rains with p = 0.3</a:t>
            </a:r>
          </a:p>
          <a:p>
            <a:pPr marL="56515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total: it rains p = 0.3 when we predict p = 0.3. Calibrated!</a:t>
            </a:r>
          </a:p>
        </p:txBody>
      </p:sp>
    </p:spTree>
    <p:extLst>
      <p:ext uri="{BB962C8B-B14F-4D97-AF65-F5344CB8AC3E}">
        <p14:creationId xmlns:p14="http://schemas.microsoft.com/office/powerpoint/2010/main" val="122980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3AD4-6523-07F0-0270-F54E41A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53B36-003D-9C51-C943-BC4FA8535D4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guaranteed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actually wanted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I.e., we want the model to be calibrated </a:t>
                </a:r>
                <a:r>
                  <a:rPr lang="en-US" i="1" dirty="0"/>
                  <a:t>given the observable features of an instance</a:t>
                </a:r>
              </a:p>
              <a:p>
                <a:r>
                  <a:rPr lang="en-US" dirty="0"/>
                  <a:t>Unfortunately, this is not actually possible (theoretically: this is only achievable via the Bayes-optimal predictor, requires unattainable amount of data)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53B36-003D-9C51-C943-BC4FA8535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3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7CFE-A7FA-C1B3-1A53-0165E260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C44-A3A4-BF02-6778-9CB5F74D9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we can’t have calibration conditioned on features, even for calibrated classifiers, people will have to form judgments about when to trust them!</a:t>
            </a:r>
          </a:p>
          <a:p>
            <a:pPr lvl="1"/>
            <a:r>
              <a:rPr lang="en-US" sz="2000" dirty="0"/>
              <a:t>Someone could notice: this model is terrible on sunny days </a:t>
            </a:r>
          </a:p>
          <a:p>
            <a:pPr lvl="1"/>
            <a:endParaRPr lang="en-US" sz="2000" dirty="0"/>
          </a:p>
          <a:p>
            <a:r>
              <a:rPr lang="en-US" sz="2500" dirty="0"/>
              <a:t>Providing actionable uncertainty quantification is an active research area</a:t>
            </a:r>
          </a:p>
        </p:txBody>
      </p:sp>
    </p:spTree>
    <p:extLst>
      <p:ext uri="{BB962C8B-B14F-4D97-AF65-F5344CB8AC3E}">
        <p14:creationId xmlns:p14="http://schemas.microsoft.com/office/powerpoint/2010/main" val="38183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B1E-028A-1A59-6302-FCCFBBEA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577B03-2209-24CE-49C0-0B77D8389A3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Potential workaround: can’t generally guarantee calibration conditioned on X, but could we guarantee it conditioned on a limited set of attributes?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Level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cloud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cover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typically possible via </a:t>
                </a:r>
                <a:r>
                  <a:rPr lang="en-US" i="1" dirty="0"/>
                  <a:t>separately</a:t>
                </a:r>
                <a:r>
                  <a:rPr lang="en-US" dirty="0"/>
                  <a:t> calibrating the model for each level of the discrete feature</a:t>
                </a:r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577B03-2209-24CE-49C0-0B77D8389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8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8688-433F-CCB9-6E40-E1EF3FE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fairness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3DD5-EF16-3937-A395-1C9A8A181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conditioned on demographic group is one way of thinking about fairness: for each group, model’s predicted probability is “unbiased”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8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2F1B-5501-4E25-9A32-D0807D0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</a:t>
            </a:r>
            <a:r>
              <a:rPr lang="en-US" dirty="0" err="1"/>
              <a:t>multicalibration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B2B079-C9F9-6AA8-B8B1-016608C03D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we want calibration to hold for a large number of potentially overlapping groups?</a:t>
                </a:r>
              </a:p>
              <a:p>
                <a:r>
                  <a:rPr lang="en-US" dirty="0"/>
                  <a:t>For a sufficiently expressive set of groups, this becomes unachievable</a:t>
                </a:r>
              </a:p>
              <a:p>
                <a:r>
                  <a:rPr lang="en-US" dirty="0"/>
                  <a:t>In between, Hebert-Johnson et al (2018) introduce a notion of </a:t>
                </a:r>
                <a:r>
                  <a:rPr lang="en-US" i="1" dirty="0" err="1"/>
                  <a:t>multicalibration</a:t>
                </a:r>
                <a:r>
                  <a:rPr lang="en-US" dirty="0"/>
                  <a:t>, where calibration must hold for every subset of the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set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controls how hard the problem is. Requirements: </a:t>
                </a:r>
              </a:p>
              <a:p>
                <a:pPr lvl="1"/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we can efficiently decide membership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not too small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B2B079-C9F9-6AA8-B8B1-016608C03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5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393C-1E9B-4568-CE4F-B1CD40D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7E9E-39FB-ECBE-BBE5-65D101C71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uncertainty quantification is hard!</a:t>
            </a:r>
          </a:p>
          <a:p>
            <a:r>
              <a:rPr lang="en-US" dirty="0"/>
              <a:t>Defining what we want is nonobvious, and it may be statistically or computationally difficult to guarantee</a:t>
            </a:r>
          </a:p>
          <a:p>
            <a:r>
              <a:rPr lang="en-US" dirty="0"/>
              <a:t>Nevertheless, a very important component of reliable ML pipelines</a:t>
            </a:r>
          </a:p>
        </p:txBody>
      </p:sp>
    </p:spTree>
    <p:extLst>
      <p:ext uri="{BB962C8B-B14F-4D97-AF65-F5344CB8AC3E}">
        <p14:creationId xmlns:p14="http://schemas.microsoft.com/office/powerpoint/2010/main" val="9771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Next Tuesday: each team discusses changes they’ve made and final modeling decisions</a:t>
            </a:r>
          </a:p>
          <a:p>
            <a:pPr lvl="1"/>
            <a:r>
              <a:rPr lang="en-US" dirty="0"/>
              <a:t>No need to review all slides from scratch</a:t>
            </a:r>
          </a:p>
          <a:p>
            <a:pPr lvl="1"/>
            <a:r>
              <a:rPr lang="en-US" dirty="0"/>
              <a:t>Talk about the difference from before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Also Tuesday: midterm available</a:t>
            </a:r>
          </a:p>
          <a:p>
            <a:r>
              <a:rPr lang="en-US" dirty="0"/>
              <a:t>No class the following Thursday (March 2)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E374-A325-D308-512A-0EF52AA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962B-CF2A-D910-D29F-893E39DBE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Take-home </a:t>
            </a:r>
          </a:p>
          <a:p>
            <a:r>
              <a:rPr lang="en-US" dirty="0"/>
              <a:t>Use of any resources (slides, papers, </a:t>
            </a:r>
            <a:r>
              <a:rPr lang="en-US" dirty="0" err="1"/>
              <a:t>etc</a:t>
            </a:r>
            <a:r>
              <a:rPr lang="en-US" dirty="0"/>
              <a:t>) is allowed</a:t>
            </a:r>
          </a:p>
          <a:p>
            <a:r>
              <a:rPr lang="en-US" b="1" u="sng" dirty="0"/>
              <a:t>No cooperation or communication is allowed with any other person</a:t>
            </a:r>
            <a:endParaRPr lang="en-US" dirty="0"/>
          </a:p>
          <a:p>
            <a:pPr lvl="1"/>
            <a:r>
              <a:rPr lang="en-US" sz="2800" dirty="0"/>
              <a:t>This is an individual assignment</a:t>
            </a:r>
          </a:p>
          <a:p>
            <a:r>
              <a:rPr lang="en-US" dirty="0"/>
              <a:t>Due by Friday (midnight) on Canvas; typed or scanned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365-952A-E4C3-0D12-9139F3C3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5323-1E2F-8D48-9122-5301AFE0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take-home, we don’t expect it to take more than ~2-3 hours</a:t>
            </a:r>
          </a:p>
          <a:p>
            <a:r>
              <a:rPr lang="en-US" dirty="0"/>
              <a:t>Focus on applying concepts covered in the lectures and the project</a:t>
            </a:r>
          </a:p>
        </p:txBody>
      </p:sp>
    </p:spTree>
    <p:extLst>
      <p:ext uri="{BB962C8B-B14F-4D97-AF65-F5344CB8AC3E}">
        <p14:creationId xmlns:p14="http://schemas.microsoft.com/office/powerpoint/2010/main" val="8238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2F0A-8F7D-7B9C-DECD-7214230C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C97E-B254-6B9F-F4A4-125321951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description of a business or policy problem, propose a specific problem formulation </a:t>
            </a:r>
          </a:p>
          <a:p>
            <a:r>
              <a:rPr lang="en-US" dirty="0"/>
              <a:t>Explain what model evaluation and selection setup you would use</a:t>
            </a:r>
          </a:p>
          <a:p>
            <a:r>
              <a:rPr lang="en-US" dirty="0"/>
              <a:t>Give examples of baselines or features you would try</a:t>
            </a:r>
          </a:p>
          <a:p>
            <a:r>
              <a:rPr lang="en-US" dirty="0"/>
              <a:t>Interpret different performance metrics (ROC curve, PR curve, calibration curve, </a:t>
            </a:r>
            <a:r>
              <a:rPr lang="en-US" dirty="0" err="1"/>
              <a:t>etc</a:t>
            </a:r>
            <a:r>
              <a:rPr lang="en-US" dirty="0"/>
              <a:t>); explain when you might prefer models with different performance characteristics</a:t>
            </a:r>
          </a:p>
          <a:p>
            <a:r>
              <a:rPr lang="en-US" dirty="0"/>
              <a:t>Identify different censoring or missing data scenarios and identify potential solutions</a:t>
            </a:r>
          </a:p>
          <a:p>
            <a:pPr marL="76200" indent="0">
              <a:buNone/>
            </a:pPr>
            <a:r>
              <a:rPr lang="en-US" b="1" dirty="0"/>
              <a:t>Throughout: emphasis on explaining your reasoning, assumptions, </a:t>
            </a:r>
            <a:r>
              <a:rPr lang="en-US" b="1" dirty="0" err="1"/>
              <a:t>etc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3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144B-D347-4B13-132C-CEA1D288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2D48-8FF0-198C-1491-6943DA444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questions from lectures are good examples</a:t>
            </a:r>
          </a:p>
          <a:p>
            <a:r>
              <a:rPr lang="en-US" dirty="0"/>
              <a:t>Feel free to come talk to me or Ananya if there are topics you want to brush up on</a:t>
            </a:r>
          </a:p>
        </p:txBody>
      </p:sp>
    </p:spTree>
    <p:extLst>
      <p:ext uri="{BB962C8B-B14F-4D97-AF65-F5344CB8AC3E}">
        <p14:creationId xmlns:p14="http://schemas.microsoft.com/office/powerpoint/2010/main" val="30003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1C0-2E5F-B722-8152-C02C507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calibration and what it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834DE3-9B20-42CB-1DD7-287B138A6D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a classifier is calibrated if, when it predicts an outcome with probability </a:t>
                </a:r>
                <a:r>
                  <a:rPr lang="en-US" i="1" dirty="0"/>
                  <a:t>p</a:t>
                </a:r>
                <a:r>
                  <a:rPr lang="en-US" dirty="0"/>
                  <a:t>, the outcome happens </a:t>
                </a:r>
                <a:r>
                  <a:rPr lang="en-US" i="1" dirty="0"/>
                  <a:t>p</a:t>
                </a:r>
                <a:r>
                  <a:rPr lang="en-US" dirty="0"/>
                  <a:t> fraction of the time: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dirty="0"/>
                  <a:t>We’ve talked about this as a desirable feature for human decision makers: quantifies the model’s confidence in an accurate manner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834DE3-9B20-42CB-1DD7-287B138A6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3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328-7E65-D26B-4922-62BC2C89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calibration: 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A094-8369-6FB7-7C34-5EC78BC5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we are predicting whether it rains tomorrow</a:t>
            </a:r>
          </a:p>
          <a:p>
            <a:r>
              <a:rPr lang="en-US" dirty="0"/>
              <a:t>It rains 50% of days in Pittsburgh</a:t>
            </a:r>
          </a:p>
          <a:p>
            <a:r>
              <a:rPr lang="en-US" dirty="0"/>
              <a:t>Consider a classifier that predicts 50% </a:t>
            </a:r>
            <a:r>
              <a:rPr lang="en-US" i="1" dirty="0"/>
              <a:t>every single day</a:t>
            </a:r>
            <a:r>
              <a:rPr lang="en-US" dirty="0"/>
              <a:t> – calibrated!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8A7-8163-C74F-3085-294B9DE0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calibration: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DA65-5B3E-AE85-9523-F0C61B8A3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Consider a less trivial predictor</a:t>
            </a:r>
          </a:p>
          <a:p>
            <a:r>
              <a:rPr lang="en-US" dirty="0">
                <a:sym typeface="Wingdings" panose="05000000000000000000" pitchFamily="2" charset="2"/>
              </a:rPr>
              <a:t>Suppose that when this classifier predicts </a:t>
            </a:r>
            <a:r>
              <a:rPr lang="en-US" i="1" dirty="0">
                <a:sym typeface="Wingdings" panose="05000000000000000000" pitchFamily="2" charset="2"/>
              </a:rPr>
              <a:t>p = 0.3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very cloudy days (1/3 of the time): It rains with p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sunny days (1/3 of the time): It never rains (p = 0)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in-between days (1/3 of the time): It rains with p = 0.3</a:t>
            </a:r>
          </a:p>
          <a:p>
            <a:pPr marL="56515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Is this model calibrated? 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 err="1">
                <a:sym typeface="Wingdings" panose="05000000000000000000" pitchFamily="2" charset="2"/>
              </a:rPr>
              <a:t>Slido</a:t>
            </a:r>
            <a:r>
              <a:rPr lang="en-US" b="1" dirty="0">
                <a:sym typeface="Wingdings" panose="05000000000000000000" pitchFamily="2" charset="2"/>
              </a:rPr>
              <a:t> #10718)</a:t>
            </a:r>
          </a:p>
        </p:txBody>
      </p:sp>
    </p:spTree>
    <p:extLst>
      <p:ext uri="{BB962C8B-B14F-4D97-AF65-F5344CB8AC3E}">
        <p14:creationId xmlns:p14="http://schemas.microsoft.com/office/powerpoint/2010/main" val="2953666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21393</TotalTime>
  <Words>806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PowerPoint Presentation</vt:lpstr>
      <vt:lpstr>Reminders</vt:lpstr>
      <vt:lpstr>Midterm</vt:lpstr>
      <vt:lpstr>Midterm</vt:lpstr>
      <vt:lpstr>Example topics</vt:lpstr>
      <vt:lpstr>Midterm</vt:lpstr>
      <vt:lpstr>Discussion: calibration and what it means</vt:lpstr>
      <vt:lpstr>Limits of calibration: example 1</vt:lpstr>
      <vt:lpstr>Limits of calibration: example 2</vt:lpstr>
      <vt:lpstr>Limits of calibration: example 2</vt:lpstr>
      <vt:lpstr>Limits of calibration</vt:lpstr>
      <vt:lpstr>Limits of calibration</vt:lpstr>
      <vt:lpstr>Strategies</vt:lpstr>
      <vt:lpstr>Connection to fairness</vt:lpstr>
      <vt:lpstr>Extension: multicalibration</vt:lpstr>
      <vt:lpstr>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207</cp:revision>
  <dcterms:created xsi:type="dcterms:W3CDTF">2020-01-14T19:43:43Z</dcterms:created>
  <dcterms:modified xsi:type="dcterms:W3CDTF">2023-02-26T02:48:43Z</dcterms:modified>
</cp:coreProperties>
</file>