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74" r:id="rId3"/>
    <p:sldId id="488" r:id="rId4"/>
    <p:sldId id="483" r:id="rId5"/>
    <p:sldId id="484" r:id="rId6"/>
    <p:sldId id="485" r:id="rId7"/>
    <p:sldId id="310" r:id="rId8"/>
    <p:sldId id="312" r:id="rId9"/>
    <p:sldId id="313" r:id="rId10"/>
    <p:sldId id="317" r:id="rId11"/>
    <p:sldId id="314" r:id="rId12"/>
    <p:sldId id="316" r:id="rId13"/>
    <p:sldId id="315" r:id="rId14"/>
    <p:sldId id="322" r:id="rId15"/>
    <p:sldId id="487" r:id="rId16"/>
    <p:sldId id="489" r:id="rId17"/>
    <p:sldId id="503" r:id="rId18"/>
    <p:sldId id="490" r:id="rId19"/>
    <p:sldId id="491" r:id="rId20"/>
    <p:sldId id="492" r:id="rId21"/>
    <p:sldId id="493" r:id="rId22"/>
    <p:sldId id="501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5720F3D-374D-418B-83AD-38E79D1804DE}">
          <p14:sldIdLst>
            <p14:sldId id="256"/>
            <p14:sldId id="474"/>
            <p14:sldId id="488"/>
            <p14:sldId id="483"/>
            <p14:sldId id="484"/>
            <p14:sldId id="485"/>
            <p14:sldId id="310"/>
            <p14:sldId id="312"/>
            <p14:sldId id="313"/>
            <p14:sldId id="317"/>
            <p14:sldId id="314"/>
            <p14:sldId id="316"/>
            <p14:sldId id="315"/>
            <p14:sldId id="322"/>
            <p14:sldId id="487"/>
            <p14:sldId id="489"/>
            <p14:sldId id="503"/>
            <p14:sldId id="490"/>
            <p14:sldId id="491"/>
            <p14:sldId id="492"/>
            <p14:sldId id="493"/>
            <p14:sldId id="501"/>
            <p14:sldId id="494"/>
            <p14:sldId id="495"/>
            <p14:sldId id="496"/>
            <p14:sldId id="497"/>
            <p14:sldId id="498"/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93157"/>
  </p:normalViewPr>
  <p:slideViewPr>
    <p:cSldViewPr snapToGrid="0" snapToObjects="1">
      <p:cViewPr varScale="1">
        <p:scale>
          <a:sx n="80" d="100"/>
          <a:sy n="80" d="100"/>
        </p:scale>
        <p:origin x="9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Imputation and censoring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Bryan Wilder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64080"/>
          <a:stretch/>
        </p:blipFill>
        <p:spPr>
          <a:xfrm>
            <a:off x="3499638" y="4968362"/>
            <a:ext cx="5192713" cy="65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 (e.g., R package </a:t>
            </a:r>
            <a:r>
              <a:rPr lang="en-US" i="1" dirty="0"/>
              <a:t>mice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4C44-C31B-A2F0-5CE0-CA501C3F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E3EE-EC99-0765-02C0-8FE72CBB4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special kind of missing data</a:t>
            </a:r>
          </a:p>
          <a:p>
            <a:r>
              <a:rPr lang="en-US" dirty="0"/>
              <a:t>In particular, when an </a:t>
            </a:r>
            <a:r>
              <a:rPr lang="en-US" i="1" dirty="0"/>
              <a:t>outcome </a:t>
            </a:r>
            <a:r>
              <a:rPr lang="en-US" dirty="0"/>
              <a:t>is missing because we stop observing an entity after some point in time, or don’t observe the exact time when an event happens</a:t>
            </a:r>
          </a:p>
          <a:p>
            <a:r>
              <a:rPr lang="en-US" dirty="0"/>
              <a:t>In general, missing outcomes are very difficult to handle; censoring is a special case where we can say something</a:t>
            </a:r>
          </a:p>
        </p:txBody>
      </p:sp>
    </p:spTree>
    <p:extLst>
      <p:ext uri="{BB962C8B-B14F-4D97-AF65-F5344CB8AC3E}">
        <p14:creationId xmlns:p14="http://schemas.microsoft.com/office/powerpoint/2010/main" val="356527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A1E5-8E33-3405-C7F3-DE864C2F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844B-DA3D-7387-E0E6-FE9D1575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Most common form: </a:t>
            </a:r>
            <a:r>
              <a:rPr lang="en-US" i="1" dirty="0"/>
              <a:t>right-censoring</a:t>
            </a:r>
          </a:p>
          <a:p>
            <a:pPr marL="76200" indent="0">
              <a:buNone/>
            </a:pPr>
            <a:endParaRPr lang="en-US" i="1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1026" name="Picture 2" descr="MAKE | Free Full-Text | Introduction to Survival Analysis in Practice">
            <a:extLst>
              <a:ext uri="{FF2B5EF4-FFF2-40B4-BE49-F238E27FC236}">
                <a16:creationId xmlns:a16="http://schemas.microsoft.com/office/drawing/2014/main" id="{284DDE48-356C-8B3C-2CBF-2D4A02AC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" y="2162703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96CF1-5956-B879-69C1-89A43932E38F}"/>
              </a:ext>
            </a:extLst>
          </p:cNvPr>
          <p:cNvSpPr txBox="1"/>
          <p:nvPr/>
        </p:nvSpPr>
        <p:spPr>
          <a:xfrm>
            <a:off x="415600" y="6082340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https://www.mdpi.com/2504-4990/1/3/58</a:t>
            </a:r>
          </a:p>
        </p:txBody>
      </p:sp>
    </p:spTree>
    <p:extLst>
      <p:ext uri="{BB962C8B-B14F-4D97-AF65-F5344CB8AC3E}">
        <p14:creationId xmlns:p14="http://schemas.microsoft.com/office/powerpoint/2010/main" val="394406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D5E-5BE6-171E-7251-24D6E612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4C3C-EBA2-6CB7-26A3-75DB6C1DD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#10718, remember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306904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56A6-D7D9-A668-93B7-96ED4543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39C23-5B7A-44B9-7A31-78FA5A460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only collect outcomes for some period of time</a:t>
            </a:r>
          </a:p>
          <a:p>
            <a:r>
              <a:rPr lang="en-US" dirty="0"/>
              <a:t>People are lost to follow up (drop out of a study, move to a different state, switch to a competitor’s service,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85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6F6-CC7C-E413-CFEA-8AF7B1E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FE03-8E48-4663-6E7C-3BB1AA529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Censored observations are partially missing: we don’t know the label, but we know the time </a:t>
            </a:r>
            <a:r>
              <a:rPr lang="en-US" i="1" dirty="0"/>
              <a:t>t</a:t>
            </a:r>
            <a:r>
              <a:rPr lang="en-US" dirty="0"/>
              <a:t> when someone was lost to </a:t>
            </a:r>
            <a:r>
              <a:rPr lang="en-US" dirty="0" err="1"/>
              <a:t>followup</a:t>
            </a:r>
            <a:endParaRPr lang="en-US" dirty="0"/>
          </a:p>
          <a:p>
            <a:r>
              <a:rPr lang="en-US" dirty="0"/>
              <a:t>This is still informative: event did not happen by time </a:t>
            </a:r>
            <a:r>
              <a:rPr lang="en-US" i="1" dirty="0"/>
              <a:t>t</a:t>
            </a:r>
          </a:p>
          <a:p>
            <a:r>
              <a:rPr lang="en-US" dirty="0"/>
              <a:t>How do we make use of that information to improve our model?</a:t>
            </a:r>
          </a:p>
        </p:txBody>
      </p:sp>
    </p:spTree>
    <p:extLst>
      <p:ext uri="{BB962C8B-B14F-4D97-AF65-F5344CB8AC3E}">
        <p14:creationId xmlns:p14="http://schemas.microsoft.com/office/powerpoint/2010/main" val="44646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87369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Coming up: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Project update next week</a:t>
            </a:r>
          </a:p>
          <a:p>
            <a:endParaRPr lang="en-US" dirty="0"/>
          </a:p>
          <a:p>
            <a:r>
              <a:rPr lang="en-US" dirty="0"/>
              <a:t>Next Thursday: paper reflection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E551-8FB1-9F5B-C5F3-43E33968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A2457-7717-DFCD-8537-6BD87744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focus from binary classification (did event happen or not) to a regression (time until event happens, which might be infinity if it never does)</a:t>
            </a:r>
          </a:p>
          <a:p>
            <a:r>
              <a:rPr lang="en-US" dirty="0"/>
              <a:t>Sometimes time-to-event is itself the question of interest</a:t>
            </a:r>
          </a:p>
          <a:p>
            <a:pPr lvl="1"/>
            <a:r>
              <a:rPr lang="en-US" dirty="0"/>
              <a:t>Time to recurrence of a medical issue, time until a customer makes a purchase, etc.</a:t>
            </a:r>
          </a:p>
          <a:p>
            <a:r>
              <a:rPr lang="en-US" dirty="0"/>
              <a:t>Sometimes modeling as time-to-event is important because it allows us to use information about censored outcomes</a:t>
            </a:r>
          </a:p>
        </p:txBody>
      </p:sp>
    </p:spTree>
    <p:extLst>
      <p:ext uri="{BB962C8B-B14F-4D97-AF65-F5344CB8AC3E}">
        <p14:creationId xmlns:p14="http://schemas.microsoft.com/office/powerpoint/2010/main" val="295477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E8-C69A-AF50-6884-AC236426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D992D1-18F7-3A4A-E266-6297AE628C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survival time (time until event occurs)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Key object: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is the density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Hazard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is instantaneous rate of failure conditioned on surviving until time t</a:t>
                </a:r>
              </a:p>
              <a:p>
                <a:r>
                  <a:rPr lang="en-US" dirty="0"/>
                  <a:t>These are all different ways of parameterizing the same function; work with whichever is convenient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D992D1-18F7-3A4A-E266-6297AE628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30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83C-6A01-4080-6A6B-75301FDE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E7886-DDD4-1B52-E70A-7AC9F8038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9"/>
          <a:stretch/>
        </p:blipFill>
        <p:spPr>
          <a:xfrm>
            <a:off x="1681113" y="1409700"/>
            <a:ext cx="5424538" cy="544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147480-57DE-3003-D981-4119EE5383F2}"/>
              </a:ext>
            </a:extLst>
          </p:cNvPr>
          <p:cNvSpPr/>
          <p:nvPr/>
        </p:nvSpPr>
        <p:spPr>
          <a:xfrm>
            <a:off x="6353175" y="6534150"/>
            <a:ext cx="12763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39374-FBFD-342C-76AD-7A3BA1E01755}"/>
              </a:ext>
            </a:extLst>
          </p:cNvPr>
          <p:cNvSpPr txBox="1"/>
          <p:nvPr/>
        </p:nvSpPr>
        <p:spPr>
          <a:xfrm>
            <a:off x="6207919" y="6139190"/>
            <a:ext cx="6110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https://methods.sagepub.com/foundations/event-history-and-survival-analysis</a:t>
            </a:r>
          </a:p>
        </p:txBody>
      </p:sp>
    </p:spTree>
    <p:extLst>
      <p:ext uri="{BB962C8B-B14F-4D97-AF65-F5344CB8AC3E}">
        <p14:creationId xmlns:p14="http://schemas.microsoft.com/office/powerpoint/2010/main" val="421406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2EC-EFC6-1E16-E23B-D376724E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B608-8AC2-2B32-1391-CDC0CBCB0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 is to infer one of these functions (typically the hazard function); others can be backed out </a:t>
            </a:r>
          </a:p>
          <a:p>
            <a:r>
              <a:rPr lang="en-US" dirty="0"/>
              <a:t>Framework: maximum likelihood estimation </a:t>
            </a:r>
          </a:p>
          <a:p>
            <a:r>
              <a:rPr lang="en-US" dirty="0"/>
              <a:t>Key principle: only count individual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towards the likelihood during times that you would observe an event if it happened</a:t>
            </a:r>
          </a:p>
        </p:txBody>
      </p:sp>
    </p:spTree>
    <p:extLst>
      <p:ext uri="{BB962C8B-B14F-4D97-AF65-F5344CB8AC3E}">
        <p14:creationId xmlns:p14="http://schemas.microsoft.com/office/powerpoint/2010/main" val="260024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C592-5FD4-C836-E535-7E5DA17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303CA1-5C6E-F53A-0663-205CA72424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was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observed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subject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was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censored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1 if a subject is observed, 0 if censored. Complete likelihood: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303CA1-5C6E-F53A-0663-205CA7242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4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4C53-BA2F-A01F-9C8F-71D05E18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16D18F-A54A-9B46-0168-3E82D6AE0D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Propose a model with parameters (typically specified in terms of a model for hazard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Fit the parameters via maximum likelihood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16D18F-A54A-9B46-0168-3E82D6AE0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04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8A0C-4787-597A-8156-424D0584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1C6C2B-3C02-D7D4-D521-3946C10ED9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Two main families</a:t>
                </a:r>
              </a:p>
              <a:p>
                <a:r>
                  <a:rPr lang="en-US" dirty="0"/>
                  <a:t>“Accelerated failure time” models (AFT):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some known density (log-normal, Weibull, </a:t>
                </a:r>
                <a:r>
                  <a:rPr lang="en-US" dirty="0" err="1"/>
                  <a:t>etc</a:t>
                </a:r>
                <a:r>
                  <a:rPr lang="en-US" dirty="0"/>
                  <a:t>) with free parameters (the mean, variance, etc.) that are a function of the features (linear, </a:t>
                </a:r>
                <a:r>
                  <a:rPr lang="en-US" dirty="0" err="1"/>
                  <a:t>xgboost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 marL="7620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1C6C2B-3C02-D7D4-D521-3946C10ED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39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8A0C-4787-597A-8156-424D0584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1C6C2B-3C02-D7D4-D521-3946C10ED9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Two main families</a:t>
                </a:r>
              </a:p>
              <a:p>
                <a:r>
                  <a:rPr lang="en-US" dirty="0"/>
                  <a:t>“Accelerated failure time” models (AFT):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some known density (log-normal, Weibull, </a:t>
                </a:r>
                <a:r>
                  <a:rPr lang="en-US" dirty="0" err="1"/>
                  <a:t>etc</a:t>
                </a:r>
                <a:r>
                  <a:rPr lang="en-US" dirty="0"/>
                  <a:t>) with free parameters (the mean, variance, etc.) that are a function of the features (linear, </a:t>
                </a:r>
                <a:r>
                  <a:rPr lang="en-US" dirty="0" err="1"/>
                  <a:t>xgboost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Fit the parameters of that distribution to maximize the likelihood</a:t>
                </a:r>
              </a:p>
              <a:p>
                <a:pPr marL="7620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1C6C2B-3C02-D7D4-D521-3946C10ED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01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6386-B31A-056B-D7AB-8A97DBE9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proportional hazards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D147FD-6D45-B766-2718-A073D7FA180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Very common in applied literatures</a:t>
                </a:r>
              </a:p>
              <a:p>
                <a:r>
                  <a:rPr lang="en-US" dirty="0"/>
                  <a:t>Semi-parametric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baseline hazard rate, and is allowed to be totally nonparametric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means that the features scale the hazard rate in a log-linear way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D147FD-6D45-B766-2718-A073D7FA1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24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F854-BEFF-07D0-0B35-BDD083F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proportional hazards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5796C9-C7DA-82D6-85A5-65E79895AE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Interpretation similar to logistic regression</a:t>
                </a:r>
              </a:p>
              <a:p>
                <a:r>
                  <a:rPr lang="en-US" dirty="0"/>
                  <a:t>“Hazard ratio”: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/>
                  <a:t> is the increase the hazard rate attributable to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5796C9-C7DA-82D6-85A5-65E79895A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E374-A325-D308-512A-0EF52AAF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962B-CF2A-D910-D29F-893E39DBE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up missing data/imputation</a:t>
            </a:r>
          </a:p>
          <a:p>
            <a:r>
              <a:rPr lang="en-US" dirty="0"/>
              <a:t>Censoring and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2156233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C0EA-E90E-9A44-9D5D-5C1583C1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6DCAD0-4C89-FD87-2176-52149EE572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Other kinds of censoring</a:t>
                </a:r>
              </a:p>
              <a:p>
                <a:r>
                  <a:rPr lang="en-US" dirty="0"/>
                  <a:t>“Interval censoring”: only see that even occurred in window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Left-truncation: people enter the study late (and if they have an event before that, they just don’t join)</a:t>
                </a:r>
              </a:p>
              <a:p>
                <a:r>
                  <a:rPr lang="en-US" dirty="0"/>
                  <a:t>Common idea: keep track of who is observable at which times, and define the likelihood to accumulate hazard only when they are observable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6DCAD0-4C89-FD87-2176-52149EE57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8E6-03FE-5E72-6952-7BDB290D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D3EE-BC81-6284-2A05-709A07242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datasets always have missing data</a:t>
            </a:r>
          </a:p>
          <a:p>
            <a:r>
              <a:rPr lang="en-US" dirty="0"/>
              <a:t>First question: do you know when data is missing? Or is it just…not there</a:t>
            </a:r>
          </a:p>
          <a:p>
            <a:r>
              <a:rPr lang="en-US" dirty="0"/>
              <a:t>NEVER drop all the rows with missing data</a:t>
            </a:r>
          </a:p>
          <a:p>
            <a:pPr lvl="1"/>
            <a:r>
              <a:rPr lang="en-US" dirty="0"/>
              <a:t>What are you going to do at test time with an entity with missing data shows up?</a:t>
            </a:r>
          </a:p>
          <a:p>
            <a:r>
              <a:rPr lang="en-US" dirty="0"/>
              <a:t>Strategies for handling missingness depend on belief about distribution shift in missingness between training data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36018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E20D-C8C5-317C-1DDF-33FB5918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CE926-8A42-D606-1801-43215E9A3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Models for missingness:</a:t>
            </a:r>
          </a:p>
          <a:p>
            <a:r>
              <a:rPr lang="en-US" dirty="0"/>
              <a:t>Missing completely at random: uniform probability of missingness</a:t>
            </a:r>
          </a:p>
          <a:p>
            <a:r>
              <a:rPr lang="en-US" dirty="0"/>
              <a:t>Missing at random: </a:t>
            </a:r>
            <a:r>
              <a:rPr lang="en-US" dirty="0" err="1"/>
              <a:t>Pr</a:t>
            </a:r>
            <a:r>
              <a:rPr lang="en-US" dirty="0"/>
              <a:t>[missingness] captured by observed features</a:t>
            </a:r>
          </a:p>
          <a:p>
            <a:r>
              <a:rPr lang="en-US" dirty="0"/>
              <a:t>Missing not at random: none of the above</a:t>
            </a:r>
          </a:p>
          <a:p>
            <a:r>
              <a:rPr lang="en-US" dirty="0"/>
              <a:t>Similar to causal inference: assumptions cannot be verified by data alone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7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8E6-03FE-5E72-6952-7BDB290D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D3EE-BC81-6284-2A05-709A07242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missingness depends on your goals</a:t>
            </a:r>
          </a:p>
          <a:p>
            <a:r>
              <a:rPr lang="en-US" dirty="0"/>
              <a:t>Statistical inference: recover the correct value of a </a:t>
            </a:r>
            <a:r>
              <a:rPr lang="en-US" i="1" dirty="0"/>
              <a:t>parameter</a:t>
            </a:r>
            <a:r>
              <a:rPr lang="en-US" dirty="0"/>
              <a:t> (e.g., the mean of a covariate or a coefficient in a linear regression model)</a:t>
            </a:r>
          </a:p>
          <a:p>
            <a:r>
              <a:rPr lang="en-US" dirty="0"/>
              <a:t>ML: predict unseen examples</a:t>
            </a:r>
          </a:p>
          <a:p>
            <a:endParaRPr lang="en-US" dirty="0"/>
          </a:p>
          <a:p>
            <a:r>
              <a:rPr lang="en-US" dirty="0"/>
              <a:t>In inference, it is theoretically acceptable to throw away missing data if either (a) data is missing completely at random or (b) your model includes all variables the probability of missingness depends on </a:t>
            </a:r>
          </a:p>
          <a:p>
            <a:r>
              <a:rPr lang="en-US" dirty="0"/>
              <a:t>In prediction, missingness is part of the distribution and will likely be present at test time as well</a:t>
            </a:r>
          </a:p>
        </p:txBody>
      </p:sp>
    </p:spTree>
    <p:extLst>
      <p:ext uri="{BB962C8B-B14F-4D97-AF65-F5344CB8AC3E}">
        <p14:creationId xmlns:p14="http://schemas.microsoft.com/office/powerpoint/2010/main" val="35044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“missingness” is predictive of the outcome</a:t>
            </a:r>
          </a:p>
          <a:p>
            <a:pPr lvl="1"/>
            <a:r>
              <a:rPr lang="en-US" dirty="0"/>
              <a:t>This requires that the reasons features are missing be similar at train and test time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11759</TotalTime>
  <Words>1350</Words>
  <Application>Microsoft Office PowerPoint</Application>
  <PresentationFormat>Widescreen</PresentationFormat>
  <Paragraphs>141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Simple Light</vt:lpstr>
      <vt:lpstr>PowerPoint Presentation</vt:lpstr>
      <vt:lpstr>Reminders</vt:lpstr>
      <vt:lpstr>Today</vt:lpstr>
      <vt:lpstr>Missing values</vt:lpstr>
      <vt:lpstr>Missing values</vt:lpstr>
      <vt:lpstr>Missing values</vt:lpstr>
      <vt:lpstr>Imputation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Censoring</vt:lpstr>
      <vt:lpstr>Censoring</vt:lpstr>
      <vt:lpstr>Slido</vt:lpstr>
      <vt:lpstr>Examples</vt:lpstr>
      <vt:lpstr>Impact on modeling</vt:lpstr>
      <vt:lpstr>Survival analysis</vt:lpstr>
      <vt:lpstr>Survival analysis</vt:lpstr>
      <vt:lpstr>PowerPoint Presentation</vt:lpstr>
      <vt:lpstr>Survival analysis</vt:lpstr>
      <vt:lpstr>Likelihood function</vt:lpstr>
      <vt:lpstr>General idea</vt:lpstr>
      <vt:lpstr>General idea</vt:lpstr>
      <vt:lpstr>General idea</vt:lpstr>
      <vt:lpstr>Cox proportional hazards model</vt:lpstr>
      <vt:lpstr>Cox proportional hazards model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 Wilder</cp:lastModifiedBy>
  <cp:revision>87</cp:revision>
  <dcterms:created xsi:type="dcterms:W3CDTF">2020-01-14T19:43:43Z</dcterms:created>
  <dcterms:modified xsi:type="dcterms:W3CDTF">2023-02-09T15:44:19Z</dcterms:modified>
</cp:coreProperties>
</file>