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46" r:id="rId3"/>
    <p:sldId id="847" r:id="rId4"/>
    <p:sldId id="848" r:id="rId5"/>
    <p:sldId id="849" r:id="rId6"/>
    <p:sldId id="850" r:id="rId7"/>
    <p:sldId id="851" r:id="rId8"/>
    <p:sldId id="877" r:id="rId9"/>
    <p:sldId id="878" r:id="rId10"/>
    <p:sldId id="879" r:id="rId11"/>
    <p:sldId id="852" r:id="rId12"/>
    <p:sldId id="853" r:id="rId13"/>
    <p:sldId id="854" r:id="rId14"/>
    <p:sldId id="855" r:id="rId15"/>
    <p:sldId id="856" r:id="rId16"/>
    <p:sldId id="865" r:id="rId17"/>
    <p:sldId id="857" r:id="rId18"/>
    <p:sldId id="858" r:id="rId19"/>
    <p:sldId id="881" r:id="rId20"/>
    <p:sldId id="859" r:id="rId21"/>
    <p:sldId id="876" r:id="rId22"/>
    <p:sldId id="873" r:id="rId23"/>
    <p:sldId id="874" r:id="rId24"/>
    <p:sldId id="882" r:id="rId25"/>
    <p:sldId id="875" r:id="rId26"/>
    <p:sldId id="860" r:id="rId27"/>
    <p:sldId id="861" r:id="rId28"/>
    <p:sldId id="862" r:id="rId29"/>
    <p:sldId id="863" r:id="rId30"/>
    <p:sldId id="864" r:id="rId31"/>
    <p:sldId id="880" r:id="rId32"/>
    <p:sldId id="866" r:id="rId33"/>
    <p:sldId id="867" r:id="rId34"/>
    <p:sldId id="868" r:id="rId35"/>
    <p:sldId id="869" r:id="rId36"/>
    <p:sldId id="870" r:id="rId37"/>
    <p:sldId id="871" r:id="rId38"/>
    <p:sldId id="8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9B0D-64CA-4201-9FA9-EC06D24C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6C8A-9DFA-46CF-B112-0CD58A77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8D5E-AB1A-4DA7-A308-84F55630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6F86-6099-4DEF-9902-E67727EF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42E1-7A65-4A4E-BB3D-B2602034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AC01-3AAA-4F92-B2DA-A01FBEC6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E1F0-5B61-4D1C-9D1B-5AE6150C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0292-D762-4BB9-9876-4578DC31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F412-ABE0-4CB9-81D4-7C710DD6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C6BC-77CA-410C-A3B5-E149E2F9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6721C-8ED0-4BFF-A461-232F1FD8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A35A-A909-4649-A015-F938A527A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F81A-4135-48F0-B13A-4CB5BA7E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251B-656F-4E3F-8C0D-4FEEE20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8CB0-A241-4B1C-986C-10B11838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AC2F-67F2-4632-8700-F56CF0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05B4-EF25-414F-B397-2A8CB9D6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8880-11BC-4E6C-926A-7218B8A0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9CC5-07D6-4E58-9FE0-EEE9A10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C9F9-0BCD-4C15-B1F4-814516AF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E07D-E15F-407E-8D51-5B5316F3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8E32-CBD9-4663-8ACF-F486596A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5F1B-DE3E-41E8-B465-DEF41372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0D27-63EC-4EAD-B704-2FAD84E0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138D-401F-419B-8C91-9491311B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8AF0-EDF8-44CD-BE3E-BBA451FE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F834-7FAC-4C5F-90F4-AFE9D904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19D6-446D-4C46-9DD6-897DE8C2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6477-E45C-41B6-95F2-0A9E1A89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8408-7765-49B9-AA69-E11446A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391D-092F-4FC1-8E4B-88AEFE62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6259-0795-4382-A709-632B4451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3785-5C74-4C76-924D-ADAE85DD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AA87-2AC4-4C78-B570-5906FADED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302F5-1731-44B1-B824-6B80475C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B522-2EEA-451D-AA84-7B17486F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2EDA-61A0-471F-879F-197C831A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5727F-944C-4301-863F-3C3B90B7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626C-1BAC-4FCA-B980-0A88387C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1935-9155-401D-A782-B893057D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C5A7A-2ED3-40DB-B59C-E5A3703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7BD11-2B5B-4247-99DE-CE6E226F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1E407-4611-421B-979D-F384F27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4797A-E0D0-4F07-91E7-A3B44C7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486DF-6E6F-4C2D-B995-48FA3198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2574C-9953-4D7F-8EBB-47E359DA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B478-CC45-4C53-AED1-EA5FE339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49C-9059-43A8-BFD1-0E1396AA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40935-8D7B-4C02-85DC-9C1CF042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F6E7-55BF-4CE7-96E0-4A48A5C4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A7BC-D3F2-429B-B52F-1A5052B0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1C99-1736-4247-AD8F-5A219E8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712A-B498-44CE-B8DF-21A60708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6ACE0-DE19-405A-8CAD-46145AEE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02AD2-F3A8-4385-844B-1EBC5F68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410B-F750-4272-B3BF-C460B14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F963-D23D-40A7-8F80-17A71FCC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5EB48-3557-4CF8-8183-7AF114C4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8F59E-2C49-49ED-8B96-9806154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0487-CDC6-4513-9E29-0D119E5B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550D-166A-4804-B137-E0489C939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29F6-D797-49E3-9AF2-A3A0E2E793F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9F992-50DA-4FF6-8FDB-F1CF3E46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8AC6-D195-4019-A808-3784465A8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9A46-27CE-417C-9E51-0BF27885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150C-9809-4E2E-9067-808C7BD35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B082-3779-4CC7-9808-22E7A1F11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Wilder</a:t>
            </a:r>
          </a:p>
          <a:p>
            <a:r>
              <a:rPr lang="en-US" dirty="0"/>
              <a:t>CMU</a:t>
            </a:r>
          </a:p>
        </p:txBody>
      </p:sp>
    </p:spTree>
    <p:extLst>
      <p:ext uri="{BB962C8B-B14F-4D97-AF65-F5344CB8AC3E}">
        <p14:creationId xmlns:p14="http://schemas.microsoft.com/office/powerpoint/2010/main" val="232265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82E-F7FC-4DC1-32AE-205ABF6A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randomization is important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B57D2-245D-FAD1-B6FD-17C62D732536}"/>
              </a:ext>
            </a:extLst>
          </p:cNvPr>
          <p:cNvSpPr/>
          <p:nvPr/>
        </p:nvSpPr>
        <p:spPr>
          <a:xfrm>
            <a:off x="6456287" y="379330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DF2429-8C0B-803F-FF04-111B3A27F877}"/>
              </a:ext>
            </a:extLst>
          </p:cNvPr>
          <p:cNvSpPr/>
          <p:nvPr/>
        </p:nvSpPr>
        <p:spPr>
          <a:xfrm>
            <a:off x="3642181" y="3699475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A8E4-D424-2432-1CAB-2E3124373C3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692667" y="3206871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4F5C32-1F24-08EC-4727-46AA9B3E0665}"/>
              </a:ext>
            </a:extLst>
          </p:cNvPr>
          <p:cNvSpPr/>
          <p:nvPr/>
        </p:nvSpPr>
        <p:spPr>
          <a:xfrm>
            <a:off x="4983409" y="1850487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81309-41A1-F4ED-E897-F22BD82D12C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440197" y="3206871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4495D-B157-4BAD-61C0-219A8447CDA3}"/>
              </a:ext>
            </a:extLst>
          </p:cNvPr>
          <p:cNvSpPr txBox="1"/>
          <p:nvPr/>
        </p:nvSpPr>
        <p:spPr>
          <a:xfrm>
            <a:off x="674703" y="3830715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people free ice cream</a:t>
            </a:r>
          </a:p>
        </p:txBody>
      </p:sp>
      <p:pic>
        <p:nvPicPr>
          <p:cNvPr id="2050" name="Picture 2" descr="Hammer Icon In Trendy Flat Style Isolated On White Background For Your Web  Site Design App Logo Ui Vector Illustration Stock Illustration - Download  Image Now - iStock">
            <a:extLst>
              <a:ext uri="{FF2B5EF4-FFF2-40B4-BE49-F238E27FC236}">
                <a16:creationId xmlns:a16="http://schemas.microsoft.com/office/drawing/2014/main" id="{226B4AD5-AB29-761E-AB84-57CCAFF7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5880" y="4190262"/>
            <a:ext cx="795187" cy="7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2CFCF-738C-86C4-E9B9-013DE5165D3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213529" y="4494027"/>
            <a:ext cx="122666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33341F-F380-74B3-C7E0-FE80F8DC738E}"/>
              </a:ext>
            </a:extLst>
          </p:cNvPr>
          <p:cNvSpPr txBox="1"/>
          <p:nvPr/>
        </p:nvSpPr>
        <p:spPr>
          <a:xfrm>
            <a:off x="5628443" y="4015381"/>
            <a:ext cx="4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FBADF-A51A-B4C8-A933-A302630354E1}"/>
              </a:ext>
            </a:extLst>
          </p:cNvPr>
          <p:cNvSpPr txBox="1"/>
          <p:nvPr/>
        </p:nvSpPr>
        <p:spPr>
          <a:xfrm>
            <a:off x="8106793" y="4200047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forest fires?</a:t>
            </a:r>
          </a:p>
        </p:txBody>
      </p:sp>
    </p:spTree>
    <p:extLst>
      <p:ext uri="{BB962C8B-B14F-4D97-AF65-F5344CB8AC3E}">
        <p14:creationId xmlns:p14="http://schemas.microsoft.com/office/powerpoint/2010/main" val="15477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33E2-F608-D671-4D81-1A5D30AC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DE0F8-5895-339E-8562-0E7C8F8B2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Individuals have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potential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US" sz="2400" dirty="0"/>
                  <a:t>Potential outcomes are the outcomes that they would experience if they were given action 0 vs 1.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But, we can’t observe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simultaneously!</a:t>
                </a:r>
              </a:p>
              <a:p>
                <a:pPr marL="0" indent="0">
                  <a:buNone/>
                </a:pPr>
                <a:r>
                  <a:rPr lang="en-US" dirty="0"/>
                  <a:t>Each individual is assigned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DE0F8-5895-339E-8562-0E7C8F8B2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5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1A33-982F-ADD1-C49D-FB7550B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21A3-86D0-36D3-3910-F8D72A9C9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Our 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(“average treatment effect”)</a:t>
                </a:r>
              </a:p>
              <a:p>
                <a:pPr marL="0" indent="0">
                  <a:buNone/>
                </a:pPr>
                <a:r>
                  <a:rPr lang="en-US" dirty="0"/>
                  <a:t>(“Average change in probability of readmission in patients where the clinician uses the AI alerting system”)</a:t>
                </a:r>
              </a:p>
              <a:p>
                <a:pPr marL="0" indent="0">
                  <a:buNone/>
                </a:pPr>
                <a:r>
                  <a:rPr lang="en-US" dirty="0"/>
                  <a:t>(“Average change in $ spent for users who see ad A instead of B”)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21A3-86D0-36D3-3910-F8D72A9C9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27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34FF-A1BD-7E5F-C906-3FE109AC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C165F-601D-F9B8-38AD-5E927FD5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collected according to some baseline policy</a:t>
                </a:r>
              </a:p>
              <a:p>
                <a:r>
                  <a:rPr lang="en-US" dirty="0"/>
                  <a:t>We can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confounding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C165F-601D-F9B8-38AD-5E927FD5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AFB3-13E8-DE3B-2D34-05319DA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Confounding, formally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1CABB-A450-1CFF-5F82-C4A6BC93F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question: is A </a:t>
                </a:r>
                <a:r>
                  <a:rPr lang="en-US" i="1" dirty="0"/>
                  <a:t>independent</a:t>
                </a:r>
                <a:r>
                  <a:rPr lang="en-US" dirty="0"/>
                  <a:t> of Y?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(likewise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Just averaging the outcomes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groups gives the right answer</a:t>
                </a:r>
              </a:p>
              <a:p>
                <a:r>
                  <a:rPr lang="en-US" dirty="0"/>
                  <a:t>Otherwise, we’re in trouble: no way from the data alone to tell what happened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1CABB-A450-1CFF-5F82-C4A6BC93F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7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56D6-8301-FF53-944E-BB752C03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eliminate confounding?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7B819-C24C-2C55-0AF3-6B3C76B1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Randomization!</a:t>
                </a:r>
              </a:p>
              <a:p>
                <a:r>
                  <a:rPr lang="en-US" dirty="0"/>
                  <a:t>By using exogeneous random noise to determine treatment assignments, we guarantee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why randomization is considered the “gold standard” for causal claims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7B819-C24C-2C55-0AF3-6B3C76B1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4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389-FD69-1795-63CB-AF84F76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5801-5864-7863-0E6B-71999855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Why is randomization so important?</a:t>
            </a:r>
          </a:p>
          <a:p>
            <a:r>
              <a:rPr lang="en-US" dirty="0"/>
              <a:t>Overview of design criteria for randomized trials</a:t>
            </a:r>
          </a:p>
          <a:p>
            <a:r>
              <a:rPr lang="en-US" dirty="0"/>
              <a:t>Overview of analysis of randomized trials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375C-0CC2-69EE-6748-BACED9D4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9A71-1DF1-6609-E672-9153D1B6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questions</a:t>
            </a:r>
          </a:p>
          <a:p>
            <a:r>
              <a:rPr lang="en-US" dirty="0"/>
              <a:t>Is randomization </a:t>
            </a:r>
            <a:r>
              <a:rPr lang="en-US" i="1" dirty="0"/>
              <a:t>feasible/ethical?</a:t>
            </a:r>
          </a:p>
          <a:p>
            <a:r>
              <a:rPr lang="en-US" dirty="0"/>
              <a:t>Can I </a:t>
            </a:r>
            <a:r>
              <a:rPr lang="en-US" i="1" dirty="0"/>
              <a:t>measure</a:t>
            </a:r>
            <a:r>
              <a:rPr lang="en-US" dirty="0"/>
              <a:t> the outcome of interest?</a:t>
            </a:r>
          </a:p>
          <a:p>
            <a:r>
              <a:rPr lang="en-US" dirty="0"/>
              <a:t>How many </a:t>
            </a:r>
            <a:r>
              <a:rPr lang="en-US" i="1" dirty="0"/>
              <a:t>samples</a:t>
            </a:r>
            <a:r>
              <a:rPr lang="en-US" dirty="0"/>
              <a:t> do I need?</a:t>
            </a:r>
          </a:p>
          <a:p>
            <a:r>
              <a:rPr lang="en-US" dirty="0"/>
              <a:t>Will randomization answer the </a:t>
            </a:r>
            <a:r>
              <a:rPr lang="en-US" i="1" dirty="0"/>
              <a:t>right question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847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A1F2-FC1F-7C59-EE5F-F59C4BF6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randomization feasible/ethical?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E481-B2F1-8FBB-7A1E-966634F2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settings, randomization may be inappropriate (e.g., if we believe one option is much worse, or would harm participants)</a:t>
            </a:r>
          </a:p>
          <a:p>
            <a:r>
              <a:rPr lang="en-US" dirty="0"/>
              <a:t>In some settings, it is impractical (too operationally difficult,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673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B554-A111-0161-3999-93F14EFA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randomization feasible/ethical?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7FB7-4ED3-D556-71CA-81AE389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try to limit downside as much as possible before conducting RCT</a:t>
            </a:r>
          </a:p>
          <a:p>
            <a:r>
              <a:rPr lang="en-US" dirty="0"/>
              <a:t>E.g., implement system operationally and write down decisions it would have made (but don’t actually act on them)</a:t>
            </a:r>
          </a:p>
          <a:p>
            <a:r>
              <a:rPr lang="en-US" dirty="0"/>
              <a:t>See if major problems are evident</a:t>
            </a:r>
          </a:p>
          <a:p>
            <a:r>
              <a:rPr lang="en-US" dirty="0"/>
              <a:t>But, not possible to avoid risks entirely</a:t>
            </a:r>
          </a:p>
        </p:txBody>
      </p:sp>
    </p:spTree>
    <p:extLst>
      <p:ext uri="{BB962C8B-B14F-4D97-AF65-F5344CB8AC3E}">
        <p14:creationId xmlns:p14="http://schemas.microsoft.com/office/powerpoint/2010/main" val="34400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6754-ECFB-B1A5-B929-515E8A60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E17A-139F-894D-CEF9-FCC8614A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can measure on historical data: predictive performance</a:t>
            </a:r>
          </a:p>
          <a:p>
            <a:r>
              <a:rPr lang="en-US" dirty="0"/>
              <a:t>What we (usually) care about: did some decision improve?</a:t>
            </a:r>
          </a:p>
          <a:p>
            <a:pPr lvl="1"/>
            <a:r>
              <a:rPr lang="en-US" dirty="0"/>
              <a:t>Treatment effects – did the intervention work for people who received it?</a:t>
            </a:r>
          </a:p>
          <a:p>
            <a:pPr lvl="1"/>
            <a:r>
              <a:rPr lang="en-US" dirty="0"/>
              <a:t>How do human decision makers interact with ML? Do they even use it?</a:t>
            </a:r>
          </a:p>
          <a:p>
            <a:pPr lvl="1"/>
            <a:r>
              <a:rPr lang="en-US" dirty="0"/>
              <a:t>Gap between short-term outcomes (e.g., clicking an ad) and long-term (e.g. purchasing)</a:t>
            </a:r>
          </a:p>
          <a:p>
            <a:r>
              <a:rPr lang="en-US" dirty="0"/>
              <a:t>Often, only way to get at these questions is to try things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6731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B886-FBB0-8A26-C23D-BE5417DC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measure the outcome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2C75-9592-D2B1-110E-48330B28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Randomization doesn’t help if your outcome variable is meaningless</a:t>
            </a:r>
          </a:p>
          <a:p>
            <a:r>
              <a:rPr lang="en-US" dirty="0"/>
              <a:t>Classic problem: we care about a long-term outcome (is someone homeless after 5 years?) but can’t wait that long</a:t>
            </a:r>
          </a:p>
          <a:p>
            <a:r>
              <a:rPr lang="en-US" dirty="0"/>
              <a:t>Solution: surrogate outcome (are they homeless after 6 months?)</a:t>
            </a:r>
          </a:p>
          <a:p>
            <a:r>
              <a:rPr lang="en-US" dirty="0"/>
              <a:t>Trial can’t answer whether this is a good surrogate: need other data or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16461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3346-E3DA-0A65-7C00-FA1B69D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measure the outcome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E685-E52A-70E8-5A8D-015DA341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example: what is the impact of smaller class sizes on educational outcomes?</a:t>
            </a:r>
          </a:p>
          <a:p>
            <a:r>
              <a:rPr lang="en-US" dirty="0"/>
              <a:t>Impact on test scores fades out within a few years</a:t>
            </a:r>
          </a:p>
          <a:p>
            <a:r>
              <a:rPr lang="en-US" dirty="0"/>
              <a:t>But, kids with smaller class sizes have higher income as adults!</a:t>
            </a:r>
          </a:p>
          <a:p>
            <a:pPr marL="0" indent="0">
              <a:buNone/>
            </a:pPr>
            <a:r>
              <a:rPr lang="en-US" dirty="0"/>
              <a:t>(Potential mechanism: non-cognitive skills like effort and initiative)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FA2A5-B11C-0ADA-2205-79E5CCFD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32" y="4497877"/>
            <a:ext cx="6435268" cy="23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0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DC8-9D20-8724-CD5D-7919C844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a randomized trial answer the right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5C-502B-27A5-6571-14CBE198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example: what is the difference in readmission risks for patients where a clinician uses an AI alerting system</a:t>
            </a:r>
          </a:p>
          <a:p>
            <a:r>
              <a:rPr lang="en-US" dirty="0"/>
              <a:t>Outcomes may not just depend on whether the system is used for a </a:t>
            </a:r>
            <a:r>
              <a:rPr lang="en-US" i="1" dirty="0"/>
              <a:t>single</a:t>
            </a:r>
            <a:r>
              <a:rPr lang="en-US" dirty="0"/>
              <a:t> patient: maybe if it’s used for </a:t>
            </a:r>
            <a:r>
              <a:rPr lang="en-US" i="1" dirty="0"/>
              <a:t>all</a:t>
            </a:r>
            <a:r>
              <a:rPr lang="en-US" dirty="0"/>
              <a:t> patients, the consequences are different (positive: maybe clinicians have less attention fatigue; negative: maybe clinicians tend to over-rely on it)</a:t>
            </a:r>
          </a:p>
          <a:p>
            <a:r>
              <a:rPr lang="en-US" dirty="0"/>
              <a:t>In general: maybe we are interested in the equilibrium consequences of using a system all the time, not the marginal consequences of using it for a single case</a:t>
            </a:r>
          </a:p>
        </p:txBody>
      </p:sp>
    </p:spTree>
    <p:extLst>
      <p:ext uri="{BB962C8B-B14F-4D97-AF65-F5344CB8AC3E}">
        <p14:creationId xmlns:p14="http://schemas.microsoft.com/office/powerpoint/2010/main" val="155031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98D7-995C-31EF-DAC9-02E422A6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2921-10BA-40AA-1E59-F58E5B8D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example: spillovers occur when one person’s treatment status impacts other people</a:t>
            </a:r>
          </a:p>
          <a:p>
            <a:r>
              <a:rPr lang="en-US" dirty="0"/>
              <a:t>E.g. providing financial assistance to one person will likely have an impact on the rest of their household, family, friends,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RCT at the individual level may suffer from contamination, where people who are treated impact the untreated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45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001E-28B1-2074-FE2C-A2F71CF1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D0D1-A195-794F-9EAF-57B65763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Slido </a:t>
            </a:r>
            <a:r>
              <a:rPr lang="en-US" dirty="0"/>
              <a:t>#10718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9374-5632-89C7-FA9D-CD8AA32D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a randomized trial answer the right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1823-9968-C0E1-3FAD-D5912891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 is necessary to change the unit of randomization (entire hospitals, households, towns,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“Cluster-randomized”</a:t>
            </a:r>
          </a:p>
          <a:p>
            <a:r>
              <a:rPr lang="en-US" dirty="0"/>
              <a:t>Obviously this is much harder and requires implementing a trial on a much larger scale</a:t>
            </a:r>
          </a:p>
          <a:p>
            <a:r>
              <a:rPr lang="en-US" dirty="0"/>
              <a:t>Important to at least be aware of the limitations of randomized trials at an individual level</a:t>
            </a:r>
          </a:p>
        </p:txBody>
      </p:sp>
    </p:spTree>
    <p:extLst>
      <p:ext uri="{BB962C8B-B14F-4D97-AF65-F5344CB8AC3E}">
        <p14:creationId xmlns:p14="http://schemas.microsoft.com/office/powerpoint/2010/main" val="37491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91D4-6D32-C531-B5FC-E564F04A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samples do I need?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029A4-7470-385F-8CDE-D2017BD53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Randomized trial statistics: perform a 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reject this hypothesis, the treatment effect is (significantly) different than zero.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Rejection decision has false positives and negatives (type 1 vs 2 error)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029A4-7470-385F-8CDE-D2017BD53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5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9F1E-0660-65F0-542F-5DD3E288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samples 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DE4B-7597-0407-1274-CD33AB24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False positive: conclude there is a significant effect when there actually is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False negative: fail to detect a significant effect which actually exists</a:t>
            </a:r>
          </a:p>
          <a:p>
            <a:pPr marL="0" indent="0">
              <a:buNone/>
            </a:pPr>
            <a:r>
              <a:rPr lang="en-US" dirty="0"/>
              <a:t>Power: probability of finding an effect if one exists (true positive rate)</a:t>
            </a:r>
          </a:p>
        </p:txBody>
      </p:sp>
    </p:spTree>
    <p:extLst>
      <p:ext uri="{BB962C8B-B14F-4D97-AF65-F5344CB8AC3E}">
        <p14:creationId xmlns:p14="http://schemas.microsoft.com/office/powerpoint/2010/main" val="405330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67D0-A40D-E890-B166-FC6B1D88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samples do I need?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CCE5-2991-7E9B-0D1F-33E2A80DA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Test is going to work by computing a test statistic </a:t>
                </a:r>
                <a:r>
                  <a:rPr lang="en-US" i="1" dirty="0" err="1"/>
                  <a:t>ts</a:t>
                </a:r>
                <a:r>
                  <a:rPr lang="en-US" dirty="0"/>
                  <a:t> (some function of the data) and rejecting the null hypothesis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some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Say that we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such that the probability of a false positive is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(0.05, 0.01,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power of our test?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CCE5-2991-7E9B-0D1F-33E2A80DA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86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15DF-E764-9090-A59E-9DDFF423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samples 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0372-B54F-DC54-CFEE-46616A76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power of the test?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Depends on the </a:t>
            </a:r>
            <a:r>
              <a:rPr lang="en-US" i="1" dirty="0"/>
              <a:t>sample size </a:t>
            </a:r>
            <a:r>
              <a:rPr lang="en-US" dirty="0"/>
              <a:t>and</a:t>
            </a:r>
            <a:r>
              <a:rPr lang="en-US" i="1" dirty="0"/>
              <a:t> effect size</a:t>
            </a:r>
          </a:p>
          <a:p>
            <a:pPr marL="0" indent="0">
              <a:buNone/>
            </a:pPr>
            <a:r>
              <a:rPr lang="en-US" dirty="0"/>
              <a:t>It is relatively easier to detect a very large effect (fewer samples needed) and harder to detect a small effect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question for design: choosing a large enough sample size to have higher power under plausible effect sizes you want to detect</a:t>
            </a:r>
          </a:p>
        </p:txBody>
      </p:sp>
    </p:spTree>
    <p:extLst>
      <p:ext uri="{BB962C8B-B14F-4D97-AF65-F5344CB8AC3E}">
        <p14:creationId xmlns:p14="http://schemas.microsoft.com/office/powerpoint/2010/main" val="13216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35A-1E59-E21C-19CE-0B1DF9CE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841E-816B-0744-C442-E47D33F9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look at a trial of deploying a system and tell whether it worked?</a:t>
            </a:r>
          </a:p>
          <a:p>
            <a:r>
              <a:rPr lang="en-US" dirty="0"/>
              <a:t>Today: designing and analyzing </a:t>
            </a:r>
            <a:r>
              <a:rPr lang="en-US" i="1" dirty="0"/>
              <a:t>randomized </a:t>
            </a:r>
            <a:r>
              <a:rPr lang="en-US" dirty="0"/>
              <a:t>trials</a:t>
            </a:r>
          </a:p>
          <a:p>
            <a:r>
              <a:rPr lang="en-US" dirty="0"/>
              <a:t>Thursday: observational causal inference</a:t>
            </a:r>
          </a:p>
        </p:txBody>
      </p:sp>
    </p:spTree>
    <p:extLst>
      <p:ext uri="{BB962C8B-B14F-4D97-AF65-F5344CB8AC3E}">
        <p14:creationId xmlns:p14="http://schemas.microsoft.com/office/powerpoint/2010/main" val="124864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A57B-29EC-4264-833E-90A45DA2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samples 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575F-4778-DC83-0C8A-2AE11DA7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lots of formulas, calculators,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you will have to guess a value for (1) the difference in means (2) the standard deviation of the outcome (pooled across groups)</a:t>
            </a:r>
          </a:p>
          <a:p>
            <a:pPr marL="0" indent="0">
              <a:buNone/>
            </a:pPr>
            <a:r>
              <a:rPr lang="en-US" dirty="0"/>
              <a:t>This is estimated based on prior studies, guesses on what is a “large” or “small” effect in your domain,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crank through a formula based on a normal approximation of the sampling distribution of the estimator</a:t>
            </a:r>
          </a:p>
        </p:txBody>
      </p:sp>
    </p:spTree>
    <p:extLst>
      <p:ext uri="{BB962C8B-B14F-4D97-AF65-F5344CB8AC3E}">
        <p14:creationId xmlns:p14="http://schemas.microsoft.com/office/powerpoint/2010/main" val="132220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690E-6EE3-70A5-F867-E72399BD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samples do I need?</a:t>
            </a:r>
          </a:p>
        </p:txBody>
      </p:sp>
      <p:pic>
        <p:nvPicPr>
          <p:cNvPr id="4" name="Google Shape;277;g74c861a4ed_0_20">
            <a:extLst>
              <a:ext uri="{FF2B5EF4-FFF2-40B4-BE49-F238E27FC236}">
                <a16:creationId xmlns:a16="http://schemas.microsoft.com/office/drawing/2014/main" id="{0AAE8888-EA0E-A21A-E29B-836AB6CA7E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0324" y="1973450"/>
            <a:ext cx="6731351" cy="45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81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389-FD69-1795-63CB-AF84F76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5801-5864-7863-0E6B-71999855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Why is randomization so important?</a:t>
            </a:r>
          </a:p>
          <a:p>
            <a:r>
              <a:rPr lang="en-US" strike="sngStrike" dirty="0"/>
              <a:t>Overview of design criteria for randomized trials</a:t>
            </a:r>
          </a:p>
          <a:p>
            <a:r>
              <a:rPr lang="en-US" dirty="0"/>
              <a:t>Overview of analysis of randomized trials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08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E581-D618-0D55-9FD0-E0BA532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randomized trials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B05F6-8260-FD5A-5646-54760C208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 far, we’ve been talking about difference-in-means style tests:</a:t>
                </a:r>
              </a:p>
              <a:p>
                <a:pPr marL="0" indent="0">
                  <a:buNone/>
                </a:pPr>
                <a:r>
                  <a:rPr lang="en-US" dirty="0"/>
                  <a:t>Compute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then compute </a:t>
                </a:r>
                <a:r>
                  <a:rPr lang="en-US" i="1" dirty="0"/>
                  <a:t>p</a:t>
                </a:r>
                <a:r>
                  <a:rPr lang="en-US" dirty="0"/>
                  <a:t>-values based on asymptotic normal approximation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B05F6-8260-FD5A-5646-54760C208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87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43A2-ECA2-5FED-B4B7-023F6E49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randomized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5ECA-0B70-EF8D-3A1B-EAD58B34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Difference-in-means: always unbiased, asymptotically correct, simple,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489873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43A2-ECA2-5FED-B4B7-023F6E49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randomized trials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B5ECA-0B70-EF8D-3A1B-EAD58B349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Difference-in-means: always unbiased, asymptotically correct, simple,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Can we do better?</a:t>
                </a:r>
              </a:p>
              <a:p>
                <a:r>
                  <a:rPr lang="en-US" dirty="0"/>
                  <a:t>So far, we haven’t used the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at all!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B5ECA-0B70-EF8D-3A1B-EAD58B349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38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BBA9-A222-72F0-6416-A467D07C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randomized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4BAB-0C0F-D69D-16DB-B4C1D844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Covariates carry information about the outcome</a:t>
            </a:r>
          </a:p>
          <a:p>
            <a:r>
              <a:rPr lang="en-US" dirty="0"/>
              <a:t>When sample size is sufficiently large, covariates will be balanced across groups</a:t>
            </a:r>
          </a:p>
          <a:p>
            <a:r>
              <a:rPr lang="en-US" dirty="0"/>
              <a:t>For finite sample size, there will be differences between groups: one group may have more people who were predisposed towards a particular outcome</a:t>
            </a:r>
          </a:p>
        </p:txBody>
      </p:sp>
    </p:spTree>
    <p:extLst>
      <p:ext uri="{BB962C8B-B14F-4D97-AF65-F5344CB8AC3E}">
        <p14:creationId xmlns:p14="http://schemas.microsoft.com/office/powerpoint/2010/main" val="215577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B60-CA5A-7463-BF11-194F1F8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randomized trials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3870D-A842-183F-3A71-C0F956493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Pre-treatment covariates can help us identify and remove these pre-treatment differences between the two groups</a:t>
                </a:r>
              </a:p>
              <a:p>
                <a:r>
                  <a:rPr lang="en-US" dirty="0"/>
                  <a:t>Starting point: the linear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Fitting this model recovers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=0]</m:t>
                    </m:r>
                  </m:oMath>
                </a14:m>
                <a:r>
                  <a:rPr lang="en-US" dirty="0"/>
                  <a:t> (unbiased), but reduces </a:t>
                </a:r>
                <a:r>
                  <a:rPr lang="en-US" i="1" dirty="0"/>
                  <a:t>variance</a:t>
                </a:r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correlated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Idea: if groups have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which can explain differences in outcomes,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/>
                  <a:t> will absorb that difference, 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3870D-A842-183F-3A71-C0F956493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98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0F89-625C-36BE-857E-194AAAB7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randomized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5287-3216-B9B5-6CF7-EE7411B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Complications: unbiased-ness of OLS is a very specific property of linear models (holding even if the model is </a:t>
            </a:r>
            <a:r>
              <a:rPr lang="en-US" dirty="0" err="1"/>
              <a:t>misspecified</a:t>
            </a:r>
            <a:r>
              <a:rPr lang="en-US" dirty="0"/>
              <a:t>)</a:t>
            </a:r>
          </a:p>
          <a:p>
            <a:r>
              <a:rPr lang="en-US" dirty="0"/>
              <a:t>Does not hold when the model is nonlinear (e.g., fitting a logistic regression for a binary outcome)</a:t>
            </a:r>
          </a:p>
          <a:p>
            <a:r>
              <a:rPr lang="en-US" dirty="0"/>
              <a:t>Fitting generalized linear models is still very common (may be necessary when outcome is binary, count data, </a:t>
            </a:r>
            <a:r>
              <a:rPr lang="en-US" dirty="0" err="1"/>
              <a:t>etc</a:t>
            </a:r>
            <a:r>
              <a:rPr lang="en-US" dirty="0"/>
              <a:t>), but does introduce some amount of bias</a:t>
            </a:r>
          </a:p>
          <a:p>
            <a:r>
              <a:rPr lang="en-US" dirty="0"/>
              <a:t>Recent focus in causal inference: developing improved estimators (e.g., </a:t>
            </a:r>
            <a:r>
              <a:rPr lang="en-US" i="1" dirty="0"/>
              <a:t>doubly-robust</a:t>
            </a:r>
            <a:r>
              <a:rPr lang="en-US" dirty="0"/>
              <a:t>) which circumvent this issue</a:t>
            </a:r>
          </a:p>
        </p:txBody>
      </p:sp>
    </p:spTree>
    <p:extLst>
      <p:ext uri="{BB962C8B-B14F-4D97-AF65-F5344CB8AC3E}">
        <p14:creationId xmlns:p14="http://schemas.microsoft.com/office/powerpoint/2010/main" val="331538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7E8E-A659-9A7F-2D24-57E29CF2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38F5-4E71-2BEB-E8B3-0399E5E2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set of units (entities/individuals)</a:t>
            </a:r>
          </a:p>
          <a:p>
            <a:r>
              <a:rPr lang="en-US" dirty="0"/>
              <a:t>For each of them flip a coin: </a:t>
            </a:r>
          </a:p>
          <a:p>
            <a:pPr lvl="1"/>
            <a:r>
              <a:rPr lang="en-US" dirty="0"/>
              <a:t>Heads: decision is made for them using the new system we want to evaluate</a:t>
            </a:r>
          </a:p>
          <a:p>
            <a:pPr lvl="1"/>
            <a:r>
              <a:rPr lang="en-US" dirty="0"/>
              <a:t>Tails: decision is made using a comparison system (e.g. status quo)</a:t>
            </a:r>
          </a:p>
          <a:p>
            <a:r>
              <a:rPr lang="en-US" dirty="0"/>
              <a:t>Afterwards: look at difference in outcomes between the two groups</a:t>
            </a:r>
          </a:p>
        </p:txBody>
      </p:sp>
    </p:spTree>
    <p:extLst>
      <p:ext uri="{BB962C8B-B14F-4D97-AF65-F5344CB8AC3E}">
        <p14:creationId xmlns:p14="http://schemas.microsoft.com/office/powerpoint/2010/main" val="323237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835F-9A3A-3465-9F26-141AF0A0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6726-41D9-82EB-CA71-934FAA29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Tech: A/B tests (expose incoming users randomly to different interface designs </a:t>
            </a:r>
            <a:r>
              <a:rPr lang="en-US" dirty="0" err="1"/>
              <a:t>etc</a:t>
            </a:r>
            <a:r>
              <a:rPr lang="en-US" dirty="0"/>
              <a:t>, measure retention/purchasing/other outcomes)</a:t>
            </a:r>
          </a:p>
          <a:p>
            <a:r>
              <a:rPr lang="en-US" dirty="0"/>
              <a:t>Medicine: clinical trials of new drugs</a:t>
            </a:r>
          </a:p>
        </p:txBody>
      </p:sp>
    </p:spTree>
    <p:extLst>
      <p:ext uri="{BB962C8B-B14F-4D97-AF65-F5344CB8AC3E}">
        <p14:creationId xmlns:p14="http://schemas.microsoft.com/office/powerpoint/2010/main" val="304497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389-FD69-1795-63CB-AF84F76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5801-5864-7863-0E6B-71999855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randomization so important?</a:t>
            </a:r>
          </a:p>
          <a:p>
            <a:r>
              <a:rPr lang="en-US" dirty="0"/>
              <a:t>Overview of design criteria for randomized trials</a:t>
            </a:r>
          </a:p>
          <a:p>
            <a:r>
              <a:rPr lang="en-US" dirty="0"/>
              <a:t>Overview of analysis of randomized trials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Disclaimer: this is necessarily a brief overview to highlight some of the biggest things to be aware of</a:t>
            </a:r>
          </a:p>
        </p:txBody>
      </p:sp>
    </p:spTree>
    <p:extLst>
      <p:ext uri="{BB962C8B-B14F-4D97-AF65-F5344CB8AC3E}">
        <p14:creationId xmlns:p14="http://schemas.microsoft.com/office/powerpoint/2010/main" val="229793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986A-6F93-1DDC-E22F-FB5E1FA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randomization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557A-0AEE-64A7-5433-E525EAE1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ice cream cause forest fires?</a:t>
            </a:r>
          </a:p>
        </p:txBody>
      </p:sp>
      <p:pic>
        <p:nvPicPr>
          <p:cNvPr id="1026" name="Picture 2" descr="DecisionSkills Articles">
            <a:extLst>
              <a:ext uri="{FF2B5EF4-FFF2-40B4-BE49-F238E27FC236}">
                <a16:creationId xmlns:a16="http://schemas.microsoft.com/office/drawing/2014/main" id="{F1A4CE9C-A30B-8D67-06E3-D5F8E123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7" y="3068206"/>
            <a:ext cx="55721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E01C18-C449-70FD-89BC-358450BCC33E}"/>
              </a:ext>
            </a:extLst>
          </p:cNvPr>
          <p:cNvSpPr/>
          <p:nvPr/>
        </p:nvSpPr>
        <p:spPr>
          <a:xfrm>
            <a:off x="5366657" y="2754086"/>
            <a:ext cx="1055914" cy="859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50ADD-9BDC-CA26-E5E2-3CAE100E8376}"/>
              </a:ext>
            </a:extLst>
          </p:cNvPr>
          <p:cNvSpPr txBox="1"/>
          <p:nvPr/>
        </p:nvSpPr>
        <p:spPr>
          <a:xfrm>
            <a:off x="3872883" y="6168355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https://www.decisionskills.com/blog/how-ice-cream-kills-understanding-cause-and-effect</a:t>
            </a:r>
          </a:p>
        </p:txBody>
      </p:sp>
    </p:spTree>
    <p:extLst>
      <p:ext uri="{BB962C8B-B14F-4D97-AF65-F5344CB8AC3E}">
        <p14:creationId xmlns:p14="http://schemas.microsoft.com/office/powerpoint/2010/main" val="414067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D1E341-22E8-F23B-BA93-2F3B8FC6D714}"/>
              </a:ext>
            </a:extLst>
          </p:cNvPr>
          <p:cNvSpPr/>
          <p:nvPr/>
        </p:nvSpPr>
        <p:spPr>
          <a:xfrm>
            <a:off x="3656861" y="1793291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4CC932-FA0F-BCF4-6CC9-67FAB84D7ECB}"/>
              </a:ext>
            </a:extLst>
          </p:cNvPr>
          <p:cNvSpPr/>
          <p:nvPr/>
        </p:nvSpPr>
        <p:spPr>
          <a:xfrm>
            <a:off x="1092694" y="1793290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0141AB-7C8D-D126-8F1E-8C18BE6583C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2664042" y="2587842"/>
            <a:ext cx="99281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D88CD37-B28B-A451-0E22-1A2011CE5D4A}"/>
              </a:ext>
            </a:extLst>
          </p:cNvPr>
          <p:cNvSpPr/>
          <p:nvPr/>
        </p:nvSpPr>
        <p:spPr>
          <a:xfrm>
            <a:off x="9522701" y="2550431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87B273-7536-A26C-A7FE-9BEE8E7C4EAE}"/>
              </a:ext>
            </a:extLst>
          </p:cNvPr>
          <p:cNvSpPr/>
          <p:nvPr/>
        </p:nvSpPr>
        <p:spPr>
          <a:xfrm>
            <a:off x="6779619" y="2456601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95B650-7626-0BC8-51ED-46136808886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7830105" y="1963997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1F9BAB-F6CB-4D4F-E3AA-ADFCCBE7A5E1}"/>
              </a:ext>
            </a:extLst>
          </p:cNvPr>
          <p:cNvSpPr/>
          <p:nvPr/>
        </p:nvSpPr>
        <p:spPr>
          <a:xfrm>
            <a:off x="8120847" y="607613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22FE52-7307-0144-BE30-A0FF965F0814}"/>
              </a:ext>
            </a:extLst>
          </p:cNvPr>
          <p:cNvSpPr/>
          <p:nvPr/>
        </p:nvSpPr>
        <p:spPr>
          <a:xfrm>
            <a:off x="3656861" y="1793290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98F5D1-E9C8-3465-6640-793A233EA214}"/>
              </a:ext>
            </a:extLst>
          </p:cNvPr>
          <p:cNvCxnSpPr>
            <a:endCxn id="14" idx="2"/>
          </p:cNvCxnSpPr>
          <p:nvPr/>
        </p:nvCxnSpPr>
        <p:spPr>
          <a:xfrm>
            <a:off x="2664042" y="2587841"/>
            <a:ext cx="99281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C31D44-1A33-B4F9-CA78-281FAB2E64EA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9577635" y="1963997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E4ED9C-1BC4-2ACF-B9E9-7D1C7DEE871A}"/>
              </a:ext>
            </a:extLst>
          </p:cNvPr>
          <p:cNvSpPr txBox="1"/>
          <p:nvPr/>
        </p:nvSpPr>
        <p:spPr>
          <a:xfrm>
            <a:off x="880349" y="4861285"/>
            <a:ext cx="8842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you just observe examples (ice cream sold, # forest fires). Can you distinguish these generative models?</a:t>
            </a:r>
          </a:p>
          <a:p>
            <a:endParaRPr lang="en-US" sz="2400" dirty="0"/>
          </a:p>
          <a:p>
            <a:r>
              <a:rPr lang="en-US" sz="2400" dirty="0" err="1"/>
              <a:t>Slido</a:t>
            </a:r>
            <a:r>
              <a:rPr lang="en-US" sz="2400" dirty="0"/>
              <a:t> #10718; remember to enter your name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9585EE-3AE8-E978-8300-4865B33327DA}"/>
              </a:ext>
            </a:extLst>
          </p:cNvPr>
          <p:cNvSpPr/>
          <p:nvPr/>
        </p:nvSpPr>
        <p:spPr>
          <a:xfrm>
            <a:off x="9527958" y="2550431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 fires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1A2101-FA6D-C81E-35AB-414D1D1E3ECB}"/>
              </a:ext>
            </a:extLst>
          </p:cNvPr>
          <p:cNvSpPr/>
          <p:nvPr/>
        </p:nvSpPr>
        <p:spPr>
          <a:xfrm>
            <a:off x="6784876" y="2456601"/>
            <a:ext cx="1571348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cream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4C7B6-1450-9040-CA9A-DCB79F53CAE6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7835362" y="1963997"/>
            <a:ext cx="540687" cy="513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53824C-2F99-C056-6454-BF75917B04E1}"/>
              </a:ext>
            </a:extLst>
          </p:cNvPr>
          <p:cNvSpPr/>
          <p:nvPr/>
        </p:nvSpPr>
        <p:spPr>
          <a:xfrm>
            <a:off x="8126104" y="607613"/>
            <a:ext cx="1706733" cy="158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variables (e.g. heat)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7B52F6-41DC-4718-D920-4CB83B58CBCF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9582892" y="1963997"/>
            <a:ext cx="405304" cy="623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8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DEF3-EE09-B2C0-2206-965E1B17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randomization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6388-8F75-2205-128B-C72BA6E3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it is observationally impossible to rule out unobserved variables that induce a correlation between treatment and outcome without there being a causal relationship</a:t>
            </a:r>
          </a:p>
          <a:p>
            <a:r>
              <a:rPr lang="en-US" dirty="0"/>
              <a:t>Randomization: introduces an </a:t>
            </a:r>
            <a:r>
              <a:rPr lang="en-US" i="1" dirty="0"/>
              <a:t>exogenous </a:t>
            </a:r>
            <a:r>
              <a:rPr lang="en-US" dirty="0"/>
              <a:t>source of variation, i.e., uncorrelated with these unobserved variables</a:t>
            </a:r>
          </a:p>
        </p:txBody>
      </p:sp>
    </p:spTree>
    <p:extLst>
      <p:ext uri="{BB962C8B-B14F-4D97-AF65-F5344CB8AC3E}">
        <p14:creationId xmlns:p14="http://schemas.microsoft.com/office/powerpoint/2010/main" val="24495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1884</Words>
  <Application>Microsoft Office PowerPoint</Application>
  <PresentationFormat>Widescreen</PresentationFormat>
  <Paragraphs>183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Field trials</vt:lpstr>
      <vt:lpstr>Motivation</vt:lpstr>
      <vt:lpstr>Evaluation challenges</vt:lpstr>
      <vt:lpstr>Randomized trials</vt:lpstr>
      <vt:lpstr>Randomized trials</vt:lpstr>
      <vt:lpstr>Today</vt:lpstr>
      <vt:lpstr>Why is randomization important?</vt:lpstr>
      <vt:lpstr>PowerPoint Presentation</vt:lpstr>
      <vt:lpstr>Why is randomization important</vt:lpstr>
      <vt:lpstr>Why randomization is important</vt:lpstr>
      <vt:lpstr>Some notation</vt:lpstr>
      <vt:lpstr>Some notation</vt:lpstr>
      <vt:lpstr>Challenge</vt:lpstr>
      <vt:lpstr>Confounding, formally</vt:lpstr>
      <vt:lpstr>How to eliminate confounding?</vt:lpstr>
      <vt:lpstr>Today</vt:lpstr>
      <vt:lpstr>Designing RCTs</vt:lpstr>
      <vt:lpstr>Is randomization feasible/ethical?</vt:lpstr>
      <vt:lpstr>Is randomization feasible/ethical?</vt:lpstr>
      <vt:lpstr>Can I measure the outcome of interest?</vt:lpstr>
      <vt:lpstr>Can I measure the outcome of interest?</vt:lpstr>
      <vt:lpstr>Will a randomized trial answer the right question?</vt:lpstr>
      <vt:lpstr>Spillovers</vt:lpstr>
      <vt:lpstr>Spillovers</vt:lpstr>
      <vt:lpstr>Will a randomized trial answer the right question?</vt:lpstr>
      <vt:lpstr>How many samples do I need?</vt:lpstr>
      <vt:lpstr>How many samples do I need?</vt:lpstr>
      <vt:lpstr>How many samples do I need?</vt:lpstr>
      <vt:lpstr>How many samples do I need?</vt:lpstr>
      <vt:lpstr>How many samples do I need?</vt:lpstr>
      <vt:lpstr>How many samples do I need?</vt:lpstr>
      <vt:lpstr>Today</vt:lpstr>
      <vt:lpstr>Analysis of randomized trials</vt:lpstr>
      <vt:lpstr>Analysis of randomized trials</vt:lpstr>
      <vt:lpstr>Analysis of randomized trials</vt:lpstr>
      <vt:lpstr>Analysis of randomized trials</vt:lpstr>
      <vt:lpstr>Analysis of randomized trials</vt:lpstr>
      <vt:lpstr>Analysis of randomized trials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real-world interventions</dc:title>
  <dc:creator>Wilder, Bryan</dc:creator>
  <cp:lastModifiedBy>Bryan Wilder</cp:lastModifiedBy>
  <cp:revision>117</cp:revision>
  <dcterms:created xsi:type="dcterms:W3CDTF">2021-03-21T03:48:29Z</dcterms:created>
  <dcterms:modified xsi:type="dcterms:W3CDTF">2023-04-04T03:07:17Z</dcterms:modified>
</cp:coreProperties>
</file>