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6" r:id="rId3"/>
    <p:sldId id="847" r:id="rId4"/>
    <p:sldId id="890" r:id="rId5"/>
    <p:sldId id="891" r:id="rId6"/>
    <p:sldId id="892" r:id="rId7"/>
    <p:sldId id="893" r:id="rId8"/>
    <p:sldId id="883" r:id="rId9"/>
    <p:sldId id="897" r:id="rId10"/>
    <p:sldId id="894" r:id="rId11"/>
    <p:sldId id="925" r:id="rId12"/>
    <p:sldId id="895" r:id="rId13"/>
    <p:sldId id="884" r:id="rId14"/>
    <p:sldId id="898" r:id="rId15"/>
    <p:sldId id="900" r:id="rId16"/>
    <p:sldId id="901" r:id="rId17"/>
    <p:sldId id="899" r:id="rId18"/>
    <p:sldId id="902" r:id="rId19"/>
    <p:sldId id="903" r:id="rId20"/>
    <p:sldId id="904" r:id="rId21"/>
    <p:sldId id="906" r:id="rId22"/>
    <p:sldId id="907" r:id="rId23"/>
    <p:sldId id="926" r:id="rId24"/>
    <p:sldId id="908" r:id="rId25"/>
    <p:sldId id="909" r:id="rId26"/>
    <p:sldId id="910" r:id="rId27"/>
    <p:sldId id="911" r:id="rId28"/>
    <p:sldId id="912" r:id="rId29"/>
    <p:sldId id="913" r:id="rId30"/>
    <p:sldId id="885" r:id="rId31"/>
    <p:sldId id="914" r:id="rId32"/>
    <p:sldId id="917" r:id="rId33"/>
    <p:sldId id="918" r:id="rId34"/>
    <p:sldId id="919" r:id="rId35"/>
    <p:sldId id="920" r:id="rId36"/>
    <p:sldId id="924" r:id="rId37"/>
    <p:sldId id="915" r:id="rId38"/>
    <p:sldId id="916" r:id="rId39"/>
    <p:sldId id="921" r:id="rId40"/>
    <p:sldId id="922" r:id="rId41"/>
    <p:sldId id="92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B0D-64CA-4201-9FA9-EC06D24C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6C8A-9DFA-46CF-B112-0CD58A77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8D5E-AB1A-4DA7-A308-84F55630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6F86-6099-4DEF-9902-E67727EF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42E1-7A65-4A4E-BB3D-B2602034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AC01-3AAA-4F92-B2DA-A01FBEC6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E1F0-5B61-4D1C-9D1B-5AE6150C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0292-D762-4BB9-9876-4578DC31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F412-ABE0-4CB9-81D4-7C710DD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6BC-77CA-410C-A3B5-E149E2F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6721C-8ED0-4BFF-A461-232F1FD8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A35A-A909-4649-A015-F938A527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F81A-4135-48F0-B13A-4CB5BA7E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251B-656F-4E3F-8C0D-4FEEE20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8CB0-A241-4B1C-986C-10B1183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AC2F-67F2-4632-8700-F56CF0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05B4-EF25-414F-B397-2A8CB9D6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8880-11BC-4E6C-926A-7218B8A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9CC5-07D6-4E58-9FE0-EEE9A10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C9F9-0BCD-4C15-B1F4-814516A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E07D-E15F-407E-8D51-5B5316F3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8E32-CBD9-4663-8ACF-F486596A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5F1B-DE3E-41E8-B465-DEF41372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0D27-63EC-4EAD-B704-2FAD84E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138D-401F-419B-8C91-9491311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AF0-EDF8-44CD-BE3E-BBA451FE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F834-7FAC-4C5F-90F4-AFE9D904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19D6-446D-4C46-9DD6-897DE8C2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6477-E45C-41B6-95F2-0A9E1A8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8408-7765-49B9-AA69-E11446A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391D-092F-4FC1-8E4B-88AEFE6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6259-0795-4382-A709-632B445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3785-5C74-4C76-924D-ADAE85DD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AA87-2AC4-4C78-B570-5906FADE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302F5-1731-44B1-B824-6B80475C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B522-2EEA-451D-AA84-7B17486F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2EDA-61A0-471F-879F-197C831A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5727F-944C-4301-863F-3C3B90B7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626C-1BAC-4FCA-B980-0A88387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1935-9155-401D-A782-B893057D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5A7A-2ED3-40DB-B59C-E5A3703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BD11-2B5B-4247-99DE-CE6E226F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E407-4611-421B-979D-F384F27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4797A-E0D0-4F07-91E7-A3B44C7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486DF-6E6F-4C2D-B995-48FA3198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574C-9953-4D7F-8EBB-47E359DA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B478-CC45-4C53-AED1-EA5FE33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49C-9059-43A8-BFD1-0E1396AA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0935-8D7B-4C02-85DC-9C1CF042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F6E7-55BF-4CE7-96E0-4A48A5C4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A7BC-D3F2-429B-B52F-1A5052B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1C99-1736-4247-AD8F-5A219E8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12A-B498-44CE-B8DF-21A60708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6ACE0-DE19-405A-8CAD-46145AEE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2AD2-F3A8-4385-844B-1EBC5F68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410B-F750-4272-B3BF-C460B14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F963-D23D-40A7-8F80-17A71FC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EB48-3557-4CF8-8183-7AF114C4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F59E-2C49-49ED-8B96-9806154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0487-CDC6-4513-9E29-0D119E5B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550D-166A-4804-B137-E0489C939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29F6-D797-49E3-9AF2-A3A0E2E793F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F992-50DA-4FF6-8FDB-F1CF3E46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8AC6-D195-4019-A808-3784465A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150C-9809-4E2E-9067-808C7BD35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Observational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B082-3779-4CC7-9808-22E7A1F11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Wilder</a:t>
            </a:r>
          </a:p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232265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2924-EC20-E3A9-D991-C479A9EC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#1: Interrupted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ACB7-2822-6E64-226F-0E30FE27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fit the pre-existing trend and remove it?</a:t>
            </a:r>
          </a:p>
          <a:p>
            <a:r>
              <a:rPr lang="en-US" dirty="0"/>
              <a:t>E.g., fit a linear model for the overall time trend, and subtract out that portion</a:t>
            </a:r>
          </a:p>
          <a:p>
            <a:r>
              <a:rPr lang="en-US" dirty="0"/>
              <a:t>Then, compare the </a:t>
            </a:r>
            <a:r>
              <a:rPr lang="en-US" i="1" dirty="0"/>
              <a:t>difference </a:t>
            </a:r>
            <a:r>
              <a:rPr lang="en-US" dirty="0"/>
              <a:t>from the trend pre/post intervention</a:t>
            </a:r>
          </a:p>
          <a:p>
            <a:r>
              <a:rPr lang="en-US" dirty="0"/>
              <a:t>This is an interrupted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41949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ABC6-AA02-BDEF-C96D-80810028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DF83-A1F0-E6D3-584B-6F02E211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62" y="1241672"/>
            <a:ext cx="6734175" cy="401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D9E7-DEF1-8472-1C62-EF115E3131A5}"/>
              </a:ext>
            </a:extLst>
          </p:cNvPr>
          <p:cNvSpPr txBox="1"/>
          <p:nvPr/>
        </p:nvSpPr>
        <p:spPr>
          <a:xfrm>
            <a:off x="3048000" y="5431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https://ds4ps.org/pe4ps-textbook/docs/p-020-time-series.html</a:t>
            </a:r>
          </a:p>
        </p:txBody>
      </p:sp>
    </p:spTree>
    <p:extLst>
      <p:ext uri="{BB962C8B-B14F-4D97-AF65-F5344CB8AC3E}">
        <p14:creationId xmlns:p14="http://schemas.microsoft.com/office/powerpoint/2010/main" val="15000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2924-EC20-E3A9-D991-C479A9EC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#1: Interrupted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ACB7-2822-6E64-226F-0E30FE27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breaks down when there are a lot of short-term changes (don’t know what to attribute to the intervention and what would have happened anyway)</a:t>
            </a:r>
          </a:p>
          <a:p>
            <a:r>
              <a:rPr lang="en-US" dirty="0"/>
              <a:t>More broadly: requires an assumption that the no-treatment counterfactual can be extrapolated from the previous history; likely only true for relatively simple trends (e.g., linear or simple seasonal patterns)</a:t>
            </a:r>
          </a:p>
        </p:txBody>
      </p:sp>
    </p:spTree>
    <p:extLst>
      <p:ext uri="{BB962C8B-B14F-4D97-AF65-F5344CB8AC3E}">
        <p14:creationId xmlns:p14="http://schemas.microsoft.com/office/powerpoint/2010/main" val="317457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A5DE-2A39-9368-A5BD-364FC66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#2: Differences-in-differences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1F95-5B9C-CE4C-3755-6C917304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could identify a group of “similar” places/institutions/</a:t>
            </a:r>
            <a:r>
              <a:rPr lang="en-US" dirty="0" err="1"/>
              <a:t>etc</a:t>
            </a:r>
            <a:r>
              <a:rPr lang="en-US" dirty="0"/>
              <a:t> that did not adopt the new intervention?</a:t>
            </a:r>
          </a:p>
          <a:p>
            <a:r>
              <a:rPr lang="en-US" dirty="0"/>
              <a:t>If they had a similar pre-intervention trend, then we can compare change over time in treated group vs change over time in control group? </a:t>
            </a:r>
          </a:p>
          <a:p>
            <a:r>
              <a:rPr lang="en-US" dirty="0"/>
              <a:t>Differences-in-differences: (1) compute difference </a:t>
            </a:r>
            <a:r>
              <a:rPr lang="en-US" i="1" dirty="0"/>
              <a:t>within</a:t>
            </a:r>
            <a:r>
              <a:rPr lang="en-US" dirty="0"/>
              <a:t> unit over time (2) take differences of those differences </a:t>
            </a:r>
            <a:r>
              <a:rPr lang="en-US" i="1" dirty="0"/>
              <a:t>between</a:t>
            </a:r>
            <a:r>
              <a:rPr lang="en-US" dirty="0"/>
              <a:t> units</a:t>
            </a:r>
          </a:p>
        </p:txBody>
      </p:sp>
    </p:spTree>
    <p:extLst>
      <p:ext uri="{BB962C8B-B14F-4D97-AF65-F5344CB8AC3E}">
        <p14:creationId xmlns:p14="http://schemas.microsoft.com/office/powerpoint/2010/main" val="118665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A7FDEE-775A-0A13-7D23-43C0AB6D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77" y="158296"/>
            <a:ext cx="681990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75213-523A-534D-F0A6-DABC6F5EA1E0}"/>
              </a:ext>
            </a:extLst>
          </p:cNvPr>
          <p:cNvSpPr txBox="1"/>
          <p:nvPr/>
        </p:nvSpPr>
        <p:spPr>
          <a:xfrm>
            <a:off x="2930977" y="6076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https://diff.healthpolicydatascience.org/</a:t>
            </a:r>
          </a:p>
        </p:txBody>
      </p:sp>
    </p:spTree>
    <p:extLst>
      <p:ext uri="{BB962C8B-B14F-4D97-AF65-F5344CB8AC3E}">
        <p14:creationId xmlns:p14="http://schemas.microsoft.com/office/powerpoint/2010/main" val="2873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ED140-8E85-2A02-1AB2-3935D91C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67" y="717928"/>
            <a:ext cx="6806447" cy="5774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CAA8F-FD5E-141D-53D1-2BA34776B2DB}"/>
              </a:ext>
            </a:extLst>
          </p:cNvPr>
          <p:cNvSpPr txBox="1"/>
          <p:nvPr/>
        </p:nvSpPr>
        <p:spPr>
          <a:xfrm>
            <a:off x="3159577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https://diff.healthpolicydatascience.org/</a:t>
            </a:r>
          </a:p>
        </p:txBody>
      </p:sp>
    </p:spTree>
    <p:extLst>
      <p:ext uri="{BB962C8B-B14F-4D97-AF65-F5344CB8AC3E}">
        <p14:creationId xmlns:p14="http://schemas.microsoft.com/office/powerpoint/2010/main" val="222290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4DEF7-FFFD-1CE9-4EF9-C4EBE38B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904875"/>
            <a:ext cx="6200775" cy="504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95F1F-7B25-0385-C109-0FB5D0522F52}"/>
              </a:ext>
            </a:extLst>
          </p:cNvPr>
          <p:cNvSpPr txBox="1"/>
          <p:nvPr/>
        </p:nvSpPr>
        <p:spPr>
          <a:xfrm>
            <a:off x="3159577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https://diff.healthpolicydatascience.org/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81044-B355-13B2-346B-4C66DC90E00A}"/>
              </a:ext>
            </a:extLst>
          </p:cNvPr>
          <p:cNvSpPr/>
          <p:nvPr/>
        </p:nvSpPr>
        <p:spPr>
          <a:xfrm>
            <a:off x="8388023" y="1604850"/>
            <a:ext cx="1208314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Treatment effect</a:t>
            </a:r>
          </a:p>
        </p:txBody>
      </p:sp>
    </p:spTree>
    <p:extLst>
      <p:ext uri="{BB962C8B-B14F-4D97-AF65-F5344CB8AC3E}">
        <p14:creationId xmlns:p14="http://schemas.microsoft.com/office/powerpoint/2010/main" val="415706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D287-4CC4-9075-B2F8-FB7F132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trying to estimate?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671B-FEF4-6158-2D78-DA2F955F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treatment effect </a:t>
            </a:r>
            <a:r>
              <a:rPr lang="en-US" i="1" dirty="0"/>
              <a:t>on the treated</a:t>
            </a:r>
          </a:p>
          <a:p>
            <a:r>
              <a:rPr lang="en-US" dirty="0"/>
              <a:t>What is the difference in outcomes for the treated unit compared to if they did not experience the intervention?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0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B5EA-56F6-347C-AAC4-D88FBAB3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95056-D3E3-8DF6-7369-2F041FF2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notation:</a:t>
                </a:r>
              </a:p>
              <a:p>
                <a:r>
                  <a:rPr lang="en-US" dirty="0"/>
                  <a:t>Recall Y(0) and Y(1), potential outcomes with/without intervention</a:t>
                </a:r>
              </a:p>
              <a:p>
                <a:r>
                  <a:rPr lang="en-US" dirty="0"/>
                  <a:t>Now, augment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= treated, b  = control</a:t>
                </a:r>
              </a:p>
              <a:p>
                <a:pPr lvl="1"/>
                <a:r>
                  <a:rPr lang="en-US" dirty="0"/>
                  <a:t>t = 1 is pre-treatment, t = 2 is post-treatment</a:t>
                </a:r>
              </a:p>
              <a:p>
                <a:r>
                  <a:rPr lang="en-US" dirty="0"/>
                  <a:t>Trying to estimate: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95056-D3E3-8DF6-7369-2F041FF2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8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8B25-5F05-4AC0-3D79-024CAFE1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being made?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7A097-C3E8-A9E7-66F4-42BF1E427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Arrow of time: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since time 1 is pre-treatment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7A097-C3E8-A9E7-66F4-42BF1E427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7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6754-ECFB-B1A5-B929-515E8A60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E17A-139F-894D-CEF9-FCC8614A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can measure on historical data: predictive performance</a:t>
            </a:r>
          </a:p>
          <a:p>
            <a:r>
              <a:rPr lang="en-US" dirty="0"/>
              <a:t>What we (usually) care about: did some decision improve?</a:t>
            </a:r>
          </a:p>
          <a:p>
            <a:pPr lvl="1"/>
            <a:r>
              <a:rPr lang="en-US" dirty="0"/>
              <a:t>Treatment effects – did the intervention work for people who received it?</a:t>
            </a:r>
          </a:p>
          <a:p>
            <a:pPr lvl="1"/>
            <a:r>
              <a:rPr lang="en-US" dirty="0"/>
              <a:t>How do human decision makers interact with ML? Do they even use it?</a:t>
            </a:r>
          </a:p>
          <a:p>
            <a:pPr lvl="1"/>
            <a:r>
              <a:rPr lang="en-US" dirty="0"/>
              <a:t>Gap between short-term outcomes (e.g., clicking an ad) and long-term (e.g. purchasing)</a:t>
            </a:r>
          </a:p>
          <a:p>
            <a:r>
              <a:rPr lang="en-US" dirty="0"/>
              <a:t>Often, only way to get at these questions is to try things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6731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8B25-5F05-4AC0-3D79-024CAFE1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being made?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7A097-C3E8-A9E7-66F4-42BF1E427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trends: control group represents what would have happened in treatment group without the intervention</a:t>
                </a:r>
              </a:p>
              <a:p>
                <a:r>
                  <a:rPr lang="en-US" dirty="0"/>
                  <a:t>Formally: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(0)]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(0)]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7A097-C3E8-A9E7-66F4-42BF1E427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08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4DEF7-FFFD-1CE9-4EF9-C4EBE38B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904875"/>
            <a:ext cx="6200775" cy="504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95F1F-7B25-0385-C109-0FB5D0522F52}"/>
              </a:ext>
            </a:extLst>
          </p:cNvPr>
          <p:cNvSpPr txBox="1"/>
          <p:nvPr/>
        </p:nvSpPr>
        <p:spPr>
          <a:xfrm>
            <a:off x="3159577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https://diff.healthpolicydatascience.org/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81044-B355-13B2-346B-4C66DC90E00A}"/>
              </a:ext>
            </a:extLst>
          </p:cNvPr>
          <p:cNvSpPr/>
          <p:nvPr/>
        </p:nvSpPr>
        <p:spPr>
          <a:xfrm>
            <a:off x="8318377" y="1232803"/>
            <a:ext cx="1208314" cy="127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85B137-3BB1-915E-E490-2D50CC217A77}"/>
              </a:ext>
            </a:extLst>
          </p:cNvPr>
          <p:cNvCxnSpPr/>
          <p:nvPr/>
        </p:nvCxnSpPr>
        <p:spPr>
          <a:xfrm flipV="1">
            <a:off x="3657600" y="1811044"/>
            <a:ext cx="4660777" cy="169563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6FF90C-B8FF-A1EE-B8D7-D46F4669E2B1}"/>
              </a:ext>
            </a:extLst>
          </p:cNvPr>
          <p:cNvCxnSpPr>
            <a:cxnSpLocks/>
          </p:cNvCxnSpPr>
          <p:nvPr/>
        </p:nvCxnSpPr>
        <p:spPr>
          <a:xfrm flipH="1">
            <a:off x="5526246" y="2860088"/>
            <a:ext cx="6022" cy="46903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1723A0-F242-492B-6F8A-60DF999B211B}"/>
              </a:ext>
            </a:extLst>
          </p:cNvPr>
          <p:cNvSpPr/>
          <p:nvPr/>
        </p:nvSpPr>
        <p:spPr>
          <a:xfrm>
            <a:off x="4660776" y="3510216"/>
            <a:ext cx="1865367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Actual counterfactual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E8CA0-DA92-92B9-B66C-FAF29B8563D5}"/>
              </a:ext>
            </a:extLst>
          </p:cNvPr>
          <p:cNvSpPr/>
          <p:nvPr/>
        </p:nvSpPr>
        <p:spPr>
          <a:xfrm>
            <a:off x="6194256" y="2982686"/>
            <a:ext cx="1865367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Assumed counterfactual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4D097B-88D0-4EC0-99F1-778C314BE636}"/>
              </a:ext>
            </a:extLst>
          </p:cNvPr>
          <p:cNvCxnSpPr>
            <a:cxnSpLocks/>
          </p:cNvCxnSpPr>
          <p:nvPr/>
        </p:nvCxnSpPr>
        <p:spPr>
          <a:xfrm>
            <a:off x="8336133" y="1305016"/>
            <a:ext cx="0" cy="527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BD0DF-5118-6CBE-5B70-6DAE50B28292}"/>
              </a:ext>
            </a:extLst>
          </p:cNvPr>
          <p:cNvSpPr/>
          <p:nvPr/>
        </p:nvSpPr>
        <p:spPr>
          <a:xfrm>
            <a:off x="4660776" y="3506679"/>
            <a:ext cx="1865367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Actual counterfactual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D7461-5E81-A2A3-C2BB-BBEF89C183CA}"/>
              </a:ext>
            </a:extLst>
          </p:cNvPr>
          <p:cNvSpPr/>
          <p:nvPr/>
        </p:nvSpPr>
        <p:spPr>
          <a:xfrm>
            <a:off x="8444142" y="1345671"/>
            <a:ext cx="2652945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Actual treatment effect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4B5EE3-0D39-3C3D-B585-8F66A6384781}"/>
              </a:ext>
            </a:extLst>
          </p:cNvPr>
          <p:cNvCxnSpPr>
            <a:cxnSpLocks/>
          </p:cNvCxnSpPr>
          <p:nvPr/>
        </p:nvCxnSpPr>
        <p:spPr>
          <a:xfrm>
            <a:off x="8426387" y="1305016"/>
            <a:ext cx="0" cy="107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E07B88-4E60-FFD4-99F7-0C626403B377}"/>
              </a:ext>
            </a:extLst>
          </p:cNvPr>
          <p:cNvSpPr/>
          <p:nvPr/>
        </p:nvSpPr>
        <p:spPr>
          <a:xfrm>
            <a:off x="8544742" y="1791985"/>
            <a:ext cx="2733898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Estimated treatment effect</a:t>
            </a:r>
          </a:p>
        </p:txBody>
      </p:sp>
    </p:spTree>
    <p:extLst>
      <p:ext uri="{BB962C8B-B14F-4D97-AF65-F5344CB8AC3E}">
        <p14:creationId xmlns:p14="http://schemas.microsoft.com/office/powerpoint/2010/main" val="217544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655F-7F3F-D776-9C10-BEC0A35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expect parallel trends to 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45E2-4A9C-F142-CACE-2D9105F8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policy change was for some reason exogeneous!</a:t>
            </a:r>
          </a:p>
          <a:p>
            <a:r>
              <a:rPr lang="en-US" dirty="0"/>
              <a:t>Confounding = units that adopt the policy change were different in some unobserved way (their counterfactual trend was different than non-adopters)</a:t>
            </a:r>
          </a:p>
          <a:p>
            <a:r>
              <a:rPr lang="en-US" dirty="0"/>
              <a:t>Everything depends on how good the control group is</a:t>
            </a:r>
          </a:p>
        </p:txBody>
      </p:sp>
    </p:spTree>
    <p:extLst>
      <p:ext uri="{BB962C8B-B14F-4D97-AF65-F5344CB8AC3E}">
        <p14:creationId xmlns:p14="http://schemas.microsoft.com/office/powerpoint/2010/main" val="225920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8D7C-BB75-7137-F101-7ADA3C2F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parallel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37CD8-2A67-BDD1-21AA-136FA691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6889"/>
            <a:ext cx="6847114" cy="4386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BB9B8-F4CD-5F7C-3AC3-CDEFAC974DDB}"/>
              </a:ext>
            </a:extLst>
          </p:cNvPr>
          <p:cNvSpPr txBox="1"/>
          <p:nvPr/>
        </p:nvSpPr>
        <p:spPr>
          <a:xfrm>
            <a:off x="7652658" y="2067279"/>
            <a:ext cx="39297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observe parallel trends in several pre-intervention time periods…</a:t>
            </a:r>
          </a:p>
          <a:p>
            <a:endParaRPr lang="en-US" sz="2400" dirty="0"/>
          </a:p>
          <a:p>
            <a:r>
              <a:rPr lang="en-US" sz="2400" dirty="0"/>
              <a:t>Does this imply that the parallel trends assumption holds?</a:t>
            </a:r>
          </a:p>
          <a:p>
            <a:endParaRPr lang="en-US" sz="2400" dirty="0"/>
          </a:p>
          <a:p>
            <a:r>
              <a:rPr lang="en-US" sz="2400" dirty="0" err="1"/>
              <a:t>Slido</a:t>
            </a:r>
            <a:r>
              <a:rPr lang="en-US" sz="2400" dirty="0"/>
              <a:t> #10718, remember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172935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51B9-DB30-065D-8172-3EF9351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expect parallel trends to 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830A-5065-72E9-E8CE-CE3525E1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Diff-in-diff is a systematic way of comparing your post-intervention outcome to a control group</a:t>
            </a:r>
          </a:p>
          <a:p>
            <a:r>
              <a:rPr lang="en-US" dirty="0"/>
              <a:t>This comparison is not meaningful unless the control group is comparable!</a:t>
            </a:r>
          </a:p>
          <a:p>
            <a:r>
              <a:rPr lang="en-US" dirty="0"/>
              <a:t>Can look at whether parallel trends held pre-treatment </a:t>
            </a:r>
            <a:r>
              <a:rPr lang="en-US" dirty="0" err="1"/>
              <a:t>etc</a:t>
            </a:r>
            <a:r>
              <a:rPr lang="en-US" dirty="0"/>
              <a:t> to falsify</a:t>
            </a:r>
          </a:p>
          <a:p>
            <a:r>
              <a:rPr lang="en-US" i="1" dirty="0"/>
              <a:t>However, whether it holds in the counterfactual is </a:t>
            </a:r>
            <a:r>
              <a:rPr lang="en-US" i="1"/>
              <a:t>not verifiable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640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6473-909B-D20D-01C4-484A91EF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FE2112-1C4A-CCD4-FFC3-D9C40B246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basic setting: two-way fixed effect estimator</a:t>
                </a:r>
              </a:p>
              <a:p>
                <a:r>
                  <a:rPr lang="en-US" dirty="0"/>
                  <a:t>Fit a linear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FE2112-1C4A-CCD4-FFC3-D9C40B246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1B49DD-73F7-024D-A842-7C9679E98429}"/>
              </a:ext>
            </a:extLst>
          </p:cNvPr>
          <p:cNvCxnSpPr/>
          <p:nvPr/>
        </p:nvCxnSpPr>
        <p:spPr>
          <a:xfrm flipV="1">
            <a:off x="3835153" y="3355759"/>
            <a:ext cx="337352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AAEE1E-CF32-817C-9DA5-67FB87D22A7F}"/>
              </a:ext>
            </a:extLst>
          </p:cNvPr>
          <p:cNvSpPr txBox="1"/>
          <p:nvPr/>
        </p:nvSpPr>
        <p:spPr>
          <a:xfrm>
            <a:off x="1580226" y="3996723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in unit </a:t>
            </a:r>
            <a:r>
              <a:rPr lang="en-US" dirty="0" err="1"/>
              <a:t>i</a:t>
            </a:r>
            <a:r>
              <a:rPr lang="en-US" dirty="0"/>
              <a:t>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F0EDE-4EEB-F907-7593-3E66317EC50A}"/>
              </a:ext>
            </a:extLst>
          </p:cNvPr>
          <p:cNvSpPr txBox="1"/>
          <p:nvPr/>
        </p:nvSpPr>
        <p:spPr>
          <a:xfrm>
            <a:off x="4301233" y="3985883"/>
            <a:ext cx="18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 for location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9FEF17-FE02-01F2-C8B5-40D0D820B574}"/>
              </a:ext>
            </a:extLst>
          </p:cNvPr>
          <p:cNvCxnSpPr>
            <a:cxnSpLocks/>
          </p:cNvCxnSpPr>
          <p:nvPr/>
        </p:nvCxnSpPr>
        <p:spPr>
          <a:xfrm flipV="1">
            <a:off x="5186039" y="31759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341E9-0009-7699-30C6-C52AF5CDD4CD}"/>
              </a:ext>
            </a:extLst>
          </p:cNvPr>
          <p:cNvCxnSpPr>
            <a:cxnSpLocks/>
          </p:cNvCxnSpPr>
          <p:nvPr/>
        </p:nvCxnSpPr>
        <p:spPr>
          <a:xfrm flipH="1" flipV="1">
            <a:off x="5968753" y="3265872"/>
            <a:ext cx="1026851" cy="73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360AB-6D3F-70AE-2312-35F273340314}"/>
              </a:ext>
            </a:extLst>
          </p:cNvPr>
          <p:cNvSpPr txBox="1"/>
          <p:nvPr/>
        </p:nvSpPr>
        <p:spPr>
          <a:xfrm>
            <a:off x="5982068" y="3985882"/>
            <a:ext cx="18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 for time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124D4-92EA-F307-5D8D-AD444C8263E9}"/>
              </a:ext>
            </a:extLst>
          </p:cNvPr>
          <p:cNvSpPr txBox="1"/>
          <p:nvPr/>
        </p:nvSpPr>
        <p:spPr>
          <a:xfrm>
            <a:off x="7907044" y="3845803"/>
            <a:ext cx="223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Indicator 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being in treatment group + t being post-treatment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FACDDF-C95D-67AA-AD05-898839E82056}"/>
              </a:ext>
            </a:extLst>
          </p:cNvPr>
          <p:cNvCxnSpPr>
            <a:cxnSpLocks/>
          </p:cNvCxnSpPr>
          <p:nvPr/>
        </p:nvCxnSpPr>
        <p:spPr>
          <a:xfrm flipH="1" flipV="1">
            <a:off x="7150225" y="3355759"/>
            <a:ext cx="93696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239243-E96A-7BF7-BEC0-37AA123DDEAD}"/>
              </a:ext>
            </a:extLst>
          </p:cNvPr>
          <p:cNvCxnSpPr>
            <a:cxnSpLocks/>
          </p:cNvCxnSpPr>
          <p:nvPr/>
        </p:nvCxnSpPr>
        <p:spPr>
          <a:xfrm flipH="1">
            <a:off x="8328555" y="3024436"/>
            <a:ext cx="77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4961C-03EC-5670-9DC4-BEE76AA996C5}"/>
              </a:ext>
            </a:extLst>
          </p:cNvPr>
          <p:cNvSpPr txBox="1"/>
          <p:nvPr/>
        </p:nvSpPr>
        <p:spPr>
          <a:xfrm>
            <a:off x="9192457" y="2827531"/>
            <a:ext cx="22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FEEC-9E27-6E5E-1830-41414CDE29BE}"/>
                  </a:ext>
                </a:extLst>
              </p:cNvPr>
              <p:cNvSpPr txBox="1"/>
              <p:nvPr/>
            </p:nvSpPr>
            <p:spPr>
              <a:xfrm>
                <a:off x="1183318" y="5374573"/>
                <a:ext cx="7235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Interpret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as the treatment effect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FEEC-9E27-6E5E-1830-41414CDE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18" y="5374573"/>
                <a:ext cx="7235301" cy="461665"/>
              </a:xfrm>
              <a:prstGeom prst="rect">
                <a:avLst/>
              </a:prstGeom>
              <a:blipFill>
                <a:blip r:embed="rId3"/>
                <a:stretch>
                  <a:fillRect l="-126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92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AE4B-5BE2-AA8B-BE42-D0AC3A7F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5636-B50D-58D7-9F5B-17CED5E9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quasi-experimental setting</a:t>
            </a:r>
          </a:p>
          <a:p>
            <a:r>
              <a:rPr lang="en-US" dirty="0"/>
              <a:t>Look for an event which randomly shocks the treatment variable</a:t>
            </a:r>
          </a:p>
          <a:p>
            <a:r>
              <a:rPr lang="en-US" dirty="0"/>
              <a:t>Or, sometimes construct one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284997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Natural experiment?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4495D-B157-4BAD-61C0-219A8447CDA3}"/>
              </a:ext>
            </a:extLst>
          </p:cNvPr>
          <p:cNvSpPr txBox="1"/>
          <p:nvPr/>
        </p:nvSpPr>
        <p:spPr>
          <a:xfrm>
            <a:off x="674703" y="3830715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Earthquake destroys the ice-cream factory </a:t>
            </a:r>
            <a:r>
              <a:rPr lang="en-US" dirty="0">
                <a:sym typeface="Wingdings" panose="05000000000000000000" pitchFamily="2" charset="2"/>
              </a:rPr>
              <a:t>:(</a:t>
            </a:r>
            <a:endParaRPr lang="en-US" dirty="0"/>
          </a:p>
        </p:txBody>
      </p:sp>
      <p:pic>
        <p:nvPicPr>
          <p:cNvPr id="2050" name="Picture 2" descr="Hammer Icon In Trendy Flat Style Isolated On White Background For Your Web  Site Design App Logo Ui Vector Illustration Stock Illustration - Download  Image Now - iStock">
            <a:extLst>
              <a:ext uri="{FF2B5EF4-FFF2-40B4-BE49-F238E27FC236}">
                <a16:creationId xmlns:a16="http://schemas.microsoft.com/office/drawing/2014/main" id="{226B4AD5-AB29-761E-AB84-57CCAFF7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880" y="4190262"/>
            <a:ext cx="795187" cy="7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</p:spTree>
    <p:extLst>
      <p:ext uri="{BB962C8B-B14F-4D97-AF65-F5344CB8AC3E}">
        <p14:creationId xmlns:p14="http://schemas.microsoft.com/office/powerpoint/2010/main" val="257793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9FF557-0EE9-B574-E743-999F069D8084}"/>
              </a:ext>
            </a:extLst>
          </p:cNvPr>
          <p:cNvSpPr/>
          <p:nvPr/>
        </p:nvSpPr>
        <p:spPr>
          <a:xfrm>
            <a:off x="594804" y="3699474"/>
            <a:ext cx="1768215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788E-1942-768B-FD2A-58D4FDB7127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63019" y="4494026"/>
            <a:ext cx="12791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4EAE9C-C419-3A03-303E-4B8473161EF8}"/>
              </a:ext>
            </a:extLst>
          </p:cNvPr>
          <p:cNvSpPr txBox="1"/>
          <p:nvPr/>
        </p:nvSpPr>
        <p:spPr>
          <a:xfrm>
            <a:off x="870829" y="5722554"/>
            <a:ext cx="82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“After ice cream production was shocked by an earthquake, did forest fires change?”</a:t>
            </a:r>
          </a:p>
        </p:txBody>
      </p:sp>
    </p:spTree>
    <p:extLst>
      <p:ext uri="{BB962C8B-B14F-4D97-AF65-F5344CB8AC3E}">
        <p14:creationId xmlns:p14="http://schemas.microsoft.com/office/powerpoint/2010/main" val="369090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9FF557-0EE9-B574-E743-999F069D8084}"/>
              </a:ext>
            </a:extLst>
          </p:cNvPr>
          <p:cNvSpPr/>
          <p:nvPr/>
        </p:nvSpPr>
        <p:spPr>
          <a:xfrm>
            <a:off x="594804" y="3699474"/>
            <a:ext cx="1768215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788E-1942-768B-FD2A-58D4FDB7127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63019" y="4494026"/>
            <a:ext cx="12791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4DCAC30-D880-D216-F565-6A2B5E011CBC}"/>
              </a:ext>
            </a:extLst>
          </p:cNvPr>
          <p:cNvSpPr/>
          <p:nvPr/>
        </p:nvSpPr>
        <p:spPr>
          <a:xfrm rot="10800000">
            <a:off x="1471475" y="5191190"/>
            <a:ext cx="5770486" cy="674329"/>
          </a:xfrm>
          <a:prstGeom prst="arc">
            <a:avLst>
              <a:gd name="adj1" fmla="val 10761212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9A980-D273-1D93-8405-CE356516E948}"/>
              </a:ext>
            </a:extLst>
          </p:cNvPr>
          <p:cNvSpPr txBox="1"/>
          <p:nvPr/>
        </p:nvSpPr>
        <p:spPr>
          <a:xfrm>
            <a:off x="1114524" y="5992293"/>
            <a:ext cx="82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what if earthquakes cause forest fires through other channels?</a:t>
            </a:r>
          </a:p>
        </p:txBody>
      </p:sp>
    </p:spTree>
    <p:extLst>
      <p:ext uri="{BB962C8B-B14F-4D97-AF65-F5344CB8AC3E}">
        <p14:creationId xmlns:p14="http://schemas.microsoft.com/office/powerpoint/2010/main" val="19878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35A-1E59-E21C-19CE-0B1DF9C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841E-816B-0744-C442-E47D33F9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time: designing and analyzing randomized trials</a:t>
            </a:r>
          </a:p>
          <a:p>
            <a:r>
              <a:rPr lang="en-US" dirty="0"/>
              <a:t>But what if we can’t randomize?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6099-BF2F-B625-8FC6-1FC8275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1BE-2B05-B4E8-EE85-EAC92DCC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variable Z which is correlated with treatment assignment A</a:t>
            </a:r>
          </a:p>
          <a:p>
            <a:r>
              <a:rPr lang="en-US" dirty="0"/>
              <a:t>Does not impact Y through any path except Z -&gt; A -&gt; Y</a:t>
            </a:r>
          </a:p>
          <a:p>
            <a:pPr lvl="1"/>
            <a:r>
              <a:rPr lang="en-US" dirty="0"/>
              <a:t>“Exclusion restriction”</a:t>
            </a:r>
          </a:p>
          <a:p>
            <a:r>
              <a:rPr lang="en-US" dirty="0"/>
              <a:t>This assumption is…wait for it…untestable!</a:t>
            </a:r>
          </a:p>
        </p:txBody>
      </p:sp>
    </p:spTree>
    <p:extLst>
      <p:ext uri="{BB962C8B-B14F-4D97-AF65-F5344CB8AC3E}">
        <p14:creationId xmlns:p14="http://schemas.microsoft.com/office/powerpoint/2010/main" val="437490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72D9-D754-F2D0-717B-A2ADFFF5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4E7-F27E-AB7E-5791-2AAC6AF6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Exclusion restrictions require a great deal of domain knowledge to establish</a:t>
            </a:r>
          </a:p>
          <a:p>
            <a:r>
              <a:rPr lang="en-US" dirty="0"/>
              <a:t>Good instruments found “in the wild” will likely sound kind of ridiculous </a:t>
            </a:r>
          </a:p>
          <a:p>
            <a:r>
              <a:rPr lang="en-US" dirty="0"/>
              <a:t>If it sounds like the instrument and the outcome are naturally related, that probably means the exclusion restriction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384892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DBCA-59CE-1404-A1FA-47B06FB0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impact of years of education on adult earnings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C42DC-ADAD-6633-8560-430895D9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5159"/>
            <a:ext cx="9420225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F8154-30DD-1A40-BC8E-D9D4712C372D}"/>
              </a:ext>
            </a:extLst>
          </p:cNvPr>
          <p:cNvSpPr txBox="1"/>
          <p:nvPr/>
        </p:nvSpPr>
        <p:spPr>
          <a:xfrm>
            <a:off x="838200" y="1878591"/>
            <a:ext cx="901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In 20</a:t>
            </a:r>
            <a:r>
              <a:rPr lang="en-US" baseline="30000" dirty="0"/>
              <a:t>th</a:t>
            </a:r>
            <a:r>
              <a:rPr lang="en-US" dirty="0"/>
              <a:t> century US, the usual rule is that kids have to stay in school until age 16</a:t>
            </a:r>
          </a:p>
          <a:p>
            <a:pPr marL="342900" indent="-342900">
              <a:buAutoNum type="arabicParenBoth"/>
            </a:pPr>
            <a:r>
              <a:rPr lang="en-US" dirty="0"/>
              <a:t>Discontinuity in when you start school depending on whether born before or after Dec 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85E0A-3271-6A73-AE61-F9973B7166EE}"/>
              </a:ext>
            </a:extLst>
          </p:cNvPr>
          <p:cNvSpPr txBox="1"/>
          <p:nvPr/>
        </p:nvSpPr>
        <p:spPr>
          <a:xfrm>
            <a:off x="941369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https://mixtape.scunning.com/07-instrumental_variables</a:t>
            </a:r>
          </a:p>
        </p:txBody>
      </p:sp>
    </p:spTree>
    <p:extLst>
      <p:ext uri="{BB962C8B-B14F-4D97-AF65-F5344CB8AC3E}">
        <p14:creationId xmlns:p14="http://schemas.microsoft.com/office/powerpoint/2010/main" val="97356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0E096-B0F6-270F-8E3E-F4AD8590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21" y="0"/>
            <a:ext cx="8675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4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4DA0F-ED95-586D-2190-25E257F9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0962"/>
            <a:ext cx="89535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A141-F180-8151-3096-4F0B84FD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DA4D-FD55-7B86-978B-3FDAEEA7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this a reasonable instrument?</a:t>
            </a:r>
          </a:p>
          <a:p>
            <a:r>
              <a:rPr lang="en-US" dirty="0"/>
              <a:t>Exact date of birth seems pretty random</a:t>
            </a:r>
          </a:p>
          <a:p>
            <a:r>
              <a:rPr lang="en-US" dirty="0"/>
              <a:t>No obvious channel for exact date of birth to impact adult earnings</a:t>
            </a:r>
          </a:p>
          <a:p>
            <a:r>
              <a:rPr lang="en-US" dirty="0"/>
              <a:t>Measurable impact of date of birth on amount of schooling</a:t>
            </a:r>
          </a:p>
        </p:txBody>
      </p:sp>
    </p:spTree>
    <p:extLst>
      <p:ext uri="{BB962C8B-B14F-4D97-AF65-F5344CB8AC3E}">
        <p14:creationId xmlns:p14="http://schemas.microsoft.com/office/powerpoint/2010/main" val="539970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2ACA-8BFF-2E36-9393-B9D864D9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valid instruments?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1FD3-4495-A4C1-4759-C5958A38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the theme of “estimating the impact of education on earnings”</a:t>
            </a:r>
          </a:p>
          <a:p>
            <a:r>
              <a:rPr lang="en-US" dirty="0" err="1"/>
              <a:t>Slido</a:t>
            </a:r>
            <a:r>
              <a:rPr lang="en-US" dirty="0"/>
              <a:t> #10718, remember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754216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3C72-829F-8C22-2E49-1D49532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3B01-59B6-ECDF-6071-F548F89D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statistical power (compared to randomized experiment)</a:t>
            </a:r>
          </a:p>
          <a:p>
            <a:r>
              <a:rPr lang="en-US" dirty="0"/>
              <a:t>Only some treatment decisions got flipped by the instrument</a:t>
            </a:r>
          </a:p>
          <a:p>
            <a:r>
              <a:rPr lang="en-US" dirty="0"/>
              <a:t>“Weak” vs “Strong” instruments</a:t>
            </a:r>
          </a:p>
          <a:p>
            <a:r>
              <a:rPr lang="en-US" dirty="0"/>
              <a:t>Effectively, our sample size is (potentially) a lot smaller</a:t>
            </a:r>
          </a:p>
        </p:txBody>
      </p:sp>
    </p:spTree>
    <p:extLst>
      <p:ext uri="{BB962C8B-B14F-4D97-AF65-F5344CB8AC3E}">
        <p14:creationId xmlns:p14="http://schemas.microsoft.com/office/powerpoint/2010/main" val="196497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DB8F-03A2-8264-0D2F-403D10CA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6451-C669-E070-EB37-20DC48BC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estimating effects </a:t>
            </a:r>
            <a:r>
              <a:rPr lang="en-US" i="1" dirty="0"/>
              <a:t>for the population of people whose treatment decisions were changed </a:t>
            </a:r>
            <a:r>
              <a:rPr lang="en-US" dirty="0"/>
              <a:t>by the instrument</a:t>
            </a:r>
          </a:p>
          <a:p>
            <a:r>
              <a:rPr lang="en-US" dirty="0"/>
              <a:t>When treatment effects are heterogeneous, that may not be the same thing as the entire population!</a:t>
            </a:r>
          </a:p>
          <a:p>
            <a:pPr lvl="1"/>
            <a:r>
              <a:rPr lang="en-US" dirty="0"/>
              <a:t>We estimate the </a:t>
            </a:r>
            <a:r>
              <a:rPr lang="en-US" dirty="0" err="1"/>
              <a:t>icecream</a:t>
            </a:r>
            <a:r>
              <a:rPr lang="en-US" dirty="0"/>
              <a:t>-forest fire relationship for people supplied by </a:t>
            </a:r>
            <a:r>
              <a:rPr lang="en-US" dirty="0" err="1"/>
              <a:t>icecream</a:t>
            </a:r>
            <a:r>
              <a:rPr lang="en-US" dirty="0"/>
              <a:t> factories in earthquake-prone locations</a:t>
            </a:r>
          </a:p>
          <a:p>
            <a:r>
              <a:rPr lang="en-US" dirty="0"/>
              <a:t>More generally, this population is referred to as the “compliers”</a:t>
            </a:r>
          </a:p>
        </p:txBody>
      </p:sp>
    </p:spTree>
    <p:extLst>
      <p:ext uri="{BB962C8B-B14F-4D97-AF65-F5344CB8AC3E}">
        <p14:creationId xmlns:p14="http://schemas.microsoft.com/office/powerpoint/2010/main" val="3205009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9216-47E3-0578-7D13-EE5297C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77A5-54EC-29D1-E7A5-F0EEA065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framework: two stage least squares</a:t>
            </a:r>
          </a:p>
          <a:p>
            <a:r>
              <a:rPr lang="en-US" dirty="0"/>
              <a:t>First stage: linear regression to predict treatment from the instrument</a:t>
            </a:r>
          </a:p>
          <a:p>
            <a:r>
              <a:rPr lang="en-US" dirty="0"/>
              <a:t>Second stage: predict outcome from the first stage predictions</a:t>
            </a:r>
          </a:p>
          <a:p>
            <a:r>
              <a:rPr lang="en-US" dirty="0"/>
              <a:t>I.e., use the amount of variation in the treatment that can be predicted from the instrument</a:t>
            </a:r>
          </a:p>
        </p:txBody>
      </p:sp>
    </p:spTree>
    <p:extLst>
      <p:ext uri="{BB962C8B-B14F-4D97-AF65-F5344CB8AC3E}">
        <p14:creationId xmlns:p14="http://schemas.microsoft.com/office/powerpoint/2010/main" val="294918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93A4-3A95-17EC-E2E0-FFCBE966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“Quasi-experimental”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9FE-4C22-0C3E-C0AB-679AA487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didn’t actually do an experiment</a:t>
            </a:r>
          </a:p>
          <a:p>
            <a:r>
              <a:rPr lang="en-US" dirty="0"/>
              <a:t>But, we hope that there was some “natural” variation in what treatment people were exposed to</a:t>
            </a:r>
          </a:p>
        </p:txBody>
      </p:sp>
    </p:spTree>
    <p:extLst>
      <p:ext uri="{BB962C8B-B14F-4D97-AF65-F5344CB8AC3E}">
        <p14:creationId xmlns:p14="http://schemas.microsoft.com/office/powerpoint/2010/main" val="3314195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CB29-D9B6-8F50-03AA-572939BF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good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9CA6-3F60-6D0D-8884-4379EA96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instruments are not found in nature at all</a:t>
            </a:r>
          </a:p>
          <a:p>
            <a:r>
              <a:rPr lang="en-US" dirty="0"/>
              <a:t>Rather, experiments can create instruments in settings where direct treatment assignment is untenable </a:t>
            </a:r>
          </a:p>
          <a:p>
            <a:r>
              <a:rPr lang="en-US" dirty="0"/>
              <a:t>Example: encouragement IV</a:t>
            </a:r>
          </a:p>
        </p:txBody>
      </p:sp>
    </p:spTree>
    <p:extLst>
      <p:ext uri="{BB962C8B-B14F-4D97-AF65-F5344CB8AC3E}">
        <p14:creationId xmlns:p14="http://schemas.microsoft.com/office/powerpoint/2010/main" val="3759915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7EC6-B834-9611-5786-20E1C6D5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good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5DFF-B315-AD30-30E0-C2BB84AC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IV: randomize units to receive an encouragement to adopt the treatment</a:t>
            </a:r>
          </a:p>
          <a:p>
            <a:r>
              <a:rPr lang="en-US" dirty="0"/>
              <a:t>E.g., flip a coin to decide who receives a letter/incentive/</a:t>
            </a:r>
            <a:r>
              <a:rPr lang="en-US" dirty="0" err="1"/>
              <a:t>etc</a:t>
            </a:r>
            <a:r>
              <a:rPr lang="en-US" dirty="0"/>
              <a:t> asking them to consider adopting something</a:t>
            </a:r>
          </a:p>
          <a:p>
            <a:r>
              <a:rPr lang="en-US" dirty="0"/>
              <a:t>No one has to adopt, so no fully random assignment</a:t>
            </a:r>
          </a:p>
          <a:p>
            <a:r>
              <a:rPr lang="en-US" dirty="0"/>
              <a:t>However, exclusion restriction is guaranteed to be satisfied via randomization</a:t>
            </a:r>
          </a:p>
          <a:p>
            <a:r>
              <a:rPr lang="en-US" dirty="0"/>
              <a:t>Only worry is strength (are enough people convinced to adopt?) which is empirically testable</a:t>
            </a:r>
          </a:p>
        </p:txBody>
      </p:sp>
    </p:spTree>
    <p:extLst>
      <p:ext uri="{BB962C8B-B14F-4D97-AF65-F5344CB8AC3E}">
        <p14:creationId xmlns:p14="http://schemas.microsoft.com/office/powerpoint/2010/main" val="271904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4495D-B157-4BAD-61C0-219A8447CDA3}"/>
              </a:ext>
            </a:extLst>
          </p:cNvPr>
          <p:cNvSpPr txBox="1"/>
          <p:nvPr/>
        </p:nvSpPr>
        <p:spPr>
          <a:xfrm>
            <a:off x="674703" y="3830715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people free ice cream</a:t>
            </a:r>
          </a:p>
        </p:txBody>
      </p:sp>
      <p:pic>
        <p:nvPicPr>
          <p:cNvPr id="2050" name="Picture 2" descr="Hammer Icon In Trendy Flat Style Isolated On White Background For Your Web  Site Design App Logo Ui Vector Illustration Stock Illustration - Download  Image Now - iStock">
            <a:extLst>
              <a:ext uri="{FF2B5EF4-FFF2-40B4-BE49-F238E27FC236}">
                <a16:creationId xmlns:a16="http://schemas.microsoft.com/office/drawing/2014/main" id="{226B4AD5-AB29-761E-AB84-57CCAFF7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880" y="4190262"/>
            <a:ext cx="795187" cy="7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</p:spTree>
    <p:extLst>
      <p:ext uri="{BB962C8B-B14F-4D97-AF65-F5344CB8AC3E}">
        <p14:creationId xmlns:p14="http://schemas.microsoft.com/office/powerpoint/2010/main" val="12998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Natural experiment?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4495D-B157-4BAD-61C0-219A8447CDA3}"/>
              </a:ext>
            </a:extLst>
          </p:cNvPr>
          <p:cNvSpPr txBox="1"/>
          <p:nvPr/>
        </p:nvSpPr>
        <p:spPr>
          <a:xfrm>
            <a:off x="674703" y="3830715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Earthquake destroys the ice-cream factory </a:t>
            </a:r>
            <a:r>
              <a:rPr lang="en-US" dirty="0">
                <a:sym typeface="Wingdings" panose="05000000000000000000" pitchFamily="2" charset="2"/>
              </a:rPr>
              <a:t>:(</a:t>
            </a:r>
            <a:endParaRPr lang="en-US" dirty="0"/>
          </a:p>
        </p:txBody>
      </p:sp>
      <p:pic>
        <p:nvPicPr>
          <p:cNvPr id="2050" name="Picture 2" descr="Hammer Icon In Trendy Flat Style Isolated On White Background For Your Web  Site Design App Logo Ui Vector Illustration Stock Illustration - Download  Image Now - iStock">
            <a:extLst>
              <a:ext uri="{FF2B5EF4-FFF2-40B4-BE49-F238E27FC236}">
                <a16:creationId xmlns:a16="http://schemas.microsoft.com/office/drawing/2014/main" id="{226B4AD5-AB29-761E-AB84-57CCAFF7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880" y="4190262"/>
            <a:ext cx="795187" cy="7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</p:spTree>
    <p:extLst>
      <p:ext uri="{BB962C8B-B14F-4D97-AF65-F5344CB8AC3E}">
        <p14:creationId xmlns:p14="http://schemas.microsoft.com/office/powerpoint/2010/main" val="38054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E7EB-114E-A2E2-52A0-5C258DE8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“Quasi-experimental”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B0F-C1EC-8332-51E5-F2AE655B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exogenous sources of variation in treatment assignment</a:t>
            </a:r>
          </a:p>
          <a:p>
            <a:r>
              <a:rPr lang="en-US" dirty="0"/>
              <a:t>As usual: data alone cannot prove whether exogeneity holds</a:t>
            </a:r>
          </a:p>
          <a:p>
            <a:r>
              <a:rPr lang="en-US" dirty="0"/>
              <a:t>Requires domain expertise, additional assumptions,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Today: examples of common research designs and settings in which they apply</a:t>
            </a:r>
          </a:p>
        </p:txBody>
      </p:sp>
    </p:spTree>
    <p:extLst>
      <p:ext uri="{BB962C8B-B14F-4D97-AF65-F5344CB8AC3E}">
        <p14:creationId xmlns:p14="http://schemas.microsoft.com/office/powerpoint/2010/main" val="2448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F21B-AB79-E4C0-8BFA-BF4F9ED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13CE-6BF5-6920-92CB-7B2FAD53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#1: Record outcomes for people under historical policy on days 1…t. On day t+1, switch to the new policy</a:t>
            </a:r>
          </a:p>
          <a:p>
            <a:r>
              <a:rPr lang="en-US" dirty="0"/>
              <a:t>Compare outcomes before and after day t</a:t>
            </a:r>
          </a:p>
        </p:txBody>
      </p:sp>
    </p:spTree>
    <p:extLst>
      <p:ext uri="{BB962C8B-B14F-4D97-AF65-F5344CB8AC3E}">
        <p14:creationId xmlns:p14="http://schemas.microsoft.com/office/powerpoint/2010/main" val="21516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F21B-AB79-E4C0-8BFA-BF4F9ED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13CE-6BF5-6920-92CB-7B2FAD53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#1: Record outcomes for people under historical policy on days 1…t. On day t+1, switch to the new policy</a:t>
            </a:r>
          </a:p>
          <a:p>
            <a:r>
              <a:rPr lang="en-US" dirty="0"/>
              <a:t>Compare outcomes before and after day t</a:t>
            </a:r>
          </a:p>
          <a:p>
            <a:r>
              <a:rPr lang="en-US" dirty="0"/>
              <a:t>What could go wrong?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7A818-B024-4C78-39CB-DE5E5875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80" y="3983168"/>
            <a:ext cx="4478791" cy="26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1531</Words>
  <Application>Microsoft Office PowerPoint</Application>
  <PresentationFormat>Widescreen</PresentationFormat>
  <Paragraphs>178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Observational causal inference</vt:lpstr>
      <vt:lpstr>Motivation</vt:lpstr>
      <vt:lpstr>Motivation</vt:lpstr>
      <vt:lpstr>“Quasi-experimental” settings</vt:lpstr>
      <vt:lpstr>Recall</vt:lpstr>
      <vt:lpstr>Natural experiment?</vt:lpstr>
      <vt:lpstr>“Quasi-experimental” settings</vt:lpstr>
      <vt:lpstr>Pre/post designs</vt:lpstr>
      <vt:lpstr>Pre/post designs</vt:lpstr>
      <vt:lpstr>Attempt #1: Interrupted time series</vt:lpstr>
      <vt:lpstr>PowerPoint Presentation</vt:lpstr>
      <vt:lpstr>Attempt #1: Interrupted time series</vt:lpstr>
      <vt:lpstr>Attempt #2: Differences-in-differences</vt:lpstr>
      <vt:lpstr>PowerPoint Presentation</vt:lpstr>
      <vt:lpstr>PowerPoint Presentation</vt:lpstr>
      <vt:lpstr>PowerPoint Presentation</vt:lpstr>
      <vt:lpstr>What is this trying to estimate?</vt:lpstr>
      <vt:lpstr>Formalization</vt:lpstr>
      <vt:lpstr>What assumptions are being made?</vt:lpstr>
      <vt:lpstr>What assumptions are being made?</vt:lpstr>
      <vt:lpstr>PowerPoint Presentation</vt:lpstr>
      <vt:lpstr>When do we expect parallel trends to hold</vt:lpstr>
      <vt:lpstr>Testing parallel trends</vt:lpstr>
      <vt:lpstr>When do we expect parallel trends to hold</vt:lpstr>
      <vt:lpstr>Estimation</vt:lpstr>
      <vt:lpstr>Instrumental variables</vt:lpstr>
      <vt:lpstr>Natural experiment?</vt:lpstr>
      <vt:lpstr>Instrumental variables</vt:lpstr>
      <vt:lpstr>Instrumental variables</vt:lpstr>
      <vt:lpstr>Instrumental variables</vt:lpstr>
      <vt:lpstr>Instrumental variables</vt:lpstr>
      <vt:lpstr>Example: the impact of years of education on adult earnings</vt:lpstr>
      <vt:lpstr>PowerPoint Presentation</vt:lpstr>
      <vt:lpstr>PowerPoint Presentation</vt:lpstr>
      <vt:lpstr>Example</vt:lpstr>
      <vt:lpstr>Which of the following are valid instruments?</vt:lpstr>
      <vt:lpstr>Other caveats</vt:lpstr>
      <vt:lpstr>Other caveats</vt:lpstr>
      <vt:lpstr>Estimation</vt:lpstr>
      <vt:lpstr>Constructing good instruments</vt:lpstr>
      <vt:lpstr>Constructing good instruments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real-world interventions</dc:title>
  <dc:creator>Wilder, Bryan</dc:creator>
  <cp:lastModifiedBy>Bryan Wilder</cp:lastModifiedBy>
  <cp:revision>151</cp:revision>
  <dcterms:created xsi:type="dcterms:W3CDTF">2021-03-21T03:48:29Z</dcterms:created>
  <dcterms:modified xsi:type="dcterms:W3CDTF">2023-04-06T02:59:09Z</dcterms:modified>
</cp:coreProperties>
</file>