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954" r:id="rId3"/>
    <p:sldId id="846" r:id="rId4"/>
    <p:sldId id="847" r:id="rId5"/>
    <p:sldId id="927" r:id="rId6"/>
    <p:sldId id="928" r:id="rId7"/>
    <p:sldId id="929" r:id="rId8"/>
    <p:sldId id="930" r:id="rId9"/>
    <p:sldId id="950" r:id="rId10"/>
    <p:sldId id="957" r:id="rId11"/>
    <p:sldId id="951" r:id="rId12"/>
    <p:sldId id="931" r:id="rId13"/>
    <p:sldId id="932" r:id="rId14"/>
    <p:sldId id="933" r:id="rId15"/>
    <p:sldId id="934" r:id="rId16"/>
    <p:sldId id="935" r:id="rId17"/>
    <p:sldId id="936" r:id="rId18"/>
    <p:sldId id="939" r:id="rId19"/>
    <p:sldId id="940" r:id="rId20"/>
    <p:sldId id="942" r:id="rId21"/>
    <p:sldId id="943" r:id="rId22"/>
    <p:sldId id="944" r:id="rId23"/>
    <p:sldId id="947" r:id="rId24"/>
    <p:sldId id="952" r:id="rId25"/>
    <p:sldId id="945" r:id="rId26"/>
    <p:sldId id="941" r:id="rId27"/>
    <p:sldId id="946" r:id="rId28"/>
    <p:sldId id="938" r:id="rId29"/>
    <p:sldId id="953" r:id="rId30"/>
    <p:sldId id="956" r:id="rId31"/>
    <p:sldId id="948" r:id="rId32"/>
    <p:sldId id="955" r:id="rId33"/>
    <p:sldId id="94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2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79B0D-64CA-4201-9FA9-EC06D24C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46C8A-9DFA-46CF-B112-0CD58A772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28D5E-AB1A-4DA7-A308-84F55630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29F6-D797-49E3-9AF2-A3A0E2E793F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76F86-6099-4DEF-9902-E67727EF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E42E1-7A65-4A4E-BB3D-B2602034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1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AC01-3AAA-4F92-B2DA-A01FBEC6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1E1F0-5B61-4D1C-9D1B-5AE6150C7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50292-D762-4BB9-9876-4578DC31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29F6-D797-49E3-9AF2-A3A0E2E793F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7F412-ABE0-4CB9-81D4-7C710DD6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C6BC-77CA-410C-A3B5-E149E2F9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0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6721C-8ED0-4BFF-A461-232F1FD87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EA35A-A909-4649-A015-F938A527A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5F81A-4135-48F0-B13A-4CB5BA7E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29F6-D797-49E3-9AF2-A3A0E2E793F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0251B-656F-4E3F-8C0D-4FEEE20B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28CB0-A241-4B1C-986C-10B11838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9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AC2F-67F2-4632-8700-F56CF0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05B4-EF25-414F-B397-2A8CB9D64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88880-11BC-4E6C-926A-7218B8A0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29F6-D797-49E3-9AF2-A3A0E2E793F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29CC5-07D6-4E58-9FE0-EEE9A109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C9F9-0BCD-4C15-B1F4-814516AF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6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E07D-E15F-407E-8D51-5B5316F3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D8E32-CBD9-4663-8ACF-F486596AC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75F1B-DE3E-41E8-B465-DEF41372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29F6-D797-49E3-9AF2-A3A0E2E793F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50D27-63EC-4EAD-B704-2FAD84E0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7138D-401F-419B-8C91-9491311B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8AF0-EDF8-44CD-BE3E-BBA451FE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4F834-7FAC-4C5F-90F4-AFE9D9048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B19D6-446D-4C46-9DD6-897DE8C22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A6477-E45C-41B6-95F2-0A9E1A89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29F6-D797-49E3-9AF2-A3A0E2E793F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8408-7765-49B9-AA69-E11446AF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F391D-092F-4FC1-8E4B-88AEFE62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0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6259-0795-4382-A709-632B4451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63785-5C74-4C76-924D-ADAE85DD3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AAA87-2AC4-4C78-B570-5906FADED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302F5-1731-44B1-B824-6B80475CB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DB522-2EEA-451D-AA84-7B17486FC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A62EDA-61A0-471F-879F-197C831A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29F6-D797-49E3-9AF2-A3A0E2E793F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5727F-944C-4301-863F-3C3B90B7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3626C-1BAC-4FCA-B980-0A88387C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1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1935-9155-401D-A782-B893057D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C5A7A-2ED3-40DB-B59C-E5A37032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29F6-D797-49E3-9AF2-A3A0E2E793F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7BD11-2B5B-4247-99DE-CE6E226F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1E407-4611-421B-979D-F384F272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4797A-E0D0-4F07-91E7-A3B44C7C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29F6-D797-49E3-9AF2-A3A0E2E793F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486DF-6E6F-4C2D-B995-48FA3198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2574C-9953-4D7F-8EBB-47E359DA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1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B478-CC45-4C53-AED1-EA5FE339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349C-9059-43A8-BFD1-0E1396AAC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40935-8D7B-4C02-85DC-9C1CF0427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6F6E7-55BF-4CE7-96E0-4A48A5C4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29F6-D797-49E3-9AF2-A3A0E2E793F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4A7BC-D3F2-429B-B52F-1A5052B0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C1C99-1736-4247-AD8F-5A219E83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4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712A-B498-44CE-B8DF-21A60708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6ACE0-DE19-405A-8CAD-46145AEE9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02AD2-F3A8-4385-844B-1EBC5F683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7410B-F750-4272-B3BF-C460B14A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29F6-D797-49E3-9AF2-A3A0E2E793F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5F963-D23D-40A7-8F80-17A71FCC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5EB48-3557-4CF8-8183-7AF114C4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7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8F59E-2C49-49ED-8B96-98061544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B0487-CDC6-4513-9E29-0D119E5B1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5550D-166A-4804-B137-E0489C939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229F6-D797-49E3-9AF2-A3A0E2E793F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9F992-50DA-4FF6-8FDB-F1CF3E465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98AC6-D195-4019-A808-3784465A8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8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150C-9809-4E2E-9067-808C7BD358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Uncertainty quantification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8B082-3779-4CC7-9808-22E7A1F11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Bryan Wilder</a:t>
            </a:r>
          </a:p>
          <a:p>
            <a:r>
              <a:rPr lang="en-US" dirty="0"/>
              <a:t>CMU</a:t>
            </a:r>
          </a:p>
        </p:txBody>
      </p:sp>
    </p:spTree>
    <p:extLst>
      <p:ext uri="{BB962C8B-B14F-4D97-AF65-F5344CB8AC3E}">
        <p14:creationId xmlns:p14="http://schemas.microsoft.com/office/powerpoint/2010/main" val="2322658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1089-50C3-CF11-6610-FF3D4E60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Slido</a:t>
            </a:r>
            <a:r>
              <a:rPr lang="en-US" dirty="0"/>
              <a:t>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5E4C3-56BA-785B-5AF9-6B083FE45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Think about the differences between these quantities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#10718, remember </a:t>
            </a:r>
            <a:r>
              <a:rPr lang="en-US"/>
              <a:t>to enter your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4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1B71-BEA4-0106-B28E-A092A387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Epistemic vs aleatoric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8C330-7C32-A873-3240-E8F6518E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relative to the specific model of the problem</a:t>
            </a:r>
          </a:p>
          <a:p>
            <a:r>
              <a:rPr lang="en-US" dirty="0"/>
              <a:t>Maybe if you enlarged the feature set, “aleatoric” uncertainty would reduce (if I told you a lot of information about how the coin is positioned, maybe you could predict the outcome?)</a:t>
            </a:r>
          </a:p>
          <a:p>
            <a:r>
              <a:rPr lang="en-US" dirty="0"/>
              <a:t>Just a sometimes-useful construct to think about what kind of uncertainty our models are quantifying</a:t>
            </a:r>
          </a:p>
        </p:txBody>
      </p:sp>
    </p:spTree>
    <p:extLst>
      <p:ext uri="{BB962C8B-B14F-4D97-AF65-F5344CB8AC3E}">
        <p14:creationId xmlns:p14="http://schemas.microsoft.com/office/powerpoint/2010/main" val="388073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48B6-BA6F-8907-78AC-CDF13F98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want different descriptions?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39ED11-E378-946D-03F0-6C26C26F8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Use case 1: calculating expected utilities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Consider a retailer forecasting future demand</a:t>
                </a:r>
              </a:p>
              <a:p>
                <a:pPr marL="0" indent="0">
                  <a:buNone/>
                </a:pPr>
                <a:r>
                  <a:rPr lang="en-US" dirty="0"/>
                  <a:t>If they stock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units and demand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they get utility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Utility-maximizing decision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=∫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39ED11-E378-946D-03F0-6C26C26F8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862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48B6-BA6F-8907-78AC-CDF13F98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want different descriptions?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89FCE-189C-3F8E-7676-61A66C6CA3B7}"/>
              </a:ext>
            </a:extLst>
          </p:cNvPr>
          <p:cNvSpPr/>
          <p:nvPr/>
        </p:nvSpPr>
        <p:spPr>
          <a:xfrm>
            <a:off x="8341567" y="4394718"/>
            <a:ext cx="877078" cy="466531"/>
          </a:xfrm>
          <a:prstGeom prst="rect">
            <a:avLst/>
          </a:prstGeom>
          <a:solidFill>
            <a:schemeClr val="accent6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39ED11-E378-946D-03F0-6C26C26F8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Use case 1: calculating expected utilities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Consider a retailer forecasting future demand</a:t>
                </a:r>
              </a:p>
              <a:p>
                <a:pPr marL="0" indent="0">
                  <a:buNone/>
                </a:pPr>
                <a:r>
                  <a:rPr lang="en-US" dirty="0"/>
                  <a:t>If they stock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units and demand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they get utility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Utility-maximizing decision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=∫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39ED11-E378-946D-03F0-6C26C26F8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AD84B10-12AB-0F50-D569-9DE0C0F83EAA}"/>
              </a:ext>
            </a:extLst>
          </p:cNvPr>
          <p:cNvSpPr txBox="1"/>
          <p:nvPr/>
        </p:nvSpPr>
        <p:spPr>
          <a:xfrm>
            <a:off x="8189945" y="5116285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Requires a probability </a:t>
            </a:r>
          </a:p>
        </p:txBody>
      </p:sp>
    </p:spTree>
    <p:extLst>
      <p:ext uri="{BB962C8B-B14F-4D97-AF65-F5344CB8AC3E}">
        <p14:creationId xmlns:p14="http://schemas.microsoft.com/office/powerpoint/2010/main" val="2921550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9FE1-6450-CA6E-A51D-EB86432B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want different descriptions?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F5FFB-932B-2808-700E-2DFB2133A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Use case 2: worst-case reasoning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“If you can’t label with high confidence, defer to a human”</a:t>
                </a:r>
              </a:p>
              <a:p>
                <a:pPr marL="0" indent="0">
                  <a:buNone/>
                </a:pPr>
                <a:r>
                  <a:rPr lang="en-US" dirty="0"/>
                  <a:t>“Plan to do well in any plausible scenario”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F5FFB-932B-2808-700E-2DFB2133A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420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9FE1-6450-CA6E-A51D-EB86432B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want different descriptions?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F5FFB-932B-2808-700E-2DFB2133A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Use case 2: worst-case reasoning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“If you can’t label with high confidence, defer to a human”</a:t>
                </a:r>
              </a:p>
              <a:p>
                <a:pPr marL="0" indent="0">
                  <a:buNone/>
                </a:pPr>
                <a:r>
                  <a:rPr lang="en-US" dirty="0"/>
                  <a:t>“Plan to do well in any plausible scenario”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Key element: a set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b="1" dirty="0"/>
                  <a:t> of “possible scenarios”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F5FFB-932B-2808-700E-2DFB2133A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087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F83B-692A-4025-2466-F7D942F3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want different descriptions?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F2F90-64F9-F6E5-E71C-0E1F21B71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probability distributions are very powerful: given one, you can (by definition) figure out how to maximize your utility for any utility function</a:t>
            </a:r>
          </a:p>
          <a:p>
            <a:r>
              <a:rPr lang="en-US" dirty="0"/>
              <a:t>However, producing them is very hard</a:t>
            </a:r>
          </a:p>
          <a:p>
            <a:r>
              <a:rPr lang="en-US" dirty="0"/>
              <a:t>Often times, it may require making assumptions we don’t want to</a:t>
            </a:r>
          </a:p>
          <a:p>
            <a:r>
              <a:rPr lang="en-US" dirty="0"/>
              <a:t>It may be easier, and sufficient, to just identify a set of possibilities that contains the truth</a:t>
            </a:r>
          </a:p>
        </p:txBody>
      </p:sp>
    </p:spTree>
    <p:extLst>
      <p:ext uri="{BB962C8B-B14F-4D97-AF65-F5344CB8AC3E}">
        <p14:creationId xmlns:p14="http://schemas.microsoft.com/office/powerpoint/2010/main" val="3077513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4CBE-7DD8-2DCA-8D7B-2CBD46C9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Families of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1FCD4-42DA-BD16-F044-5864BED21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Broadly, two families mapping onto this distinction:</a:t>
            </a:r>
          </a:p>
          <a:p>
            <a:r>
              <a:rPr lang="en-US" dirty="0"/>
              <a:t>Bayesian methods: produce a full distribution over the output</a:t>
            </a:r>
          </a:p>
          <a:p>
            <a:r>
              <a:rPr lang="en-US" dirty="0"/>
              <a:t>Frequentist methods: produce an set (e.g. confidence interval)</a:t>
            </a:r>
          </a:p>
        </p:txBody>
      </p:sp>
    </p:spTree>
    <p:extLst>
      <p:ext uri="{BB962C8B-B14F-4D97-AF65-F5344CB8AC3E}">
        <p14:creationId xmlns:p14="http://schemas.microsoft.com/office/powerpoint/2010/main" val="3125116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FBE5-BCB3-2557-4D61-E2AD602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vs frequentist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63238-0622-1945-BCF1-2457629AC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that we see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63238-0622-1945-BCF1-2457629AC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120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FBE5-BCB3-2557-4D61-E2AD602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vs frequentist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63238-0622-1945-BCF1-2457629AC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that we see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63238-0622-1945-BCF1-2457629AC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63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C4AB-332A-0562-6911-C299F671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F42D3-34C0-1784-8ABD-FF76D3A47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Presentations start next class session</a:t>
            </a:r>
          </a:p>
          <a:p>
            <a:pPr lvl="1"/>
            <a:r>
              <a:rPr lang="en-US" dirty="0"/>
              <a:t>Similar format: 20-25 minutes, describe the method itself and results of implementing it on your dataset</a:t>
            </a:r>
          </a:p>
          <a:p>
            <a:pPr lvl="1"/>
            <a:r>
              <a:rPr lang="en-US" dirty="0"/>
              <a:t>Writeup due along with the final reflection on April 28</a:t>
            </a:r>
          </a:p>
          <a:p>
            <a:pPr lvl="1"/>
            <a:r>
              <a:rPr lang="en-US" dirty="0"/>
              <a:t>Final reflection: 2-3 pages</a:t>
            </a:r>
          </a:p>
          <a:p>
            <a:pPr lvl="2"/>
            <a:r>
              <a:rPr lang="en-US" dirty="0"/>
              <a:t>What would you do differently on the first assignment?</a:t>
            </a:r>
          </a:p>
          <a:p>
            <a:pPr lvl="2"/>
            <a:r>
              <a:rPr lang="en-US" dirty="0"/>
              <a:t> More generally, what would you take away from this class? Lessons, beliefs revised, new research ideas, new ways of approaching projects, etc. </a:t>
            </a:r>
          </a:p>
          <a:p>
            <a:pPr lvl="2"/>
            <a:r>
              <a:rPr lang="en-US" dirty="0"/>
              <a:t>Be specific!</a:t>
            </a:r>
          </a:p>
        </p:txBody>
      </p:sp>
    </p:spTree>
    <p:extLst>
      <p:ext uri="{BB962C8B-B14F-4D97-AF65-F5344CB8AC3E}">
        <p14:creationId xmlns:p14="http://schemas.microsoft.com/office/powerpoint/2010/main" val="151577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FBE5-BCB3-2557-4D61-E2AD602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vs frequentist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63238-0622-1945-BCF1-2457629AC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that we see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Bayesian perspective: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0" dirty="0"/>
                  <a:t> is itself a random variable with some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After seeing the data, you update to a new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Given a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b="0" dirty="0"/>
                  <a:t>, induced distribution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63238-0622-1945-BCF1-2457629AC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577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FBE5-BCB3-2557-4D61-E2AD602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vs frequentist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63238-0622-1945-BCF1-2457629AC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that we see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Bayesian perspective: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0" dirty="0"/>
                  <a:t> is itself a random variable with some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After seeing the data, you update to a new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Given a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b="0" dirty="0"/>
                  <a:t>, induced distribution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63238-0622-1945-BCF1-2457629AC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31AADA-1035-2E10-89A6-91194CA932B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627914" y="5736771"/>
            <a:ext cx="0" cy="440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BF08A0-2DEF-1796-C573-825423E6D378}"/>
              </a:ext>
            </a:extLst>
          </p:cNvPr>
          <p:cNvSpPr txBox="1"/>
          <p:nvPr/>
        </p:nvSpPr>
        <p:spPr>
          <a:xfrm>
            <a:off x="3755571" y="6176963"/>
            <a:ext cx="3744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Predictive posterior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90249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FBE5-BCB3-2557-4D61-E2AD602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vs frequentist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63238-0622-1945-BCF1-2457629AC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that we see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b="1" dirty="0"/>
                  <a:t>Bayesian perspective: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/>
                  <a:t> is itself a random variable with some distribution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i="1" dirty="0"/>
                  <a:t>Where does this come from?</a:t>
                </a: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After seeing the data, you update to a new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Given a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b="0" dirty="0"/>
                  <a:t>, induced distribution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63238-0622-1945-BCF1-2457629AC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31AADA-1035-2E10-89A6-91194CA932B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627914" y="5736771"/>
            <a:ext cx="0" cy="440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BF08A0-2DEF-1796-C573-825423E6D378}"/>
              </a:ext>
            </a:extLst>
          </p:cNvPr>
          <p:cNvSpPr txBox="1"/>
          <p:nvPr/>
        </p:nvSpPr>
        <p:spPr>
          <a:xfrm>
            <a:off x="3755571" y="6176963"/>
            <a:ext cx="3744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Predictive posterior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1102971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5B7A-44ED-625F-7CDF-BD11A16B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vs frequentist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4CC8E5-85A9-FE1F-A45E-3A7B2CC6A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b="0" dirty="0"/>
                  <a:t>, induced distribution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posterior can be post-processed to produce many objects:</a:t>
                </a:r>
              </a:p>
              <a:p>
                <a:r>
                  <a:rPr lang="en-US" dirty="0"/>
                  <a:t>Credible sets/intervals: sets that contain a specified % of the posterior density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Utility-maximizing decisions (as discussed above)</a:t>
                </a:r>
              </a:p>
              <a:p>
                <a:r>
                  <a:rPr lang="en-US" dirty="0"/>
                  <a:t>Expected value of information (change in posterior if new info was observed)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4CC8E5-85A9-FE1F-A45E-3A7B2CC6A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82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113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E00F-7F52-9CAE-FFD9-F09B38C2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vs frequentist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F0E68D-8AC2-110C-E1BE-A18BC013D3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Naturally provides a breakdown over epistemic and aleatoric uncertainty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epistemic uncertainty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aleatoric uncertainty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integrates over both (averaging over models)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F0E68D-8AC2-110C-E1BE-A18BC013D3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743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4C0A-855D-F18D-01A9-161BA41E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vs frequentist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5E4D9-44ED-EEBD-C64F-F8A88212E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probabilistic beliefs requires you to specify a prior</a:t>
            </a:r>
          </a:p>
          <a:p>
            <a:r>
              <a:rPr lang="en-US" dirty="0"/>
              <a:t>Bayesian beliefs are “subjective”: what does the agent believe are the probabilities of different outcomes after seeing new data?</a:t>
            </a:r>
          </a:p>
          <a:p>
            <a:r>
              <a:rPr lang="en-US" dirty="0"/>
              <a:t>Not well-defined if you didn’t have any beliefs to start with!</a:t>
            </a:r>
          </a:p>
        </p:txBody>
      </p:sp>
    </p:spTree>
    <p:extLst>
      <p:ext uri="{BB962C8B-B14F-4D97-AF65-F5344CB8AC3E}">
        <p14:creationId xmlns:p14="http://schemas.microsoft.com/office/powerpoint/2010/main" val="2520086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5A46-55F2-84F7-615F-F345A502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vs frequentist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2575E2-787A-8E92-6648-86504DA8D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Frequentist inference asks what you can say under much weaker assumptions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Suppose that we see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Now, 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to be a fixed, arbitrary value (i.e., no assumptions)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2575E2-787A-8E92-6648-86504DA8D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955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589B-AD25-5DA2-340C-AE2C9D70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vs frequentist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4F3885-8B2A-1BD8-7F7A-83785BBC6B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to be a fixed, arbitrary value (i.e., no assumptions)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But, we still assume that there is randomness in the draw of the samples (e.g., that they are </a:t>
                </a:r>
                <a:r>
                  <a:rPr lang="en-US" dirty="0" err="1"/>
                  <a:t>iid</a:t>
                </a:r>
                <a:r>
                  <a:rPr lang="en-US" dirty="0"/>
                  <a:t> from P)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That still allows us to make statements like “with high probability (over the draw of the samples),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4F3885-8B2A-1BD8-7F7A-83785BBC6B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661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DEF-D13F-6835-CF8B-A6D3A1B6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vs frequentist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15ACB8-5C77-63D2-DA93-8104006BDA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That still allows us to make statements like “with high probability (over the draw of the samples),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”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Above is an example of a classical frequentist </a:t>
                </a:r>
                <a:r>
                  <a:rPr lang="en-US" i="1" dirty="0"/>
                  <a:t>confidence interval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Closely related: prediction set</a:t>
                </a:r>
              </a:p>
              <a:p>
                <a:pPr marL="0" indent="0">
                  <a:buNone/>
                </a:pPr>
                <a:r>
                  <a:rPr lang="en-US" dirty="0"/>
                  <a:t>“With high probability over the draw of the training sample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15ACB8-5C77-63D2-DA93-8104006BD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742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7471-DB3E-9836-8BC7-62B91679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vs frequentist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0FFA9-DA56-3F81-88D0-330849369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frequentist methods are assumption-lighter (in many settings), they do not naturally provide as many other derivative products: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Breakdown in aleatoric vs epistemic uncertainty?</a:t>
            </a:r>
          </a:p>
          <a:p>
            <a:pPr marL="0" indent="0">
              <a:buNone/>
            </a:pPr>
            <a:r>
              <a:rPr lang="en-US" dirty="0"/>
              <a:t>Utility-maximizing decision?</a:t>
            </a:r>
          </a:p>
          <a:p>
            <a:pPr marL="0" indent="0">
              <a:buNone/>
            </a:pPr>
            <a:r>
              <a:rPr lang="en-US" dirty="0"/>
              <a:t>How likely is any particular item in the prediction set?</a:t>
            </a:r>
          </a:p>
        </p:txBody>
      </p:sp>
    </p:spTree>
    <p:extLst>
      <p:ext uri="{BB962C8B-B14F-4D97-AF65-F5344CB8AC3E}">
        <p14:creationId xmlns:p14="http://schemas.microsoft.com/office/powerpoint/2010/main" val="118180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6754-ECFB-B1A5-B929-515E8A60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AE17A-139F-894D-CEF9-FCC8614A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Knowing when we don’t know things is important</a:t>
            </a:r>
          </a:p>
          <a:p>
            <a:r>
              <a:rPr lang="en-US" dirty="0"/>
              <a:t>Safety critical domains: taking the wrong action would have bad consequences; better to let a human take over</a:t>
            </a:r>
          </a:p>
          <a:p>
            <a:r>
              <a:rPr lang="en-US" dirty="0"/>
              <a:t>Understand when more data is needed</a:t>
            </a:r>
          </a:p>
          <a:p>
            <a:r>
              <a:rPr lang="en-US" dirty="0"/>
              <a:t>Allow decision makers to put a correct amount of faith in the point estimate</a:t>
            </a:r>
          </a:p>
        </p:txBody>
      </p:sp>
    </p:spTree>
    <p:extLst>
      <p:ext uri="{BB962C8B-B14F-4D97-AF65-F5344CB8AC3E}">
        <p14:creationId xmlns:p14="http://schemas.microsoft.com/office/powerpoint/2010/main" val="2867311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1089-50C3-CF11-6610-FF3D4E60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Slido</a:t>
            </a:r>
            <a:r>
              <a:rPr lang="en-US" dirty="0"/>
              <a:t>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5E4C3-56BA-785B-5AF9-6B083FE45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would you choose to adopt right now?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concreteness, suppose that you were doing this as part of the class project scenario</a:t>
            </a:r>
          </a:p>
        </p:txBody>
      </p:sp>
    </p:spTree>
    <p:extLst>
      <p:ext uri="{BB962C8B-B14F-4D97-AF65-F5344CB8AC3E}">
        <p14:creationId xmlns:p14="http://schemas.microsoft.com/office/powerpoint/2010/main" val="1110387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0901-66D9-6FEC-3EE3-423DE44D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methods in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24C1A-0967-37B8-35E4-A7DEC70D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history, and modern progress</a:t>
            </a:r>
          </a:p>
          <a:p>
            <a:r>
              <a:rPr lang="en-US" dirty="0"/>
              <a:t>Main challenge is inference: computing posterior distributions is very challenging</a:t>
            </a:r>
          </a:p>
          <a:p>
            <a:r>
              <a:rPr lang="en-US" dirty="0"/>
              <a:t>Historical approaches: sampling (e.g. MCMC), optimizing an approximation to the posterior (e.g. variational inference)</a:t>
            </a:r>
          </a:p>
          <a:p>
            <a:r>
              <a:rPr lang="en-US" dirty="0"/>
              <a:t>Often necessitates approximations of various kinds</a:t>
            </a:r>
          </a:p>
        </p:txBody>
      </p:sp>
    </p:spTree>
    <p:extLst>
      <p:ext uri="{BB962C8B-B14F-4D97-AF65-F5344CB8AC3E}">
        <p14:creationId xmlns:p14="http://schemas.microsoft.com/office/powerpoint/2010/main" val="837750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9B3F-58C7-5D0E-5C46-66055B39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Frequentist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1D669-85C0-11DC-6ACE-AC94FA21C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perspective: understand asymptotic properties of the sampling distribution of an estimator</a:t>
            </a:r>
          </a:p>
          <a:p>
            <a:r>
              <a:rPr lang="en-US" dirty="0"/>
              <a:t>Other recent developments, e.g. bootstrap</a:t>
            </a:r>
          </a:p>
          <a:p>
            <a:pPr lvl="1"/>
            <a:r>
              <a:rPr lang="en-US" dirty="0"/>
              <a:t>Repeatedly resample with replacement from your data</a:t>
            </a:r>
          </a:p>
          <a:p>
            <a:pPr lvl="1"/>
            <a:r>
              <a:rPr lang="en-US" dirty="0"/>
              <a:t>Estimate your parameter on the new sample</a:t>
            </a:r>
          </a:p>
          <a:p>
            <a:pPr lvl="1"/>
            <a:r>
              <a:rPr lang="en-US" dirty="0"/>
              <a:t>Return percentiles of this distribution as a 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3855901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D0D9-2F59-A76E-3E96-795EF63D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Frequentist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2526-2BD7-32C8-6C7D-4BFCA6D02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Challenge: ML models are hard to reason about</a:t>
            </a:r>
          </a:p>
          <a:p>
            <a:r>
              <a:rPr lang="en-US" dirty="0"/>
              <a:t>They tend to overfit</a:t>
            </a:r>
          </a:p>
          <a:p>
            <a:r>
              <a:rPr lang="en-US" dirty="0"/>
              <a:t>Difficult to control their behavior under realistic theoretical conditions</a:t>
            </a:r>
          </a:p>
          <a:p>
            <a:r>
              <a:rPr lang="en-US" dirty="0"/>
              <a:t>Modern progress: methods which are more black-box/agnostic about what the underlying model is doing (sometimes by being a little less data-efficient)</a:t>
            </a:r>
          </a:p>
        </p:txBody>
      </p:sp>
    </p:spTree>
    <p:extLst>
      <p:ext uri="{BB962C8B-B14F-4D97-AF65-F5344CB8AC3E}">
        <p14:creationId xmlns:p14="http://schemas.microsoft.com/office/powerpoint/2010/main" val="406281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B35A-1E59-E21C-19CE-0B1DF9CE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quantification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841E-816B-0744-C442-E47D33F9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Broad area of machine learning (and beyond) </a:t>
            </a:r>
          </a:p>
          <a:p>
            <a:r>
              <a:rPr lang="en-US" dirty="0"/>
              <a:t>Roots in classical statistics and engineering questions</a:t>
            </a:r>
          </a:p>
          <a:p>
            <a:r>
              <a:rPr lang="en-US" dirty="0"/>
              <a:t>New flavor of these questions in the ML setting</a:t>
            </a:r>
          </a:p>
        </p:txBody>
      </p:sp>
    </p:spTree>
    <p:extLst>
      <p:ext uri="{BB962C8B-B14F-4D97-AF65-F5344CB8AC3E}">
        <p14:creationId xmlns:p14="http://schemas.microsoft.com/office/powerpoint/2010/main" val="124864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E91A-54A0-F739-444B-3A206EC9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quantification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1AB2D-E392-4833-393C-1867C1DC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class:</a:t>
            </a:r>
          </a:p>
          <a:p>
            <a:r>
              <a:rPr lang="en-US" dirty="0"/>
              <a:t>Provide a broad overview/taxonomy of what we mean by uncertainty</a:t>
            </a:r>
          </a:p>
          <a:p>
            <a:r>
              <a:rPr lang="en-US" dirty="0"/>
              <a:t>Talk about what kinds of objectives we might want UQ methods to satisfy</a:t>
            </a:r>
          </a:p>
          <a:p>
            <a:r>
              <a:rPr lang="en-US" dirty="0"/>
              <a:t>Introduce the main “families” of UQ methods</a:t>
            </a:r>
          </a:p>
        </p:txBody>
      </p:sp>
    </p:spTree>
    <p:extLst>
      <p:ext uri="{BB962C8B-B14F-4D97-AF65-F5344CB8AC3E}">
        <p14:creationId xmlns:p14="http://schemas.microsoft.com/office/powerpoint/2010/main" val="74029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EA62-0A77-428A-55BD-41C2D3FA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35110-929C-3DD7-5F74-C5C8AB04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presentation days that cover the details and implementation of (some of) these methods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Day 1: Frequentist methods 1 (calibration)</a:t>
            </a:r>
          </a:p>
          <a:p>
            <a:r>
              <a:rPr lang="en-US" dirty="0"/>
              <a:t>Day 2: Frequentist methods 2 (prediction sets)</a:t>
            </a:r>
          </a:p>
          <a:p>
            <a:r>
              <a:rPr lang="en-US" dirty="0"/>
              <a:t>Day 3: Bayesian methods</a:t>
            </a:r>
          </a:p>
        </p:txBody>
      </p:sp>
    </p:spTree>
    <p:extLst>
      <p:ext uri="{BB962C8B-B14F-4D97-AF65-F5344CB8AC3E}">
        <p14:creationId xmlns:p14="http://schemas.microsoft.com/office/powerpoint/2010/main" val="187307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F8B3-08CC-4B21-AA5B-50037EF7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uncertainty?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25943-BE44-B594-0D2C-B1EB269BF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that we see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see a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 much can we say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25943-BE44-B594-0D2C-B1EB269BF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87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FDC4-CD11-DAA3-DFEF-0E530EAC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uncertainty?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E41608-2B4D-53BE-1BAD-F112312755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most confident (least uncertain) answer: a point estimate</a:t>
                </a:r>
              </a:p>
              <a:p>
                <a:pPr marL="0" indent="0">
                  <a:buNone/>
                </a:pPr>
                <a:r>
                  <a:rPr lang="en-US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”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probability?</a:t>
                </a:r>
              </a:p>
              <a:p>
                <a:pPr marL="0" indent="0">
                  <a:buNone/>
                </a:pPr>
                <a:r>
                  <a:rPr lang="en-US" b="0" dirty="0"/>
                  <a:t>“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en-US" dirty="0"/>
                  <a:t>”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set?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class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class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3,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class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∈[0.3, 0.8]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E41608-2B4D-53BE-1BAD-F112312755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5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4AC8-7238-9C95-210D-DD277683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Epistemic vs aleatoric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6FDF7-2E80-85C9-9612-D37EF1274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Long-standing distinction in philosophy, sometimes helpful to reason about uncertainty in statistical/ML settings</a:t>
            </a:r>
          </a:p>
          <a:p>
            <a:r>
              <a:rPr lang="en-US" dirty="0"/>
              <a:t>Aleatoric uncertainty = irreducible variation in the process generating the outcomes (e.g., randomness in a coin flip)</a:t>
            </a:r>
          </a:p>
          <a:p>
            <a:r>
              <a:rPr lang="en-US" dirty="0"/>
              <a:t>Epistemic uncertainty = uncertainty because you don’t know the right model of the world (you don’t know what the bias of the coin is)</a:t>
            </a:r>
          </a:p>
        </p:txBody>
      </p:sp>
    </p:spTree>
    <p:extLst>
      <p:ext uri="{BB962C8B-B14F-4D97-AF65-F5344CB8AC3E}">
        <p14:creationId xmlns:p14="http://schemas.microsoft.com/office/powerpoint/2010/main" val="150081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6510</TotalTime>
  <Words>1549</Words>
  <Application>Microsoft Office PowerPoint</Application>
  <PresentationFormat>Widescreen</PresentationFormat>
  <Paragraphs>191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Uncertainty quantification</vt:lpstr>
      <vt:lpstr>Reminders</vt:lpstr>
      <vt:lpstr>Motivation</vt:lpstr>
      <vt:lpstr>Uncertainty quantification</vt:lpstr>
      <vt:lpstr>Uncertainty quantification</vt:lpstr>
      <vt:lpstr>Coming up</vt:lpstr>
      <vt:lpstr>What do we mean by uncertainty?</vt:lpstr>
      <vt:lpstr>What do we mean by uncertainty?</vt:lpstr>
      <vt:lpstr>Epistemic vs aleatoric uncertainty</vt:lpstr>
      <vt:lpstr>Slido question</vt:lpstr>
      <vt:lpstr>Epistemic vs aleatoric uncertainty</vt:lpstr>
      <vt:lpstr>When do we want different descriptions?</vt:lpstr>
      <vt:lpstr>When do we want different descriptions?</vt:lpstr>
      <vt:lpstr>When do we want different descriptions?</vt:lpstr>
      <vt:lpstr>When do we want different descriptions?</vt:lpstr>
      <vt:lpstr>When do we want different descriptions?</vt:lpstr>
      <vt:lpstr>Families of methods</vt:lpstr>
      <vt:lpstr>Bayesian vs frequentist inference</vt:lpstr>
      <vt:lpstr>Bayesian vs frequentist inference</vt:lpstr>
      <vt:lpstr>Bayesian vs frequentist inference</vt:lpstr>
      <vt:lpstr>Bayesian vs frequentist inference</vt:lpstr>
      <vt:lpstr>Bayesian vs frequentist inference</vt:lpstr>
      <vt:lpstr>Bayesian vs frequentist inference</vt:lpstr>
      <vt:lpstr>Bayesian vs frequentist inference</vt:lpstr>
      <vt:lpstr>Bayesian vs frequentist inference</vt:lpstr>
      <vt:lpstr>Bayesian vs frequentist inference</vt:lpstr>
      <vt:lpstr>Bayesian vs frequentist inference</vt:lpstr>
      <vt:lpstr>Bayesian vs frequentist inference</vt:lpstr>
      <vt:lpstr>Bayesian vs frequentist inference</vt:lpstr>
      <vt:lpstr>Slido question</vt:lpstr>
      <vt:lpstr>Bayesian methods in ML</vt:lpstr>
      <vt:lpstr>Frequentist methods</vt:lpstr>
      <vt:lpstr>Frequentist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real-world interventions</dc:title>
  <dc:creator>Wilder, Bryan</dc:creator>
  <cp:lastModifiedBy>Bryan Wilder</cp:lastModifiedBy>
  <cp:revision>186</cp:revision>
  <dcterms:created xsi:type="dcterms:W3CDTF">2021-03-21T03:48:29Z</dcterms:created>
  <dcterms:modified xsi:type="dcterms:W3CDTF">2023-04-10T22:58:06Z</dcterms:modified>
</cp:coreProperties>
</file>