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9"/>
  </p:notesMasterIdLst>
  <p:sldIdLst>
    <p:sldId id="256" r:id="rId2"/>
    <p:sldId id="306" r:id="rId3"/>
    <p:sldId id="314" r:id="rId4"/>
    <p:sldId id="307" r:id="rId5"/>
    <p:sldId id="257" r:id="rId6"/>
    <p:sldId id="281" r:id="rId7"/>
    <p:sldId id="258" r:id="rId8"/>
    <p:sldId id="296" r:id="rId9"/>
    <p:sldId id="297" r:id="rId10"/>
    <p:sldId id="309" r:id="rId11"/>
    <p:sldId id="261" r:id="rId12"/>
    <p:sldId id="262" r:id="rId13"/>
    <p:sldId id="263" r:id="rId14"/>
    <p:sldId id="264" r:id="rId15"/>
    <p:sldId id="312" r:id="rId16"/>
    <p:sldId id="310" r:id="rId17"/>
    <p:sldId id="265" r:id="rId18"/>
    <p:sldId id="266" r:id="rId19"/>
    <p:sldId id="311" r:id="rId20"/>
    <p:sldId id="267" r:id="rId21"/>
    <p:sldId id="268" r:id="rId22"/>
    <p:sldId id="308" r:id="rId23"/>
    <p:sldId id="269" r:id="rId24"/>
    <p:sldId id="270" r:id="rId25"/>
    <p:sldId id="271" r:id="rId26"/>
    <p:sldId id="315" r:id="rId27"/>
    <p:sldId id="316" r:id="rId28"/>
    <p:sldId id="317" r:id="rId29"/>
    <p:sldId id="272" r:id="rId30"/>
    <p:sldId id="305" r:id="rId31"/>
    <p:sldId id="274" r:id="rId32"/>
    <p:sldId id="298" r:id="rId33"/>
    <p:sldId id="299" r:id="rId34"/>
    <p:sldId id="300" r:id="rId35"/>
    <p:sldId id="277" r:id="rId36"/>
    <p:sldId id="278" r:id="rId37"/>
    <p:sldId id="313" r:id="rId3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jFyVUGRZWio+dc9dxzYsimUxNJb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712"/>
  </p:normalViewPr>
  <p:slideViewPr>
    <p:cSldViewPr snapToGrid="0" snapToObjects="1">
      <p:cViewPr varScale="1">
        <p:scale>
          <a:sx n="81" d="100"/>
          <a:sy n="81" d="100"/>
        </p:scale>
        <p:origin x="74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FB0F4E-6967-3B44-A32F-E8B1C7AE98D5}" type="doc">
      <dgm:prSet loTypeId="urn:microsoft.com/office/officeart/2005/8/layout/process5" loCatId="" qsTypeId="urn:microsoft.com/office/officeart/2005/8/quickstyle/simple1" qsCatId="simple" csTypeId="urn:microsoft.com/office/officeart/2005/8/colors/colorful1" csCatId="colorful" phldr="1"/>
      <dgm:spPr/>
      <dgm:t>
        <a:bodyPr/>
        <a:lstStyle/>
        <a:p>
          <a:endParaRPr lang="en-US"/>
        </a:p>
      </dgm:t>
    </dgm:pt>
    <dgm:pt modelId="{75350DEC-25F7-F240-A4BF-3A92E80C52F5}">
      <dgm:prSet phldrT="[Text]"/>
      <dgm:spPr>
        <a:solidFill>
          <a:schemeClr val="tx1">
            <a:lumMod val="65000"/>
            <a:lumOff val="35000"/>
          </a:schemeClr>
        </a:solidFill>
      </dgm:spPr>
      <dgm:t>
        <a:bodyPr/>
        <a:lstStyle/>
        <a:p>
          <a:r>
            <a:rPr lang="en-US" dirty="0"/>
            <a:t>Scope</a:t>
          </a:r>
        </a:p>
      </dgm:t>
    </dgm:pt>
    <dgm:pt modelId="{965794C1-5767-E94D-8105-ED104B4D33E2}" type="parTrans" cxnId="{81D07A23-EA35-C94F-81FA-E72150079877}">
      <dgm:prSet/>
      <dgm:spPr/>
      <dgm:t>
        <a:bodyPr/>
        <a:lstStyle/>
        <a:p>
          <a:endParaRPr lang="en-US"/>
        </a:p>
      </dgm:t>
    </dgm:pt>
    <dgm:pt modelId="{BAC284C6-3986-1C48-93AC-8FEBC662ECEE}" type="sibTrans" cxnId="{81D07A23-EA35-C94F-81FA-E72150079877}">
      <dgm:prSet/>
      <dgm:spPr>
        <a:solidFill>
          <a:schemeClr val="bg2"/>
        </a:solidFill>
      </dgm:spPr>
      <dgm:t>
        <a:bodyPr/>
        <a:lstStyle/>
        <a:p>
          <a:endParaRPr lang="en-US"/>
        </a:p>
      </dgm:t>
    </dgm:pt>
    <dgm:pt modelId="{4F2509E8-87E6-2347-B926-EB9BDDECA6FD}">
      <dgm:prSet phldrT="[Text]"/>
      <dgm:spPr/>
      <dgm:t>
        <a:bodyPr/>
        <a:lstStyle/>
        <a:p>
          <a:r>
            <a:rPr lang="en-US" dirty="0"/>
            <a:t>Data</a:t>
          </a:r>
        </a:p>
      </dgm:t>
    </dgm:pt>
    <dgm:pt modelId="{B4B1EEE1-8225-A643-B681-A7F3FC14ECAD}" type="parTrans" cxnId="{9BF83777-08E0-6140-9D35-BF7D8AF8A067}">
      <dgm:prSet/>
      <dgm:spPr/>
      <dgm:t>
        <a:bodyPr/>
        <a:lstStyle/>
        <a:p>
          <a:endParaRPr lang="en-US"/>
        </a:p>
      </dgm:t>
    </dgm:pt>
    <dgm:pt modelId="{748D4455-259E-4245-ADD2-8DDAC2A60773}" type="sibTrans" cxnId="{9BF83777-08E0-6140-9D35-BF7D8AF8A067}">
      <dgm:prSet/>
      <dgm:spPr/>
      <dgm:t>
        <a:bodyPr/>
        <a:lstStyle/>
        <a:p>
          <a:endParaRPr lang="en-US"/>
        </a:p>
      </dgm:t>
    </dgm:pt>
    <dgm:pt modelId="{7B079A50-DF5E-0A4C-9491-2FBAFC0F785B}">
      <dgm:prSet phldrT="[Text]"/>
      <dgm:spPr>
        <a:solidFill>
          <a:schemeClr val="accent6">
            <a:lumMod val="50000"/>
          </a:schemeClr>
        </a:solidFill>
      </dgm:spPr>
      <dgm:t>
        <a:bodyPr/>
        <a:lstStyle/>
        <a:p>
          <a:r>
            <a:rPr lang="en-US" dirty="0"/>
            <a:t>Exploration</a:t>
          </a:r>
        </a:p>
      </dgm:t>
    </dgm:pt>
    <dgm:pt modelId="{BA902E5D-518F-0749-86BA-04AA510BA959}" type="parTrans" cxnId="{A454DBA0-21A9-3941-9DF2-4DD870F537A3}">
      <dgm:prSet/>
      <dgm:spPr/>
      <dgm:t>
        <a:bodyPr/>
        <a:lstStyle/>
        <a:p>
          <a:endParaRPr lang="en-US"/>
        </a:p>
      </dgm:t>
    </dgm:pt>
    <dgm:pt modelId="{00735B98-C924-5743-B429-DBBBDEA50165}" type="sibTrans" cxnId="{A454DBA0-21A9-3941-9DF2-4DD870F537A3}">
      <dgm:prSet/>
      <dgm:spPr>
        <a:solidFill>
          <a:schemeClr val="accent6">
            <a:lumMod val="50000"/>
          </a:schemeClr>
        </a:solidFill>
      </dgm:spPr>
      <dgm:t>
        <a:bodyPr/>
        <a:lstStyle/>
        <a:p>
          <a:endParaRPr lang="en-US"/>
        </a:p>
      </dgm:t>
    </dgm:pt>
    <dgm:pt modelId="{EB4866D8-1266-8945-89C4-F4CD4F9D8A6F}">
      <dgm:prSet phldrT="[Text]"/>
      <dgm:spPr/>
      <dgm:t>
        <a:bodyPr/>
        <a:lstStyle/>
        <a:p>
          <a:r>
            <a:rPr lang="en-US" dirty="0"/>
            <a:t>Modeling</a:t>
          </a:r>
        </a:p>
      </dgm:t>
    </dgm:pt>
    <dgm:pt modelId="{4276625C-E1F0-F840-90D6-CE76DDBB799C}" type="parTrans" cxnId="{A1CEA2E5-F1DD-EF48-A85B-4A04D4565509}">
      <dgm:prSet/>
      <dgm:spPr/>
      <dgm:t>
        <a:bodyPr/>
        <a:lstStyle/>
        <a:p>
          <a:endParaRPr lang="en-US"/>
        </a:p>
      </dgm:t>
    </dgm:pt>
    <dgm:pt modelId="{206E47A8-99B6-484A-AD35-04DCB9238B9B}" type="sibTrans" cxnId="{A1CEA2E5-F1DD-EF48-A85B-4A04D4565509}">
      <dgm:prSet/>
      <dgm:spPr/>
      <dgm:t>
        <a:bodyPr/>
        <a:lstStyle/>
        <a:p>
          <a:endParaRPr lang="en-US"/>
        </a:p>
      </dgm:t>
    </dgm:pt>
    <dgm:pt modelId="{F9BD6EF9-8382-F144-B9CD-FB838C6C03F9}">
      <dgm:prSet phldrT="[Text]"/>
      <dgm:spPr/>
      <dgm:t>
        <a:bodyPr/>
        <a:lstStyle/>
        <a:p>
          <a:r>
            <a:rPr lang="en-US" dirty="0"/>
            <a:t>Get Data</a:t>
          </a:r>
        </a:p>
      </dgm:t>
    </dgm:pt>
    <dgm:pt modelId="{137D12B5-70FE-6847-BD89-CA99FC0D41AD}" type="parTrans" cxnId="{890194DD-304B-C447-9AF3-AFAE634C6D43}">
      <dgm:prSet/>
      <dgm:spPr/>
      <dgm:t>
        <a:bodyPr/>
        <a:lstStyle/>
        <a:p>
          <a:endParaRPr lang="en-US"/>
        </a:p>
      </dgm:t>
    </dgm:pt>
    <dgm:pt modelId="{49EC0DFE-61E7-374D-A1BD-7617E9E9166B}" type="sibTrans" cxnId="{890194DD-304B-C447-9AF3-AFAE634C6D43}">
      <dgm:prSet/>
      <dgm:spPr/>
      <dgm:t>
        <a:bodyPr/>
        <a:lstStyle/>
        <a:p>
          <a:endParaRPr lang="en-US"/>
        </a:p>
      </dgm:t>
    </dgm:pt>
    <dgm:pt modelId="{C8AF58C4-450C-0C4C-83CB-1474D3ADA25F}">
      <dgm:prSet phldrT="[Text]"/>
      <dgm:spPr/>
      <dgm:t>
        <a:bodyPr/>
        <a:lstStyle/>
        <a:p>
          <a:r>
            <a:rPr lang="en-US" dirty="0"/>
            <a:t>Store Data</a:t>
          </a:r>
        </a:p>
      </dgm:t>
    </dgm:pt>
    <dgm:pt modelId="{DEBC2A1C-65D7-5E43-945C-60BBA4631011}" type="parTrans" cxnId="{43B9E771-FA74-B642-9EED-7FE4A7CDF11A}">
      <dgm:prSet/>
      <dgm:spPr/>
      <dgm:t>
        <a:bodyPr/>
        <a:lstStyle/>
        <a:p>
          <a:endParaRPr lang="en-US"/>
        </a:p>
      </dgm:t>
    </dgm:pt>
    <dgm:pt modelId="{51773514-44C5-134E-A69D-D30DCA75AB37}" type="sibTrans" cxnId="{43B9E771-FA74-B642-9EED-7FE4A7CDF11A}">
      <dgm:prSet/>
      <dgm:spPr/>
      <dgm:t>
        <a:bodyPr/>
        <a:lstStyle/>
        <a:p>
          <a:endParaRPr lang="en-US"/>
        </a:p>
      </dgm:t>
    </dgm:pt>
    <dgm:pt modelId="{761579F4-10DF-F244-9532-25DEF4807D83}">
      <dgm:prSet phldrT="[Text]"/>
      <dgm:spPr/>
      <dgm:t>
        <a:bodyPr/>
        <a:lstStyle/>
        <a:p>
          <a:r>
            <a:rPr lang="en-US" dirty="0"/>
            <a:t>Link Data</a:t>
          </a:r>
        </a:p>
      </dgm:t>
    </dgm:pt>
    <dgm:pt modelId="{4C55FAFB-140B-EA49-9492-2DC8E373D8C0}" type="parTrans" cxnId="{445B7ADC-F7C5-5046-9BEE-3618E0EEE919}">
      <dgm:prSet/>
      <dgm:spPr/>
      <dgm:t>
        <a:bodyPr/>
        <a:lstStyle/>
        <a:p>
          <a:endParaRPr lang="en-US"/>
        </a:p>
      </dgm:t>
    </dgm:pt>
    <dgm:pt modelId="{3543ED0F-366F-8D44-8E9F-A843D81464D5}" type="sibTrans" cxnId="{445B7ADC-F7C5-5046-9BEE-3618E0EEE919}">
      <dgm:prSet/>
      <dgm:spPr/>
      <dgm:t>
        <a:bodyPr/>
        <a:lstStyle/>
        <a:p>
          <a:endParaRPr lang="en-US"/>
        </a:p>
      </dgm:t>
    </dgm:pt>
    <dgm:pt modelId="{5FE83F24-F694-6A4B-99C0-78300CB546E1}">
      <dgm:prSet phldrT="[Text]"/>
      <dgm:spPr/>
      <dgm:t>
        <a:bodyPr/>
        <a:lstStyle/>
        <a:p>
          <a:r>
            <a:rPr lang="en-US" dirty="0"/>
            <a:t>Rows</a:t>
          </a:r>
        </a:p>
      </dgm:t>
    </dgm:pt>
    <dgm:pt modelId="{E15C2973-AC33-0145-8745-682DFB76DED0}" type="parTrans" cxnId="{ED970163-ECEE-D849-9B40-616074ECBD3F}">
      <dgm:prSet/>
      <dgm:spPr/>
      <dgm:t>
        <a:bodyPr/>
        <a:lstStyle/>
        <a:p>
          <a:endParaRPr lang="en-US"/>
        </a:p>
      </dgm:t>
    </dgm:pt>
    <dgm:pt modelId="{A1EBC4F8-774A-B045-880A-03E7D798D46B}" type="sibTrans" cxnId="{ED970163-ECEE-D849-9B40-616074ECBD3F}">
      <dgm:prSet/>
      <dgm:spPr/>
      <dgm:t>
        <a:bodyPr/>
        <a:lstStyle/>
        <a:p>
          <a:endParaRPr lang="en-US"/>
        </a:p>
      </dgm:t>
    </dgm:pt>
    <dgm:pt modelId="{471C43CE-832D-774D-BB7A-57512EFB5879}">
      <dgm:prSet phldrT="[Text]"/>
      <dgm:spPr/>
      <dgm:t>
        <a:bodyPr/>
        <a:lstStyle/>
        <a:p>
          <a:r>
            <a:rPr lang="en-US" dirty="0"/>
            <a:t>Features</a:t>
          </a:r>
        </a:p>
      </dgm:t>
    </dgm:pt>
    <dgm:pt modelId="{C2B9F4EE-A410-1B4C-9D53-DB22DB03D31F}" type="parTrans" cxnId="{E7042CE6-A233-CB47-A6F5-D0D71F329C45}">
      <dgm:prSet/>
      <dgm:spPr/>
      <dgm:t>
        <a:bodyPr/>
        <a:lstStyle/>
        <a:p>
          <a:endParaRPr lang="en-US"/>
        </a:p>
      </dgm:t>
    </dgm:pt>
    <dgm:pt modelId="{DE50C641-CD08-A846-B7EB-02241BA70688}" type="sibTrans" cxnId="{E7042CE6-A233-CB47-A6F5-D0D71F329C45}">
      <dgm:prSet/>
      <dgm:spPr/>
      <dgm:t>
        <a:bodyPr/>
        <a:lstStyle/>
        <a:p>
          <a:endParaRPr lang="en-US"/>
        </a:p>
      </dgm:t>
    </dgm:pt>
    <dgm:pt modelId="{6E882DEC-3034-E942-B5AA-2835D77DD5C8}">
      <dgm:prSet phldrT="[Text]"/>
      <dgm:spPr/>
      <dgm:t>
        <a:bodyPr/>
        <a:lstStyle/>
        <a:p>
          <a:r>
            <a:rPr lang="en-US" dirty="0"/>
            <a:t>Labels</a:t>
          </a:r>
        </a:p>
      </dgm:t>
    </dgm:pt>
    <dgm:pt modelId="{11E32BAA-4A06-9844-B381-3F8D7D686934}" type="parTrans" cxnId="{9A8098B2-9CE9-D942-9547-38EF361DD3D4}">
      <dgm:prSet/>
      <dgm:spPr/>
      <dgm:t>
        <a:bodyPr/>
        <a:lstStyle/>
        <a:p>
          <a:endParaRPr lang="en-US"/>
        </a:p>
      </dgm:t>
    </dgm:pt>
    <dgm:pt modelId="{DE8B183B-7E7F-5749-9A67-A6C365A09A85}" type="sibTrans" cxnId="{9A8098B2-9CE9-D942-9547-38EF361DD3D4}">
      <dgm:prSet/>
      <dgm:spPr/>
      <dgm:t>
        <a:bodyPr/>
        <a:lstStyle/>
        <a:p>
          <a:endParaRPr lang="en-US"/>
        </a:p>
      </dgm:t>
    </dgm:pt>
    <dgm:pt modelId="{AE199458-77CF-8440-8970-F024006EA226}">
      <dgm:prSet phldrT="[Text]" custT="1"/>
      <dgm:spPr>
        <a:solidFill>
          <a:srgbClr val="00B0F0"/>
        </a:solidFill>
      </dgm:spPr>
      <dgm:t>
        <a:bodyPr/>
        <a:lstStyle/>
        <a:p>
          <a:r>
            <a:rPr lang="en-US" sz="1800" dirty="0"/>
            <a:t>Defining objectives</a:t>
          </a:r>
        </a:p>
        <a:p>
          <a:r>
            <a:rPr lang="en-US" sz="1100" dirty="0"/>
            <a:t>Measuring performance, bias and fairness</a:t>
          </a:r>
        </a:p>
      </dgm:t>
    </dgm:pt>
    <dgm:pt modelId="{8FD87771-F4E1-DC47-B38A-8EDD08A5C725}" type="parTrans" cxnId="{8497B9D0-5691-E848-8EE3-C51BC656F8B1}">
      <dgm:prSet/>
      <dgm:spPr/>
      <dgm:t>
        <a:bodyPr/>
        <a:lstStyle/>
        <a:p>
          <a:endParaRPr lang="en-US"/>
        </a:p>
      </dgm:t>
    </dgm:pt>
    <dgm:pt modelId="{89DBDFDC-5EB5-0B49-A8D0-DB22ECB982AF}" type="sibTrans" cxnId="{8497B9D0-5691-E848-8EE3-C51BC656F8B1}">
      <dgm:prSet/>
      <dgm:spPr>
        <a:solidFill>
          <a:srgbClr val="00B0F0"/>
        </a:solidFill>
      </dgm:spPr>
      <dgm:t>
        <a:bodyPr/>
        <a:lstStyle/>
        <a:p>
          <a:endParaRPr lang="en-US"/>
        </a:p>
      </dgm:t>
    </dgm:pt>
    <dgm:pt modelId="{882FED25-8C48-F941-A0FE-6B2DFF5CD464}">
      <dgm:prSet phldrT="[Text]" custT="1"/>
      <dgm:spPr>
        <a:solidFill>
          <a:schemeClr val="tx1">
            <a:lumMod val="65000"/>
            <a:lumOff val="35000"/>
          </a:schemeClr>
        </a:solidFill>
      </dgm:spPr>
      <dgm:t>
        <a:bodyPr/>
        <a:lstStyle/>
        <a:p>
          <a:r>
            <a:rPr lang="en-US" sz="1800" dirty="0"/>
            <a:t>Model Selection</a:t>
          </a:r>
        </a:p>
        <a:p>
          <a:r>
            <a:rPr lang="en-US" sz="1100" dirty="0"/>
            <a:t>Train/test splits, evaluation </a:t>
          </a:r>
        </a:p>
      </dgm:t>
    </dgm:pt>
    <dgm:pt modelId="{B419AD8C-EBD7-5443-9C93-E4B849DE07B6}" type="parTrans" cxnId="{467F9BED-D392-3940-B061-1699282DB62A}">
      <dgm:prSet/>
      <dgm:spPr/>
      <dgm:t>
        <a:bodyPr/>
        <a:lstStyle/>
        <a:p>
          <a:endParaRPr lang="en-US"/>
        </a:p>
      </dgm:t>
    </dgm:pt>
    <dgm:pt modelId="{030A6B87-CA32-C340-A552-365F7A05C57F}" type="sibTrans" cxnId="{467F9BED-D392-3940-B061-1699282DB62A}">
      <dgm:prSet/>
      <dgm:spPr>
        <a:solidFill>
          <a:schemeClr val="bg2"/>
        </a:solidFill>
      </dgm:spPr>
      <dgm:t>
        <a:bodyPr/>
        <a:lstStyle/>
        <a:p>
          <a:endParaRPr lang="en-US"/>
        </a:p>
      </dgm:t>
    </dgm:pt>
    <dgm:pt modelId="{60FEA49A-52E5-FB49-B9D7-919B8E8D64F4}">
      <dgm:prSet/>
      <dgm:spPr>
        <a:solidFill>
          <a:schemeClr val="accent6">
            <a:lumMod val="50000"/>
          </a:schemeClr>
        </a:solidFill>
      </dgm:spPr>
      <dgm:t>
        <a:bodyPr/>
        <a:lstStyle/>
        <a:p>
          <a:r>
            <a:rPr lang="en-US" dirty="0"/>
            <a:t>Entities</a:t>
          </a:r>
        </a:p>
      </dgm:t>
    </dgm:pt>
    <dgm:pt modelId="{7E8F7D45-586B-A641-B509-72E0E3DB9800}" type="parTrans" cxnId="{B650C331-3E4A-9142-9766-ADC1499BB1FB}">
      <dgm:prSet/>
      <dgm:spPr/>
      <dgm:t>
        <a:bodyPr/>
        <a:lstStyle/>
        <a:p>
          <a:endParaRPr lang="en-US"/>
        </a:p>
      </dgm:t>
    </dgm:pt>
    <dgm:pt modelId="{E893C522-81CE-8546-BA58-AAD1F1CCD417}" type="sibTrans" cxnId="{B650C331-3E4A-9142-9766-ADC1499BB1FB}">
      <dgm:prSet/>
      <dgm:spPr/>
      <dgm:t>
        <a:bodyPr/>
        <a:lstStyle/>
        <a:p>
          <a:endParaRPr lang="en-US"/>
        </a:p>
      </dgm:t>
    </dgm:pt>
    <dgm:pt modelId="{8933D80B-03CB-154C-805F-13221DB1B822}">
      <dgm:prSet/>
      <dgm:spPr>
        <a:solidFill>
          <a:schemeClr val="accent6">
            <a:lumMod val="50000"/>
          </a:schemeClr>
        </a:solidFill>
      </dgm:spPr>
      <dgm:t>
        <a:bodyPr/>
        <a:lstStyle/>
        <a:p>
          <a:r>
            <a:rPr lang="en-US" dirty="0"/>
            <a:t>temporal</a:t>
          </a:r>
        </a:p>
      </dgm:t>
    </dgm:pt>
    <dgm:pt modelId="{05F6BE08-6836-6D4D-951F-A258F2E08662}" type="parTrans" cxnId="{01877F06-0601-234E-B04A-2AADE4C2D154}">
      <dgm:prSet/>
      <dgm:spPr/>
      <dgm:t>
        <a:bodyPr/>
        <a:lstStyle/>
        <a:p>
          <a:endParaRPr lang="en-US"/>
        </a:p>
      </dgm:t>
    </dgm:pt>
    <dgm:pt modelId="{59F6EB62-364A-E44D-A61C-CEA12AA8589C}" type="sibTrans" cxnId="{01877F06-0601-234E-B04A-2AADE4C2D154}">
      <dgm:prSet/>
      <dgm:spPr/>
      <dgm:t>
        <a:bodyPr/>
        <a:lstStyle/>
        <a:p>
          <a:endParaRPr lang="en-US"/>
        </a:p>
      </dgm:t>
    </dgm:pt>
    <dgm:pt modelId="{B1557D1B-A1F8-FC4B-B50D-EA46AEAC83E2}">
      <dgm:prSet/>
      <dgm:spPr>
        <a:solidFill>
          <a:schemeClr val="accent6">
            <a:lumMod val="50000"/>
          </a:schemeClr>
        </a:solidFill>
      </dgm:spPr>
      <dgm:t>
        <a:bodyPr/>
        <a:lstStyle/>
        <a:p>
          <a:r>
            <a:rPr lang="en-US" dirty="0"/>
            <a:t>Spatial</a:t>
          </a:r>
        </a:p>
      </dgm:t>
    </dgm:pt>
    <dgm:pt modelId="{301BEF8E-62FD-F942-ABEC-722E78A30EAC}" type="parTrans" cxnId="{0D418D49-B127-3C44-AF37-A060A5F8F42E}">
      <dgm:prSet/>
      <dgm:spPr/>
      <dgm:t>
        <a:bodyPr/>
        <a:lstStyle/>
        <a:p>
          <a:endParaRPr lang="en-US"/>
        </a:p>
      </dgm:t>
    </dgm:pt>
    <dgm:pt modelId="{76EC83BA-130D-EA44-8EE3-6264D4A2F0C7}" type="sibTrans" cxnId="{0D418D49-B127-3C44-AF37-A060A5F8F42E}">
      <dgm:prSet/>
      <dgm:spPr/>
      <dgm:t>
        <a:bodyPr/>
        <a:lstStyle/>
        <a:p>
          <a:endParaRPr lang="en-US"/>
        </a:p>
      </dgm:t>
    </dgm:pt>
    <dgm:pt modelId="{DDAC47D6-F859-4340-B28C-6D49EE097740}">
      <dgm:prSet/>
      <dgm:spPr>
        <a:solidFill>
          <a:schemeClr val="accent6">
            <a:lumMod val="50000"/>
          </a:schemeClr>
        </a:solidFill>
      </dgm:spPr>
      <dgm:t>
        <a:bodyPr/>
        <a:lstStyle/>
        <a:p>
          <a:r>
            <a:rPr lang="en-US" dirty="0"/>
            <a:t>…</a:t>
          </a:r>
        </a:p>
      </dgm:t>
    </dgm:pt>
    <dgm:pt modelId="{5B556703-BE01-8848-BE27-5969CF3D2B5D}" type="parTrans" cxnId="{B5AA2D8B-61D5-DB43-8D06-4875A7EB0CBD}">
      <dgm:prSet/>
      <dgm:spPr/>
      <dgm:t>
        <a:bodyPr/>
        <a:lstStyle/>
        <a:p>
          <a:endParaRPr lang="en-US"/>
        </a:p>
      </dgm:t>
    </dgm:pt>
    <dgm:pt modelId="{0A2D5029-F7E5-6C47-9CF0-D5505B2F8FFB}" type="sibTrans" cxnId="{B5AA2D8B-61D5-DB43-8D06-4875A7EB0CBD}">
      <dgm:prSet/>
      <dgm:spPr/>
      <dgm:t>
        <a:bodyPr/>
        <a:lstStyle/>
        <a:p>
          <a:endParaRPr lang="en-US"/>
        </a:p>
      </dgm:t>
    </dgm:pt>
    <dgm:pt modelId="{4861F807-1580-8C4F-9C33-66D2EDE9ABAD}">
      <dgm:prSet phldrT="[Text]"/>
      <dgm:spPr/>
      <dgm:t>
        <a:bodyPr/>
        <a:lstStyle/>
        <a:p>
          <a:r>
            <a:rPr lang="en-US" dirty="0"/>
            <a:t>Models</a:t>
          </a:r>
        </a:p>
      </dgm:t>
    </dgm:pt>
    <dgm:pt modelId="{8CC078C6-7EFD-9A46-B445-021F345DCF5A}" type="parTrans" cxnId="{881C745A-6BF5-1846-9762-D162446F8EE8}">
      <dgm:prSet/>
      <dgm:spPr/>
      <dgm:t>
        <a:bodyPr/>
        <a:lstStyle/>
        <a:p>
          <a:endParaRPr lang="en-US"/>
        </a:p>
      </dgm:t>
    </dgm:pt>
    <dgm:pt modelId="{5D77E747-1467-6249-A64A-E8E192C48D64}" type="sibTrans" cxnId="{881C745A-6BF5-1846-9762-D162446F8EE8}">
      <dgm:prSet/>
      <dgm:spPr/>
      <dgm:t>
        <a:bodyPr/>
        <a:lstStyle/>
        <a:p>
          <a:endParaRPr lang="en-US"/>
        </a:p>
      </dgm:t>
    </dgm:pt>
    <dgm:pt modelId="{917501D8-12A6-0D43-82EB-9B8BF9A095D6}">
      <dgm:prSet phldrT="[Text]"/>
      <dgm:spPr/>
      <dgm:t>
        <a:bodyPr/>
        <a:lstStyle/>
        <a:p>
          <a:r>
            <a:rPr lang="en-US" dirty="0"/>
            <a:t>Model explanation and interpretation</a:t>
          </a:r>
        </a:p>
      </dgm:t>
    </dgm:pt>
    <dgm:pt modelId="{2189082E-6C82-944A-BE92-D9BC72270382}" type="parTrans" cxnId="{0E3C2485-CAF8-434B-89F0-893517E042E7}">
      <dgm:prSet/>
      <dgm:spPr/>
      <dgm:t>
        <a:bodyPr/>
        <a:lstStyle/>
        <a:p>
          <a:endParaRPr lang="en-US"/>
        </a:p>
      </dgm:t>
    </dgm:pt>
    <dgm:pt modelId="{04D5671A-AE7F-BD4E-9B86-A6A6425F59A8}" type="sibTrans" cxnId="{0E3C2485-CAF8-434B-89F0-893517E042E7}">
      <dgm:prSet/>
      <dgm:spPr/>
      <dgm:t>
        <a:bodyPr/>
        <a:lstStyle/>
        <a:p>
          <a:endParaRPr lang="en-US"/>
        </a:p>
      </dgm:t>
    </dgm:pt>
    <dgm:pt modelId="{1F12B085-E167-9940-8DCF-A46224752E8F}">
      <dgm:prSet phldrT="[Text]"/>
      <dgm:spPr>
        <a:solidFill>
          <a:schemeClr val="accent6">
            <a:lumMod val="50000"/>
          </a:schemeClr>
        </a:solidFill>
      </dgm:spPr>
      <dgm:t>
        <a:bodyPr/>
        <a:lstStyle/>
        <a:p>
          <a:r>
            <a:rPr lang="en-US" dirty="0"/>
            <a:t>Field Trial Design</a:t>
          </a:r>
        </a:p>
      </dgm:t>
    </dgm:pt>
    <dgm:pt modelId="{7A893FC9-C7B2-A646-8934-DEE2F8F265BA}" type="parTrans" cxnId="{87E2372F-44B8-7346-94AD-1B6CD49001EC}">
      <dgm:prSet/>
      <dgm:spPr/>
      <dgm:t>
        <a:bodyPr/>
        <a:lstStyle/>
        <a:p>
          <a:endParaRPr lang="en-US"/>
        </a:p>
      </dgm:t>
    </dgm:pt>
    <dgm:pt modelId="{59E7433E-EA1A-A445-8F72-1DCCEC9CF854}" type="sibTrans" cxnId="{87E2372F-44B8-7346-94AD-1B6CD49001EC}">
      <dgm:prSet/>
      <dgm:spPr>
        <a:solidFill>
          <a:schemeClr val="accent6">
            <a:lumMod val="50000"/>
          </a:schemeClr>
        </a:solidFill>
      </dgm:spPr>
      <dgm:t>
        <a:bodyPr/>
        <a:lstStyle/>
        <a:p>
          <a:endParaRPr lang="en-US"/>
        </a:p>
      </dgm:t>
    </dgm:pt>
    <dgm:pt modelId="{4300FFA5-0FE1-0644-9B26-EF0EC29D2E58}">
      <dgm:prSet phldrT="[Text]"/>
      <dgm:spPr/>
      <dgm:t>
        <a:bodyPr/>
        <a:lstStyle/>
        <a:p>
          <a:r>
            <a:rPr lang="en-US" dirty="0"/>
            <a:t>Deployment</a:t>
          </a:r>
        </a:p>
      </dgm:t>
    </dgm:pt>
    <dgm:pt modelId="{CD73BF7D-329F-4F42-9B2D-1C22A52FFC9D}" type="parTrans" cxnId="{E9A0EB78-92A5-5E4E-8437-0C6B9359762F}">
      <dgm:prSet/>
      <dgm:spPr/>
      <dgm:t>
        <a:bodyPr/>
        <a:lstStyle/>
        <a:p>
          <a:endParaRPr lang="en-US"/>
        </a:p>
      </dgm:t>
    </dgm:pt>
    <dgm:pt modelId="{2C4637A3-9257-AA41-A5B8-B87451C5F477}" type="sibTrans" cxnId="{E9A0EB78-92A5-5E4E-8437-0C6B9359762F}">
      <dgm:prSet/>
      <dgm:spPr/>
      <dgm:t>
        <a:bodyPr/>
        <a:lstStyle/>
        <a:p>
          <a:endParaRPr lang="en-US"/>
        </a:p>
      </dgm:t>
    </dgm:pt>
    <dgm:pt modelId="{B86E1618-0E2D-E84D-BCEB-2453703211F3}">
      <dgm:prSet phldrT="[Text]"/>
      <dgm:spPr>
        <a:solidFill>
          <a:srgbClr val="00B0F0"/>
        </a:solidFill>
      </dgm:spPr>
      <dgm:t>
        <a:bodyPr/>
        <a:lstStyle/>
        <a:p>
          <a:r>
            <a:rPr lang="en-US" dirty="0"/>
            <a:t>Monitoring</a:t>
          </a:r>
        </a:p>
      </dgm:t>
    </dgm:pt>
    <dgm:pt modelId="{4EFD42D0-7098-564F-980C-3F3CECAA5410}" type="parTrans" cxnId="{BE324233-F9AC-DC43-A89C-3F7FD9B5D466}">
      <dgm:prSet/>
      <dgm:spPr/>
      <dgm:t>
        <a:bodyPr/>
        <a:lstStyle/>
        <a:p>
          <a:endParaRPr lang="en-US"/>
        </a:p>
      </dgm:t>
    </dgm:pt>
    <dgm:pt modelId="{877FBD8C-7A3B-5E45-8830-1FEAB09A55C5}" type="sibTrans" cxnId="{BE324233-F9AC-DC43-A89C-3F7FD9B5D466}">
      <dgm:prSet/>
      <dgm:spPr/>
      <dgm:t>
        <a:bodyPr/>
        <a:lstStyle/>
        <a:p>
          <a:endParaRPr lang="en-US"/>
        </a:p>
      </dgm:t>
    </dgm:pt>
    <dgm:pt modelId="{63B03111-9832-1646-BDF4-5D9B749EF795}">
      <dgm:prSet phldrT="[Text]"/>
      <dgm:spPr>
        <a:solidFill>
          <a:schemeClr val="tx1">
            <a:lumMod val="65000"/>
            <a:lumOff val="35000"/>
          </a:schemeClr>
        </a:solidFill>
      </dgm:spPr>
      <dgm:t>
        <a:bodyPr/>
        <a:lstStyle/>
        <a:p>
          <a:r>
            <a:rPr lang="en-US" dirty="0"/>
            <a:t>Goals, Actions, Data, Analysis, Ethics</a:t>
          </a:r>
        </a:p>
      </dgm:t>
    </dgm:pt>
    <dgm:pt modelId="{1C812E3F-39E1-CF47-BBBD-159FAEC5C786}" type="parTrans" cxnId="{9F4BBA63-304C-604B-A391-58E4720B5BE5}">
      <dgm:prSet/>
      <dgm:spPr/>
      <dgm:t>
        <a:bodyPr/>
        <a:lstStyle/>
        <a:p>
          <a:endParaRPr lang="en-US"/>
        </a:p>
      </dgm:t>
    </dgm:pt>
    <dgm:pt modelId="{702B8123-1BB3-E349-AB4A-1A9D41698317}" type="sibTrans" cxnId="{9F4BBA63-304C-604B-A391-58E4720B5BE5}">
      <dgm:prSet/>
      <dgm:spPr/>
      <dgm:t>
        <a:bodyPr/>
        <a:lstStyle/>
        <a:p>
          <a:endParaRPr lang="en-US"/>
        </a:p>
      </dgm:t>
    </dgm:pt>
    <dgm:pt modelId="{CBF254FA-D4E0-B74E-A18D-AE53AEBD67CD}" type="pres">
      <dgm:prSet presAssocID="{E9FB0F4E-6967-3B44-A32F-E8B1C7AE98D5}" presName="diagram" presStyleCnt="0">
        <dgm:presLayoutVars>
          <dgm:dir/>
          <dgm:resizeHandles val="exact"/>
        </dgm:presLayoutVars>
      </dgm:prSet>
      <dgm:spPr/>
    </dgm:pt>
    <dgm:pt modelId="{B4D5E3D8-47D8-1A4C-9387-6DE60324DF6F}" type="pres">
      <dgm:prSet presAssocID="{75350DEC-25F7-F240-A4BF-3A92E80C52F5}" presName="node" presStyleLbl="node1" presStyleIdx="0" presStyleCnt="10">
        <dgm:presLayoutVars>
          <dgm:bulletEnabled val="1"/>
        </dgm:presLayoutVars>
      </dgm:prSet>
      <dgm:spPr/>
    </dgm:pt>
    <dgm:pt modelId="{A58869D2-B78E-DD40-ACB3-9F052F33CBCE}" type="pres">
      <dgm:prSet presAssocID="{BAC284C6-3986-1C48-93AC-8FEBC662ECEE}" presName="sibTrans" presStyleLbl="sibTrans2D1" presStyleIdx="0" presStyleCnt="9"/>
      <dgm:spPr/>
    </dgm:pt>
    <dgm:pt modelId="{814C8FA7-CFA6-FA42-8BC8-CD119ED58623}" type="pres">
      <dgm:prSet presAssocID="{BAC284C6-3986-1C48-93AC-8FEBC662ECEE}" presName="connectorText" presStyleLbl="sibTrans2D1" presStyleIdx="0" presStyleCnt="9"/>
      <dgm:spPr/>
    </dgm:pt>
    <dgm:pt modelId="{C234DD4B-5CB7-E549-AD0E-83532D584FCF}" type="pres">
      <dgm:prSet presAssocID="{4F2509E8-87E6-2347-B926-EB9BDDECA6FD}" presName="node" presStyleLbl="node1" presStyleIdx="1" presStyleCnt="10">
        <dgm:presLayoutVars>
          <dgm:bulletEnabled val="1"/>
        </dgm:presLayoutVars>
      </dgm:prSet>
      <dgm:spPr/>
    </dgm:pt>
    <dgm:pt modelId="{16C02E65-2210-C24E-8692-38A2A70EC148}" type="pres">
      <dgm:prSet presAssocID="{748D4455-259E-4245-ADD2-8DDAC2A60773}" presName="sibTrans" presStyleLbl="sibTrans2D1" presStyleIdx="1" presStyleCnt="9"/>
      <dgm:spPr/>
    </dgm:pt>
    <dgm:pt modelId="{7060A806-1549-3F45-A072-7BB9691C2D8D}" type="pres">
      <dgm:prSet presAssocID="{748D4455-259E-4245-ADD2-8DDAC2A60773}" presName="connectorText" presStyleLbl="sibTrans2D1" presStyleIdx="1" presStyleCnt="9"/>
      <dgm:spPr/>
    </dgm:pt>
    <dgm:pt modelId="{FBF1C564-B2B8-4C41-BE63-B8171F8EB76E}" type="pres">
      <dgm:prSet presAssocID="{7B079A50-DF5E-0A4C-9491-2FBAFC0F785B}" presName="node" presStyleLbl="node1" presStyleIdx="2" presStyleCnt="10">
        <dgm:presLayoutVars>
          <dgm:bulletEnabled val="1"/>
        </dgm:presLayoutVars>
      </dgm:prSet>
      <dgm:spPr/>
    </dgm:pt>
    <dgm:pt modelId="{680472FB-1DED-B043-9C18-8E9AFCBED6E9}" type="pres">
      <dgm:prSet presAssocID="{00735B98-C924-5743-B429-DBBBDEA50165}" presName="sibTrans" presStyleLbl="sibTrans2D1" presStyleIdx="2" presStyleCnt="9"/>
      <dgm:spPr/>
    </dgm:pt>
    <dgm:pt modelId="{002AA36D-CAF6-0343-B244-6F6849B9EB75}" type="pres">
      <dgm:prSet presAssocID="{00735B98-C924-5743-B429-DBBBDEA50165}" presName="connectorText" presStyleLbl="sibTrans2D1" presStyleIdx="2" presStyleCnt="9"/>
      <dgm:spPr/>
    </dgm:pt>
    <dgm:pt modelId="{CC8F3904-974E-2647-9B88-B6062079D1ED}" type="pres">
      <dgm:prSet presAssocID="{EB4866D8-1266-8945-89C4-F4CD4F9D8A6F}" presName="node" presStyleLbl="node1" presStyleIdx="3" presStyleCnt="10">
        <dgm:presLayoutVars>
          <dgm:bulletEnabled val="1"/>
        </dgm:presLayoutVars>
      </dgm:prSet>
      <dgm:spPr/>
    </dgm:pt>
    <dgm:pt modelId="{5383FDA3-64FA-604A-8CAF-995772572DB0}" type="pres">
      <dgm:prSet presAssocID="{206E47A8-99B6-484A-AD35-04DCB9238B9B}" presName="sibTrans" presStyleLbl="sibTrans2D1" presStyleIdx="3" presStyleCnt="9"/>
      <dgm:spPr/>
    </dgm:pt>
    <dgm:pt modelId="{AC48ED73-8B05-6041-911E-F23E178815C4}" type="pres">
      <dgm:prSet presAssocID="{206E47A8-99B6-484A-AD35-04DCB9238B9B}" presName="connectorText" presStyleLbl="sibTrans2D1" presStyleIdx="3" presStyleCnt="9"/>
      <dgm:spPr/>
    </dgm:pt>
    <dgm:pt modelId="{F11F753D-D453-BC4F-BACE-C4F8A11ECEA5}" type="pres">
      <dgm:prSet presAssocID="{AE199458-77CF-8440-8970-F024006EA226}" presName="node" presStyleLbl="node1" presStyleIdx="4" presStyleCnt="10" custLinFactNeighborX="229" custLinFactNeighborY="-4">
        <dgm:presLayoutVars>
          <dgm:bulletEnabled val="1"/>
        </dgm:presLayoutVars>
      </dgm:prSet>
      <dgm:spPr/>
    </dgm:pt>
    <dgm:pt modelId="{F8E19199-589F-1946-8222-73EA4584121E}" type="pres">
      <dgm:prSet presAssocID="{89DBDFDC-5EB5-0B49-A8D0-DB22ECB982AF}" presName="sibTrans" presStyleLbl="sibTrans2D1" presStyleIdx="4" presStyleCnt="9"/>
      <dgm:spPr/>
    </dgm:pt>
    <dgm:pt modelId="{1E3ABFF9-C6C0-0441-8FEA-3F98FEF0374E}" type="pres">
      <dgm:prSet presAssocID="{89DBDFDC-5EB5-0B49-A8D0-DB22ECB982AF}" presName="connectorText" presStyleLbl="sibTrans2D1" presStyleIdx="4" presStyleCnt="9"/>
      <dgm:spPr/>
    </dgm:pt>
    <dgm:pt modelId="{529FCC09-4687-E147-80E8-2EB7609DC9CF}" type="pres">
      <dgm:prSet presAssocID="{882FED25-8C48-F941-A0FE-6B2DFF5CD464}" presName="node" presStyleLbl="node1" presStyleIdx="5" presStyleCnt="10">
        <dgm:presLayoutVars>
          <dgm:bulletEnabled val="1"/>
        </dgm:presLayoutVars>
      </dgm:prSet>
      <dgm:spPr/>
    </dgm:pt>
    <dgm:pt modelId="{5381123D-2C93-3241-8E06-B77D04CAE8EC}" type="pres">
      <dgm:prSet presAssocID="{030A6B87-CA32-C340-A552-365F7A05C57F}" presName="sibTrans" presStyleLbl="sibTrans2D1" presStyleIdx="5" presStyleCnt="9"/>
      <dgm:spPr/>
    </dgm:pt>
    <dgm:pt modelId="{2E3787C8-BF17-C343-9F7D-55355502CEE3}" type="pres">
      <dgm:prSet presAssocID="{030A6B87-CA32-C340-A552-365F7A05C57F}" presName="connectorText" presStyleLbl="sibTrans2D1" presStyleIdx="5" presStyleCnt="9"/>
      <dgm:spPr/>
    </dgm:pt>
    <dgm:pt modelId="{1850AAD1-4903-FE47-A71D-0B73E666CD99}" type="pres">
      <dgm:prSet presAssocID="{917501D8-12A6-0D43-82EB-9B8BF9A095D6}" presName="node" presStyleLbl="node1" presStyleIdx="6" presStyleCnt="10">
        <dgm:presLayoutVars>
          <dgm:bulletEnabled val="1"/>
        </dgm:presLayoutVars>
      </dgm:prSet>
      <dgm:spPr/>
    </dgm:pt>
    <dgm:pt modelId="{D7CE2DAE-ABF0-9641-AE1A-0DB79AEBD84A}" type="pres">
      <dgm:prSet presAssocID="{04D5671A-AE7F-BD4E-9B86-A6A6425F59A8}" presName="sibTrans" presStyleLbl="sibTrans2D1" presStyleIdx="6" presStyleCnt="9"/>
      <dgm:spPr/>
    </dgm:pt>
    <dgm:pt modelId="{DC4C8257-9496-D04B-A26B-2200A3FFE3E7}" type="pres">
      <dgm:prSet presAssocID="{04D5671A-AE7F-BD4E-9B86-A6A6425F59A8}" presName="connectorText" presStyleLbl="sibTrans2D1" presStyleIdx="6" presStyleCnt="9"/>
      <dgm:spPr/>
    </dgm:pt>
    <dgm:pt modelId="{0538887E-FF31-324E-B401-E87E44AFF0AA}" type="pres">
      <dgm:prSet presAssocID="{1F12B085-E167-9940-8DCF-A46224752E8F}" presName="node" presStyleLbl="node1" presStyleIdx="7" presStyleCnt="10">
        <dgm:presLayoutVars>
          <dgm:bulletEnabled val="1"/>
        </dgm:presLayoutVars>
      </dgm:prSet>
      <dgm:spPr/>
    </dgm:pt>
    <dgm:pt modelId="{92EB25B1-D4AE-754E-BD44-115E26D1FF80}" type="pres">
      <dgm:prSet presAssocID="{59E7433E-EA1A-A445-8F72-1DCCEC9CF854}" presName="sibTrans" presStyleLbl="sibTrans2D1" presStyleIdx="7" presStyleCnt="9"/>
      <dgm:spPr/>
    </dgm:pt>
    <dgm:pt modelId="{B4D2AADB-2320-D741-9683-970A9AF56C3E}" type="pres">
      <dgm:prSet presAssocID="{59E7433E-EA1A-A445-8F72-1DCCEC9CF854}" presName="connectorText" presStyleLbl="sibTrans2D1" presStyleIdx="7" presStyleCnt="9"/>
      <dgm:spPr/>
    </dgm:pt>
    <dgm:pt modelId="{C225C079-1737-3742-99A0-0A7B593214FB}" type="pres">
      <dgm:prSet presAssocID="{4300FFA5-0FE1-0644-9B26-EF0EC29D2E58}" presName="node" presStyleLbl="node1" presStyleIdx="8" presStyleCnt="10">
        <dgm:presLayoutVars>
          <dgm:bulletEnabled val="1"/>
        </dgm:presLayoutVars>
      </dgm:prSet>
      <dgm:spPr/>
    </dgm:pt>
    <dgm:pt modelId="{C8297064-9915-AB4E-A9CB-FFEA8FC197B9}" type="pres">
      <dgm:prSet presAssocID="{2C4637A3-9257-AA41-A5B8-B87451C5F477}" presName="sibTrans" presStyleLbl="sibTrans2D1" presStyleIdx="8" presStyleCnt="9"/>
      <dgm:spPr/>
    </dgm:pt>
    <dgm:pt modelId="{EDC8E22C-F874-6448-9DE8-54F7348385E0}" type="pres">
      <dgm:prSet presAssocID="{2C4637A3-9257-AA41-A5B8-B87451C5F477}" presName="connectorText" presStyleLbl="sibTrans2D1" presStyleIdx="8" presStyleCnt="9"/>
      <dgm:spPr/>
    </dgm:pt>
    <dgm:pt modelId="{098F0226-B690-1B45-B506-7C933BFB7998}" type="pres">
      <dgm:prSet presAssocID="{B86E1618-0E2D-E84D-BCEB-2453703211F3}" presName="node" presStyleLbl="node1" presStyleIdx="9" presStyleCnt="10">
        <dgm:presLayoutVars>
          <dgm:bulletEnabled val="1"/>
        </dgm:presLayoutVars>
      </dgm:prSet>
      <dgm:spPr/>
    </dgm:pt>
  </dgm:ptLst>
  <dgm:cxnLst>
    <dgm:cxn modelId="{B95DCD03-4AAD-4B42-9243-666F8DB599E8}" type="presOf" srcId="{8933D80B-03CB-154C-805F-13221DB1B822}" destId="{FBF1C564-B2B8-4C41-BE63-B8171F8EB76E}" srcOrd="0" destOrd="2" presId="urn:microsoft.com/office/officeart/2005/8/layout/process5"/>
    <dgm:cxn modelId="{30E4E603-88A2-FC48-B384-BE3A5BB6B8C0}" type="presOf" srcId="{BAC284C6-3986-1C48-93AC-8FEBC662ECEE}" destId="{814C8FA7-CFA6-FA42-8BC8-CD119ED58623}" srcOrd="1" destOrd="0" presId="urn:microsoft.com/office/officeart/2005/8/layout/process5"/>
    <dgm:cxn modelId="{B3721305-A4DC-1D4B-9870-E1245EA94AA1}" type="presOf" srcId="{5FE83F24-F694-6A4B-99C0-78300CB546E1}" destId="{CC8F3904-974E-2647-9B88-B6062079D1ED}" srcOrd="0" destOrd="1" presId="urn:microsoft.com/office/officeart/2005/8/layout/process5"/>
    <dgm:cxn modelId="{01877F06-0601-234E-B04A-2AADE4C2D154}" srcId="{7B079A50-DF5E-0A4C-9491-2FBAFC0F785B}" destId="{8933D80B-03CB-154C-805F-13221DB1B822}" srcOrd="1" destOrd="0" parTransId="{05F6BE08-6836-6D4D-951F-A258F2E08662}" sibTransId="{59F6EB62-364A-E44D-A61C-CEA12AA8589C}"/>
    <dgm:cxn modelId="{0E10E907-0ADA-4D45-9069-B9A3AC9E0310}" type="presOf" srcId="{7B079A50-DF5E-0A4C-9491-2FBAFC0F785B}" destId="{FBF1C564-B2B8-4C41-BE63-B8171F8EB76E}" srcOrd="0" destOrd="0" presId="urn:microsoft.com/office/officeart/2005/8/layout/process5"/>
    <dgm:cxn modelId="{D5992D08-7598-A94A-AD4C-62B4CD474D26}" type="presOf" srcId="{761579F4-10DF-F244-9532-25DEF4807D83}" destId="{C234DD4B-5CB7-E549-AD0E-83532D584FCF}" srcOrd="0" destOrd="3" presId="urn:microsoft.com/office/officeart/2005/8/layout/process5"/>
    <dgm:cxn modelId="{F62E5C0C-C9DB-474B-99E5-505C0287727A}" type="presOf" srcId="{B86E1618-0E2D-E84D-BCEB-2453703211F3}" destId="{098F0226-B690-1B45-B506-7C933BFB7998}" srcOrd="0" destOrd="0" presId="urn:microsoft.com/office/officeart/2005/8/layout/process5"/>
    <dgm:cxn modelId="{81D07A23-EA35-C94F-81FA-E72150079877}" srcId="{E9FB0F4E-6967-3B44-A32F-E8B1C7AE98D5}" destId="{75350DEC-25F7-F240-A4BF-3A92E80C52F5}" srcOrd="0" destOrd="0" parTransId="{965794C1-5767-E94D-8105-ED104B4D33E2}" sibTransId="{BAC284C6-3986-1C48-93AC-8FEBC662ECEE}"/>
    <dgm:cxn modelId="{BFD8C726-235C-FD40-B9F6-87513427E29C}" type="presOf" srcId="{4861F807-1580-8C4F-9C33-66D2EDE9ABAD}" destId="{CC8F3904-974E-2647-9B88-B6062079D1ED}" srcOrd="0" destOrd="4" presId="urn:microsoft.com/office/officeart/2005/8/layout/process5"/>
    <dgm:cxn modelId="{A5814027-F41C-1F45-84CD-3391AC53F8A5}" type="presOf" srcId="{DDAC47D6-F859-4340-B28C-6D49EE097740}" destId="{FBF1C564-B2B8-4C41-BE63-B8171F8EB76E}" srcOrd="0" destOrd="4" presId="urn:microsoft.com/office/officeart/2005/8/layout/process5"/>
    <dgm:cxn modelId="{4252FF2A-9D9C-154A-8E00-7845AEFA42A3}" type="presOf" srcId="{AE199458-77CF-8440-8970-F024006EA226}" destId="{F11F753D-D453-BC4F-BACE-C4F8A11ECEA5}" srcOrd="0" destOrd="0" presId="urn:microsoft.com/office/officeart/2005/8/layout/process5"/>
    <dgm:cxn modelId="{87E2372F-44B8-7346-94AD-1B6CD49001EC}" srcId="{E9FB0F4E-6967-3B44-A32F-E8B1C7AE98D5}" destId="{1F12B085-E167-9940-8DCF-A46224752E8F}" srcOrd="7" destOrd="0" parTransId="{7A893FC9-C7B2-A646-8934-DEE2F8F265BA}" sibTransId="{59E7433E-EA1A-A445-8F72-1DCCEC9CF854}"/>
    <dgm:cxn modelId="{B650C331-3E4A-9142-9766-ADC1499BB1FB}" srcId="{7B079A50-DF5E-0A4C-9491-2FBAFC0F785B}" destId="{60FEA49A-52E5-FB49-B9D7-919B8E8D64F4}" srcOrd="0" destOrd="0" parTransId="{7E8F7D45-586B-A641-B509-72E0E3DB9800}" sibTransId="{E893C522-81CE-8546-BA58-AAD1F1CCD417}"/>
    <dgm:cxn modelId="{BD857532-F26B-7C43-A239-905B90EF1A8C}" type="presOf" srcId="{E9FB0F4E-6967-3B44-A32F-E8B1C7AE98D5}" destId="{CBF254FA-D4E0-B74E-A18D-AE53AEBD67CD}" srcOrd="0" destOrd="0" presId="urn:microsoft.com/office/officeart/2005/8/layout/process5"/>
    <dgm:cxn modelId="{BE324233-F9AC-DC43-A89C-3F7FD9B5D466}" srcId="{E9FB0F4E-6967-3B44-A32F-E8B1C7AE98D5}" destId="{B86E1618-0E2D-E84D-BCEB-2453703211F3}" srcOrd="9" destOrd="0" parTransId="{4EFD42D0-7098-564F-980C-3F3CECAA5410}" sibTransId="{877FBD8C-7A3B-5E45-8830-1FEAB09A55C5}"/>
    <dgm:cxn modelId="{27375D36-313F-2A44-B2E2-0C6FE9D62D1A}" type="presOf" srcId="{75350DEC-25F7-F240-A4BF-3A92E80C52F5}" destId="{B4D5E3D8-47D8-1A4C-9387-6DE60324DF6F}" srcOrd="0" destOrd="0" presId="urn:microsoft.com/office/officeart/2005/8/layout/process5"/>
    <dgm:cxn modelId="{DF8FAA3E-AA34-BD4E-87F8-31F1AB63A13B}" type="presOf" srcId="{748D4455-259E-4245-ADD2-8DDAC2A60773}" destId="{16C02E65-2210-C24E-8692-38A2A70EC148}" srcOrd="0" destOrd="0" presId="urn:microsoft.com/office/officeart/2005/8/layout/process5"/>
    <dgm:cxn modelId="{4D5E675C-49B8-1948-9D17-9FC44F33719A}" type="presOf" srcId="{59E7433E-EA1A-A445-8F72-1DCCEC9CF854}" destId="{B4D2AADB-2320-D741-9683-970A9AF56C3E}" srcOrd="1" destOrd="0" presId="urn:microsoft.com/office/officeart/2005/8/layout/process5"/>
    <dgm:cxn modelId="{ED970163-ECEE-D849-9B40-616074ECBD3F}" srcId="{EB4866D8-1266-8945-89C4-F4CD4F9D8A6F}" destId="{5FE83F24-F694-6A4B-99C0-78300CB546E1}" srcOrd="0" destOrd="0" parTransId="{E15C2973-AC33-0145-8745-682DFB76DED0}" sibTransId="{A1EBC4F8-774A-B045-880A-03E7D798D46B}"/>
    <dgm:cxn modelId="{6C791863-053A-EA42-B1FD-F40E2AC8732E}" type="presOf" srcId="{6E882DEC-3034-E942-B5AA-2835D77DD5C8}" destId="{CC8F3904-974E-2647-9B88-B6062079D1ED}" srcOrd="0" destOrd="2" presId="urn:microsoft.com/office/officeart/2005/8/layout/process5"/>
    <dgm:cxn modelId="{9F4BBA63-304C-604B-A391-58E4720B5BE5}" srcId="{75350DEC-25F7-F240-A4BF-3A92E80C52F5}" destId="{63B03111-9832-1646-BDF4-5D9B749EF795}" srcOrd="0" destOrd="0" parTransId="{1C812E3F-39E1-CF47-BBBD-159FAEC5C786}" sibTransId="{702B8123-1BB3-E349-AB4A-1A9D41698317}"/>
    <dgm:cxn modelId="{315CA365-BBD4-8349-91E9-B1E78879A052}" type="presOf" srcId="{2C4637A3-9257-AA41-A5B8-B87451C5F477}" destId="{EDC8E22C-F874-6448-9DE8-54F7348385E0}" srcOrd="1" destOrd="0" presId="urn:microsoft.com/office/officeart/2005/8/layout/process5"/>
    <dgm:cxn modelId="{C0BF1A68-E872-0A45-B831-114F7AEF9B31}" type="presOf" srcId="{BAC284C6-3986-1C48-93AC-8FEBC662ECEE}" destId="{A58869D2-B78E-DD40-ACB3-9F052F33CBCE}" srcOrd="0" destOrd="0" presId="urn:microsoft.com/office/officeart/2005/8/layout/process5"/>
    <dgm:cxn modelId="{0D418D49-B127-3C44-AF37-A060A5F8F42E}" srcId="{7B079A50-DF5E-0A4C-9491-2FBAFC0F785B}" destId="{B1557D1B-A1F8-FC4B-B50D-EA46AEAC83E2}" srcOrd="2" destOrd="0" parTransId="{301BEF8E-62FD-F942-ABEC-722E78A30EAC}" sibTransId="{76EC83BA-130D-EA44-8EE3-6264D4A2F0C7}"/>
    <dgm:cxn modelId="{6A32B64F-6964-414F-AD07-B5887751C75C}" type="presOf" srcId="{882FED25-8C48-F941-A0FE-6B2DFF5CD464}" destId="{529FCC09-4687-E147-80E8-2EB7609DC9CF}" srcOrd="0" destOrd="0" presId="urn:microsoft.com/office/officeart/2005/8/layout/process5"/>
    <dgm:cxn modelId="{E1407870-18DB-5544-A0A5-2DE0EF6D62BF}" type="presOf" srcId="{EB4866D8-1266-8945-89C4-F4CD4F9D8A6F}" destId="{CC8F3904-974E-2647-9B88-B6062079D1ED}" srcOrd="0" destOrd="0" presId="urn:microsoft.com/office/officeart/2005/8/layout/process5"/>
    <dgm:cxn modelId="{43B9E771-FA74-B642-9EED-7FE4A7CDF11A}" srcId="{4F2509E8-87E6-2347-B926-EB9BDDECA6FD}" destId="{C8AF58C4-450C-0C4C-83CB-1474D3ADA25F}" srcOrd="1" destOrd="0" parTransId="{DEBC2A1C-65D7-5E43-945C-60BBA4631011}" sibTransId="{51773514-44C5-134E-A69D-D30DCA75AB37}"/>
    <dgm:cxn modelId="{BB741775-A4C8-C54B-B161-F15E4AF928EC}" type="presOf" srcId="{B1557D1B-A1F8-FC4B-B50D-EA46AEAC83E2}" destId="{FBF1C564-B2B8-4C41-BE63-B8171F8EB76E}" srcOrd="0" destOrd="3" presId="urn:microsoft.com/office/officeart/2005/8/layout/process5"/>
    <dgm:cxn modelId="{9BF83777-08E0-6140-9D35-BF7D8AF8A067}" srcId="{E9FB0F4E-6967-3B44-A32F-E8B1C7AE98D5}" destId="{4F2509E8-87E6-2347-B926-EB9BDDECA6FD}" srcOrd="1" destOrd="0" parTransId="{B4B1EEE1-8225-A643-B681-A7F3FC14ECAD}" sibTransId="{748D4455-259E-4245-ADD2-8DDAC2A60773}"/>
    <dgm:cxn modelId="{57E78F58-C4F1-C642-9A8E-4D1032FFACD8}" type="presOf" srcId="{471C43CE-832D-774D-BB7A-57512EFB5879}" destId="{CC8F3904-974E-2647-9B88-B6062079D1ED}" srcOrd="0" destOrd="3" presId="urn:microsoft.com/office/officeart/2005/8/layout/process5"/>
    <dgm:cxn modelId="{E9A0EB78-92A5-5E4E-8437-0C6B9359762F}" srcId="{E9FB0F4E-6967-3B44-A32F-E8B1C7AE98D5}" destId="{4300FFA5-0FE1-0644-9B26-EF0EC29D2E58}" srcOrd="8" destOrd="0" parTransId="{CD73BF7D-329F-4F42-9B2D-1C22A52FFC9D}" sibTransId="{2C4637A3-9257-AA41-A5B8-B87451C5F477}"/>
    <dgm:cxn modelId="{881C745A-6BF5-1846-9762-D162446F8EE8}" srcId="{EB4866D8-1266-8945-89C4-F4CD4F9D8A6F}" destId="{4861F807-1580-8C4F-9C33-66D2EDE9ABAD}" srcOrd="3" destOrd="0" parTransId="{8CC078C6-7EFD-9A46-B445-021F345DCF5A}" sibTransId="{5D77E747-1467-6249-A64A-E8E192C48D64}"/>
    <dgm:cxn modelId="{E1BE627B-6B84-9F41-8C17-2CB0A302B158}" type="presOf" srcId="{04D5671A-AE7F-BD4E-9B86-A6A6425F59A8}" destId="{D7CE2DAE-ABF0-9641-AE1A-0DB79AEBD84A}" srcOrd="0" destOrd="0" presId="urn:microsoft.com/office/officeart/2005/8/layout/process5"/>
    <dgm:cxn modelId="{1195907C-1741-0E4D-8E5E-6B3B4B259DEF}" type="presOf" srcId="{030A6B87-CA32-C340-A552-365F7A05C57F}" destId="{5381123D-2C93-3241-8E06-B77D04CAE8EC}" srcOrd="0" destOrd="0" presId="urn:microsoft.com/office/officeart/2005/8/layout/process5"/>
    <dgm:cxn modelId="{99C2797F-C2E2-3A4C-AAF0-DCC30D2AF05D}" type="presOf" srcId="{4F2509E8-87E6-2347-B926-EB9BDDECA6FD}" destId="{C234DD4B-5CB7-E549-AD0E-83532D584FCF}" srcOrd="0" destOrd="0" presId="urn:microsoft.com/office/officeart/2005/8/layout/process5"/>
    <dgm:cxn modelId="{85D7D382-FAAC-4F4E-84D6-7849E5E8FF0C}" type="presOf" srcId="{917501D8-12A6-0D43-82EB-9B8BF9A095D6}" destId="{1850AAD1-4903-FE47-A71D-0B73E666CD99}" srcOrd="0" destOrd="0" presId="urn:microsoft.com/office/officeart/2005/8/layout/process5"/>
    <dgm:cxn modelId="{0E3C2485-CAF8-434B-89F0-893517E042E7}" srcId="{E9FB0F4E-6967-3B44-A32F-E8B1C7AE98D5}" destId="{917501D8-12A6-0D43-82EB-9B8BF9A095D6}" srcOrd="6" destOrd="0" parTransId="{2189082E-6C82-944A-BE92-D9BC72270382}" sibTransId="{04D5671A-AE7F-BD4E-9B86-A6A6425F59A8}"/>
    <dgm:cxn modelId="{5F1D6487-750A-A04B-B6FA-5348ADB40AA1}" type="presOf" srcId="{2C4637A3-9257-AA41-A5B8-B87451C5F477}" destId="{C8297064-9915-AB4E-A9CB-FFEA8FC197B9}" srcOrd="0" destOrd="0" presId="urn:microsoft.com/office/officeart/2005/8/layout/process5"/>
    <dgm:cxn modelId="{B5AA2D8B-61D5-DB43-8D06-4875A7EB0CBD}" srcId="{7B079A50-DF5E-0A4C-9491-2FBAFC0F785B}" destId="{DDAC47D6-F859-4340-B28C-6D49EE097740}" srcOrd="3" destOrd="0" parTransId="{5B556703-BE01-8848-BE27-5969CF3D2B5D}" sibTransId="{0A2D5029-F7E5-6C47-9CF0-D5505B2F8FFB}"/>
    <dgm:cxn modelId="{94756F8D-4FC3-2F4F-8093-95D1E8FDA07D}" type="presOf" srcId="{89DBDFDC-5EB5-0B49-A8D0-DB22ECB982AF}" destId="{1E3ABFF9-C6C0-0441-8FEA-3F98FEF0374E}" srcOrd="1" destOrd="0" presId="urn:microsoft.com/office/officeart/2005/8/layout/process5"/>
    <dgm:cxn modelId="{78913F91-30D2-D14B-B80B-1BDF3244B2A6}" type="presOf" srcId="{1F12B085-E167-9940-8DCF-A46224752E8F}" destId="{0538887E-FF31-324E-B401-E87E44AFF0AA}" srcOrd="0" destOrd="0" presId="urn:microsoft.com/office/officeart/2005/8/layout/process5"/>
    <dgm:cxn modelId="{B494B79C-7119-2745-954F-0FE480A17145}" type="presOf" srcId="{C8AF58C4-450C-0C4C-83CB-1474D3ADA25F}" destId="{C234DD4B-5CB7-E549-AD0E-83532D584FCF}" srcOrd="0" destOrd="2" presId="urn:microsoft.com/office/officeart/2005/8/layout/process5"/>
    <dgm:cxn modelId="{A454DBA0-21A9-3941-9DF2-4DD870F537A3}" srcId="{E9FB0F4E-6967-3B44-A32F-E8B1C7AE98D5}" destId="{7B079A50-DF5E-0A4C-9491-2FBAFC0F785B}" srcOrd="2" destOrd="0" parTransId="{BA902E5D-518F-0749-86BA-04AA510BA959}" sibTransId="{00735B98-C924-5743-B429-DBBBDEA50165}"/>
    <dgm:cxn modelId="{8C017CA3-42AB-BD48-8C05-A5BDA2B79E4B}" type="presOf" srcId="{59E7433E-EA1A-A445-8F72-1DCCEC9CF854}" destId="{92EB25B1-D4AE-754E-BD44-115E26D1FF80}" srcOrd="0" destOrd="0" presId="urn:microsoft.com/office/officeart/2005/8/layout/process5"/>
    <dgm:cxn modelId="{88A5F4A3-745B-D44B-AEC4-67B96700A686}" type="presOf" srcId="{206E47A8-99B6-484A-AD35-04DCB9238B9B}" destId="{AC48ED73-8B05-6041-911E-F23E178815C4}" srcOrd="1" destOrd="0" presId="urn:microsoft.com/office/officeart/2005/8/layout/process5"/>
    <dgm:cxn modelId="{2038CBA5-A8B4-2F4F-88D5-D270FCD148DC}" type="presOf" srcId="{89DBDFDC-5EB5-0B49-A8D0-DB22ECB982AF}" destId="{F8E19199-589F-1946-8222-73EA4584121E}" srcOrd="0" destOrd="0" presId="urn:microsoft.com/office/officeart/2005/8/layout/process5"/>
    <dgm:cxn modelId="{9A8098B2-9CE9-D942-9547-38EF361DD3D4}" srcId="{EB4866D8-1266-8945-89C4-F4CD4F9D8A6F}" destId="{6E882DEC-3034-E942-B5AA-2835D77DD5C8}" srcOrd="1" destOrd="0" parTransId="{11E32BAA-4A06-9844-B381-3F8D7D686934}" sibTransId="{DE8B183B-7E7F-5749-9A67-A6C365A09A85}"/>
    <dgm:cxn modelId="{AA15AFB2-2C77-3142-AD36-8D6ED0CAACDE}" type="presOf" srcId="{04D5671A-AE7F-BD4E-9B86-A6A6425F59A8}" destId="{DC4C8257-9496-D04B-A26B-2200A3FFE3E7}" srcOrd="1" destOrd="0" presId="urn:microsoft.com/office/officeart/2005/8/layout/process5"/>
    <dgm:cxn modelId="{A56E20BA-CE81-3845-B63D-BDC1718CA0DA}" type="presOf" srcId="{F9BD6EF9-8382-F144-B9CD-FB838C6C03F9}" destId="{C234DD4B-5CB7-E549-AD0E-83532D584FCF}" srcOrd="0" destOrd="1" presId="urn:microsoft.com/office/officeart/2005/8/layout/process5"/>
    <dgm:cxn modelId="{B77E5BBC-E48A-9F44-93AA-F124CC378B7E}" type="presOf" srcId="{00735B98-C924-5743-B429-DBBBDEA50165}" destId="{680472FB-1DED-B043-9C18-8E9AFCBED6E9}" srcOrd="0" destOrd="0" presId="urn:microsoft.com/office/officeart/2005/8/layout/process5"/>
    <dgm:cxn modelId="{3DE395BD-2A5C-D449-AF86-99D3C112784F}" type="presOf" srcId="{748D4455-259E-4245-ADD2-8DDAC2A60773}" destId="{7060A806-1549-3F45-A072-7BB9691C2D8D}" srcOrd="1" destOrd="0" presId="urn:microsoft.com/office/officeart/2005/8/layout/process5"/>
    <dgm:cxn modelId="{871584CA-547D-DB48-94C4-0F86427D355B}" type="presOf" srcId="{63B03111-9832-1646-BDF4-5D9B749EF795}" destId="{B4D5E3D8-47D8-1A4C-9387-6DE60324DF6F}" srcOrd="0" destOrd="1" presId="urn:microsoft.com/office/officeart/2005/8/layout/process5"/>
    <dgm:cxn modelId="{7508F7CB-76FC-3043-811E-8A4CE7CBEBA3}" type="presOf" srcId="{60FEA49A-52E5-FB49-B9D7-919B8E8D64F4}" destId="{FBF1C564-B2B8-4C41-BE63-B8171F8EB76E}" srcOrd="0" destOrd="1" presId="urn:microsoft.com/office/officeart/2005/8/layout/process5"/>
    <dgm:cxn modelId="{8497B9D0-5691-E848-8EE3-C51BC656F8B1}" srcId="{E9FB0F4E-6967-3B44-A32F-E8B1C7AE98D5}" destId="{AE199458-77CF-8440-8970-F024006EA226}" srcOrd="4" destOrd="0" parTransId="{8FD87771-F4E1-DC47-B38A-8EDD08A5C725}" sibTransId="{89DBDFDC-5EB5-0B49-A8D0-DB22ECB982AF}"/>
    <dgm:cxn modelId="{445B7ADC-F7C5-5046-9BEE-3618E0EEE919}" srcId="{4F2509E8-87E6-2347-B926-EB9BDDECA6FD}" destId="{761579F4-10DF-F244-9532-25DEF4807D83}" srcOrd="2" destOrd="0" parTransId="{4C55FAFB-140B-EA49-9492-2DC8E373D8C0}" sibTransId="{3543ED0F-366F-8D44-8E9F-A843D81464D5}"/>
    <dgm:cxn modelId="{890194DD-304B-C447-9AF3-AFAE634C6D43}" srcId="{4F2509E8-87E6-2347-B926-EB9BDDECA6FD}" destId="{F9BD6EF9-8382-F144-B9CD-FB838C6C03F9}" srcOrd="0" destOrd="0" parTransId="{137D12B5-70FE-6847-BD89-CA99FC0D41AD}" sibTransId="{49EC0DFE-61E7-374D-A1BD-7617E9E9166B}"/>
    <dgm:cxn modelId="{2CEF06DE-6258-7440-8A8D-E90FA2F30839}" type="presOf" srcId="{4300FFA5-0FE1-0644-9B26-EF0EC29D2E58}" destId="{C225C079-1737-3742-99A0-0A7B593214FB}" srcOrd="0" destOrd="0" presId="urn:microsoft.com/office/officeart/2005/8/layout/process5"/>
    <dgm:cxn modelId="{A1CEA2E5-F1DD-EF48-A85B-4A04D4565509}" srcId="{E9FB0F4E-6967-3B44-A32F-E8B1C7AE98D5}" destId="{EB4866D8-1266-8945-89C4-F4CD4F9D8A6F}" srcOrd="3" destOrd="0" parTransId="{4276625C-E1F0-F840-90D6-CE76DDBB799C}" sibTransId="{206E47A8-99B6-484A-AD35-04DCB9238B9B}"/>
    <dgm:cxn modelId="{E7042CE6-A233-CB47-A6F5-D0D71F329C45}" srcId="{EB4866D8-1266-8945-89C4-F4CD4F9D8A6F}" destId="{471C43CE-832D-774D-BB7A-57512EFB5879}" srcOrd="2" destOrd="0" parTransId="{C2B9F4EE-A410-1B4C-9D53-DB22DB03D31F}" sibTransId="{DE50C641-CD08-A846-B7EB-02241BA70688}"/>
    <dgm:cxn modelId="{45F7F9E8-95D2-CA40-854F-9EFFBA8C51D6}" type="presOf" srcId="{206E47A8-99B6-484A-AD35-04DCB9238B9B}" destId="{5383FDA3-64FA-604A-8CAF-995772572DB0}" srcOrd="0" destOrd="0" presId="urn:microsoft.com/office/officeart/2005/8/layout/process5"/>
    <dgm:cxn modelId="{467F9BED-D392-3940-B061-1699282DB62A}" srcId="{E9FB0F4E-6967-3B44-A32F-E8B1C7AE98D5}" destId="{882FED25-8C48-F941-A0FE-6B2DFF5CD464}" srcOrd="5" destOrd="0" parTransId="{B419AD8C-EBD7-5443-9C93-E4B849DE07B6}" sibTransId="{030A6B87-CA32-C340-A552-365F7A05C57F}"/>
    <dgm:cxn modelId="{ACB3C1F8-AF17-F641-83DF-2B77AC2173F2}" type="presOf" srcId="{030A6B87-CA32-C340-A552-365F7A05C57F}" destId="{2E3787C8-BF17-C343-9F7D-55355502CEE3}" srcOrd="1" destOrd="0" presId="urn:microsoft.com/office/officeart/2005/8/layout/process5"/>
    <dgm:cxn modelId="{E57CD3FB-72DE-F644-89FB-39D8FB6599FA}" type="presOf" srcId="{00735B98-C924-5743-B429-DBBBDEA50165}" destId="{002AA36D-CAF6-0343-B244-6F6849B9EB75}" srcOrd="1" destOrd="0" presId="urn:microsoft.com/office/officeart/2005/8/layout/process5"/>
    <dgm:cxn modelId="{7F8A83C4-DF92-674F-9901-9E29B216E0A2}" type="presParOf" srcId="{CBF254FA-D4E0-B74E-A18D-AE53AEBD67CD}" destId="{B4D5E3D8-47D8-1A4C-9387-6DE60324DF6F}" srcOrd="0" destOrd="0" presId="urn:microsoft.com/office/officeart/2005/8/layout/process5"/>
    <dgm:cxn modelId="{A08B2B19-5656-5E46-BB58-7FE7B6C3A7C9}" type="presParOf" srcId="{CBF254FA-D4E0-B74E-A18D-AE53AEBD67CD}" destId="{A58869D2-B78E-DD40-ACB3-9F052F33CBCE}" srcOrd="1" destOrd="0" presId="urn:microsoft.com/office/officeart/2005/8/layout/process5"/>
    <dgm:cxn modelId="{C454612D-F0F0-E14D-8E48-86577D0681D6}" type="presParOf" srcId="{A58869D2-B78E-DD40-ACB3-9F052F33CBCE}" destId="{814C8FA7-CFA6-FA42-8BC8-CD119ED58623}" srcOrd="0" destOrd="0" presId="urn:microsoft.com/office/officeart/2005/8/layout/process5"/>
    <dgm:cxn modelId="{71DD84D1-0B88-C84F-AE6E-112D74268CE8}" type="presParOf" srcId="{CBF254FA-D4E0-B74E-A18D-AE53AEBD67CD}" destId="{C234DD4B-5CB7-E549-AD0E-83532D584FCF}" srcOrd="2" destOrd="0" presId="urn:microsoft.com/office/officeart/2005/8/layout/process5"/>
    <dgm:cxn modelId="{A6608B84-5BAF-A846-85DB-0D0B91E37986}" type="presParOf" srcId="{CBF254FA-D4E0-B74E-A18D-AE53AEBD67CD}" destId="{16C02E65-2210-C24E-8692-38A2A70EC148}" srcOrd="3" destOrd="0" presId="urn:microsoft.com/office/officeart/2005/8/layout/process5"/>
    <dgm:cxn modelId="{DDA86523-6C9F-E448-845B-0A42D6E12684}" type="presParOf" srcId="{16C02E65-2210-C24E-8692-38A2A70EC148}" destId="{7060A806-1549-3F45-A072-7BB9691C2D8D}" srcOrd="0" destOrd="0" presId="urn:microsoft.com/office/officeart/2005/8/layout/process5"/>
    <dgm:cxn modelId="{E512A88E-2481-0A4E-9C24-EB75ACF64300}" type="presParOf" srcId="{CBF254FA-D4E0-B74E-A18D-AE53AEBD67CD}" destId="{FBF1C564-B2B8-4C41-BE63-B8171F8EB76E}" srcOrd="4" destOrd="0" presId="urn:microsoft.com/office/officeart/2005/8/layout/process5"/>
    <dgm:cxn modelId="{9D8126B7-D264-0641-A0BE-EA0877F06B45}" type="presParOf" srcId="{CBF254FA-D4E0-B74E-A18D-AE53AEBD67CD}" destId="{680472FB-1DED-B043-9C18-8E9AFCBED6E9}" srcOrd="5" destOrd="0" presId="urn:microsoft.com/office/officeart/2005/8/layout/process5"/>
    <dgm:cxn modelId="{56198BEB-49F7-2C4B-8D22-8DBDD2B6C84D}" type="presParOf" srcId="{680472FB-1DED-B043-9C18-8E9AFCBED6E9}" destId="{002AA36D-CAF6-0343-B244-6F6849B9EB75}" srcOrd="0" destOrd="0" presId="urn:microsoft.com/office/officeart/2005/8/layout/process5"/>
    <dgm:cxn modelId="{5C2B0342-8FFD-164D-AD17-CD41A98EF156}" type="presParOf" srcId="{CBF254FA-D4E0-B74E-A18D-AE53AEBD67CD}" destId="{CC8F3904-974E-2647-9B88-B6062079D1ED}" srcOrd="6" destOrd="0" presId="urn:microsoft.com/office/officeart/2005/8/layout/process5"/>
    <dgm:cxn modelId="{9C15ACB1-1411-DD42-A865-934CA5C7156B}" type="presParOf" srcId="{CBF254FA-D4E0-B74E-A18D-AE53AEBD67CD}" destId="{5383FDA3-64FA-604A-8CAF-995772572DB0}" srcOrd="7" destOrd="0" presId="urn:microsoft.com/office/officeart/2005/8/layout/process5"/>
    <dgm:cxn modelId="{DC9BD835-FC77-4E4F-ACB0-CA983131FD0B}" type="presParOf" srcId="{5383FDA3-64FA-604A-8CAF-995772572DB0}" destId="{AC48ED73-8B05-6041-911E-F23E178815C4}" srcOrd="0" destOrd="0" presId="urn:microsoft.com/office/officeart/2005/8/layout/process5"/>
    <dgm:cxn modelId="{5C74A403-0B11-AF4B-9244-65D39232F884}" type="presParOf" srcId="{CBF254FA-D4E0-B74E-A18D-AE53AEBD67CD}" destId="{F11F753D-D453-BC4F-BACE-C4F8A11ECEA5}" srcOrd="8" destOrd="0" presId="urn:microsoft.com/office/officeart/2005/8/layout/process5"/>
    <dgm:cxn modelId="{485F9726-05AC-F441-8FE0-385E5B103E36}" type="presParOf" srcId="{CBF254FA-D4E0-B74E-A18D-AE53AEBD67CD}" destId="{F8E19199-589F-1946-8222-73EA4584121E}" srcOrd="9" destOrd="0" presId="urn:microsoft.com/office/officeart/2005/8/layout/process5"/>
    <dgm:cxn modelId="{678B64E3-BB14-9443-9C28-BAF379A94C2A}" type="presParOf" srcId="{F8E19199-589F-1946-8222-73EA4584121E}" destId="{1E3ABFF9-C6C0-0441-8FEA-3F98FEF0374E}" srcOrd="0" destOrd="0" presId="urn:microsoft.com/office/officeart/2005/8/layout/process5"/>
    <dgm:cxn modelId="{82332E0B-3DF2-A24D-BC83-2EBFB8E2E536}" type="presParOf" srcId="{CBF254FA-D4E0-B74E-A18D-AE53AEBD67CD}" destId="{529FCC09-4687-E147-80E8-2EB7609DC9CF}" srcOrd="10" destOrd="0" presId="urn:microsoft.com/office/officeart/2005/8/layout/process5"/>
    <dgm:cxn modelId="{84E727FC-8DF8-9948-B439-07C8E787C3A6}" type="presParOf" srcId="{CBF254FA-D4E0-B74E-A18D-AE53AEBD67CD}" destId="{5381123D-2C93-3241-8E06-B77D04CAE8EC}" srcOrd="11" destOrd="0" presId="urn:microsoft.com/office/officeart/2005/8/layout/process5"/>
    <dgm:cxn modelId="{782EF668-7538-6A4E-B319-8B048FFE4044}" type="presParOf" srcId="{5381123D-2C93-3241-8E06-B77D04CAE8EC}" destId="{2E3787C8-BF17-C343-9F7D-55355502CEE3}" srcOrd="0" destOrd="0" presId="urn:microsoft.com/office/officeart/2005/8/layout/process5"/>
    <dgm:cxn modelId="{6AEAA92D-C4D5-D643-8CD4-71C3C81BEC92}" type="presParOf" srcId="{CBF254FA-D4E0-B74E-A18D-AE53AEBD67CD}" destId="{1850AAD1-4903-FE47-A71D-0B73E666CD99}" srcOrd="12" destOrd="0" presId="urn:microsoft.com/office/officeart/2005/8/layout/process5"/>
    <dgm:cxn modelId="{063A4DBB-D75A-ED40-B0C7-C31F5B69AAC9}" type="presParOf" srcId="{CBF254FA-D4E0-B74E-A18D-AE53AEBD67CD}" destId="{D7CE2DAE-ABF0-9641-AE1A-0DB79AEBD84A}" srcOrd="13" destOrd="0" presId="urn:microsoft.com/office/officeart/2005/8/layout/process5"/>
    <dgm:cxn modelId="{0AD1E0B4-C417-0647-9C40-7D0AFD2699D0}" type="presParOf" srcId="{D7CE2DAE-ABF0-9641-AE1A-0DB79AEBD84A}" destId="{DC4C8257-9496-D04B-A26B-2200A3FFE3E7}" srcOrd="0" destOrd="0" presId="urn:microsoft.com/office/officeart/2005/8/layout/process5"/>
    <dgm:cxn modelId="{345AAA4E-7EE1-C44D-B312-3D470151EE07}" type="presParOf" srcId="{CBF254FA-D4E0-B74E-A18D-AE53AEBD67CD}" destId="{0538887E-FF31-324E-B401-E87E44AFF0AA}" srcOrd="14" destOrd="0" presId="urn:microsoft.com/office/officeart/2005/8/layout/process5"/>
    <dgm:cxn modelId="{274BBA1F-00C9-4243-B04B-070A035D8E9F}" type="presParOf" srcId="{CBF254FA-D4E0-B74E-A18D-AE53AEBD67CD}" destId="{92EB25B1-D4AE-754E-BD44-115E26D1FF80}" srcOrd="15" destOrd="0" presId="urn:microsoft.com/office/officeart/2005/8/layout/process5"/>
    <dgm:cxn modelId="{3F5A20A5-5E14-734D-BDC8-243E9B365827}" type="presParOf" srcId="{92EB25B1-D4AE-754E-BD44-115E26D1FF80}" destId="{B4D2AADB-2320-D741-9683-970A9AF56C3E}" srcOrd="0" destOrd="0" presId="urn:microsoft.com/office/officeart/2005/8/layout/process5"/>
    <dgm:cxn modelId="{9D22F929-339A-844D-9885-66AB1512A8AB}" type="presParOf" srcId="{CBF254FA-D4E0-B74E-A18D-AE53AEBD67CD}" destId="{C225C079-1737-3742-99A0-0A7B593214FB}" srcOrd="16" destOrd="0" presId="urn:microsoft.com/office/officeart/2005/8/layout/process5"/>
    <dgm:cxn modelId="{8E9D851C-5056-C849-9EBF-A78085CCC5D8}" type="presParOf" srcId="{CBF254FA-D4E0-B74E-A18D-AE53AEBD67CD}" destId="{C8297064-9915-AB4E-A9CB-FFEA8FC197B9}" srcOrd="17" destOrd="0" presId="urn:microsoft.com/office/officeart/2005/8/layout/process5"/>
    <dgm:cxn modelId="{94895D36-40FD-1046-B05E-C751DB16DF6D}" type="presParOf" srcId="{C8297064-9915-AB4E-A9CB-FFEA8FC197B9}" destId="{EDC8E22C-F874-6448-9DE8-54F7348385E0}" srcOrd="0" destOrd="0" presId="urn:microsoft.com/office/officeart/2005/8/layout/process5"/>
    <dgm:cxn modelId="{AEDD76F6-F2A2-594E-A0EE-C6571AC46FF2}" type="presParOf" srcId="{CBF254FA-D4E0-B74E-A18D-AE53AEBD67CD}" destId="{098F0226-B690-1B45-B506-7C933BFB7998}" srcOrd="1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5E3D8-47D8-1A4C-9387-6DE60324DF6F}">
      <dsp:nvSpPr>
        <dsp:cNvPr id="0" name=""/>
        <dsp:cNvSpPr/>
      </dsp:nvSpPr>
      <dsp:spPr>
        <a:xfrm>
          <a:off x="5175" y="487487"/>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Scope</a:t>
          </a:r>
        </a:p>
        <a:p>
          <a:pPr marL="114300" lvl="1" indent="-114300" algn="l" defTabSz="577850">
            <a:lnSpc>
              <a:spcPct val="90000"/>
            </a:lnSpc>
            <a:spcBef>
              <a:spcPct val="0"/>
            </a:spcBef>
            <a:spcAft>
              <a:spcPct val="15000"/>
            </a:spcAft>
            <a:buChar char="•"/>
          </a:pPr>
          <a:r>
            <a:rPr lang="en-US" sz="1300" kern="1200" dirty="0"/>
            <a:t>Goals, Actions, Data, Analysis, Ethics</a:t>
          </a:r>
        </a:p>
      </dsp:txBody>
      <dsp:txXfrm>
        <a:off x="44938" y="527250"/>
        <a:ext cx="2183175" cy="1278095"/>
      </dsp:txXfrm>
    </dsp:sp>
    <dsp:sp modelId="{A58869D2-B78E-DD40-ACB3-9F052F33CBCE}">
      <dsp:nvSpPr>
        <dsp:cNvPr id="0" name=""/>
        <dsp:cNvSpPr/>
      </dsp:nvSpPr>
      <dsp:spPr>
        <a:xfrm>
          <a:off x="2466994" y="885723"/>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997953"/>
        <a:ext cx="335784" cy="336690"/>
      </dsp:txXfrm>
    </dsp:sp>
    <dsp:sp modelId="{C234DD4B-5CB7-E549-AD0E-83532D584FCF}">
      <dsp:nvSpPr>
        <dsp:cNvPr id="0" name=""/>
        <dsp:cNvSpPr/>
      </dsp:nvSpPr>
      <dsp:spPr>
        <a:xfrm>
          <a:off x="3172957" y="487487"/>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Data</a:t>
          </a:r>
        </a:p>
        <a:p>
          <a:pPr marL="114300" lvl="1" indent="-114300" algn="l" defTabSz="577850">
            <a:lnSpc>
              <a:spcPct val="90000"/>
            </a:lnSpc>
            <a:spcBef>
              <a:spcPct val="0"/>
            </a:spcBef>
            <a:spcAft>
              <a:spcPct val="15000"/>
            </a:spcAft>
            <a:buChar char="•"/>
          </a:pPr>
          <a:r>
            <a:rPr lang="en-US" sz="1300" kern="1200" dirty="0"/>
            <a:t>Get Data</a:t>
          </a:r>
        </a:p>
        <a:p>
          <a:pPr marL="114300" lvl="1" indent="-114300" algn="l" defTabSz="577850">
            <a:lnSpc>
              <a:spcPct val="90000"/>
            </a:lnSpc>
            <a:spcBef>
              <a:spcPct val="0"/>
            </a:spcBef>
            <a:spcAft>
              <a:spcPct val="15000"/>
            </a:spcAft>
            <a:buChar char="•"/>
          </a:pPr>
          <a:r>
            <a:rPr lang="en-US" sz="1300" kern="1200" dirty="0"/>
            <a:t>Store Data</a:t>
          </a:r>
        </a:p>
        <a:p>
          <a:pPr marL="114300" lvl="1" indent="-114300" algn="l" defTabSz="577850">
            <a:lnSpc>
              <a:spcPct val="90000"/>
            </a:lnSpc>
            <a:spcBef>
              <a:spcPct val="0"/>
            </a:spcBef>
            <a:spcAft>
              <a:spcPct val="15000"/>
            </a:spcAft>
            <a:buChar char="•"/>
          </a:pPr>
          <a:r>
            <a:rPr lang="en-US" sz="1300" kern="1200" dirty="0"/>
            <a:t>Link Data</a:t>
          </a:r>
        </a:p>
      </dsp:txBody>
      <dsp:txXfrm>
        <a:off x="3212720" y="527250"/>
        <a:ext cx="2183175" cy="1278095"/>
      </dsp:txXfrm>
    </dsp:sp>
    <dsp:sp modelId="{16C02E65-2210-C24E-8692-38A2A70EC148}">
      <dsp:nvSpPr>
        <dsp:cNvPr id="0" name=""/>
        <dsp:cNvSpPr/>
      </dsp:nvSpPr>
      <dsp:spPr>
        <a:xfrm>
          <a:off x="5634777" y="885723"/>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634777" y="997953"/>
        <a:ext cx="335784" cy="336690"/>
      </dsp:txXfrm>
    </dsp:sp>
    <dsp:sp modelId="{FBF1C564-B2B8-4C41-BE63-B8171F8EB76E}">
      <dsp:nvSpPr>
        <dsp:cNvPr id="0" name=""/>
        <dsp:cNvSpPr/>
      </dsp:nvSpPr>
      <dsp:spPr>
        <a:xfrm>
          <a:off x="6340740" y="487487"/>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Exploration</a:t>
          </a:r>
        </a:p>
        <a:p>
          <a:pPr marL="114300" lvl="1" indent="-114300" algn="l" defTabSz="577850">
            <a:lnSpc>
              <a:spcPct val="90000"/>
            </a:lnSpc>
            <a:spcBef>
              <a:spcPct val="0"/>
            </a:spcBef>
            <a:spcAft>
              <a:spcPct val="15000"/>
            </a:spcAft>
            <a:buChar char="•"/>
          </a:pPr>
          <a:r>
            <a:rPr lang="en-US" sz="1300" kern="1200" dirty="0"/>
            <a:t>Entities</a:t>
          </a:r>
        </a:p>
        <a:p>
          <a:pPr marL="114300" lvl="1" indent="-114300" algn="l" defTabSz="577850">
            <a:lnSpc>
              <a:spcPct val="90000"/>
            </a:lnSpc>
            <a:spcBef>
              <a:spcPct val="0"/>
            </a:spcBef>
            <a:spcAft>
              <a:spcPct val="15000"/>
            </a:spcAft>
            <a:buChar char="•"/>
          </a:pPr>
          <a:r>
            <a:rPr lang="en-US" sz="1300" kern="1200" dirty="0"/>
            <a:t>temporal</a:t>
          </a:r>
        </a:p>
        <a:p>
          <a:pPr marL="114300" lvl="1" indent="-114300" algn="l" defTabSz="577850">
            <a:lnSpc>
              <a:spcPct val="90000"/>
            </a:lnSpc>
            <a:spcBef>
              <a:spcPct val="0"/>
            </a:spcBef>
            <a:spcAft>
              <a:spcPct val="15000"/>
            </a:spcAft>
            <a:buChar char="•"/>
          </a:pPr>
          <a:r>
            <a:rPr lang="en-US" sz="1300" kern="1200" dirty="0"/>
            <a:t>Spatial</a:t>
          </a:r>
        </a:p>
        <a:p>
          <a:pPr marL="114300" lvl="1" indent="-114300" algn="l" defTabSz="577850">
            <a:lnSpc>
              <a:spcPct val="90000"/>
            </a:lnSpc>
            <a:spcBef>
              <a:spcPct val="0"/>
            </a:spcBef>
            <a:spcAft>
              <a:spcPct val="15000"/>
            </a:spcAft>
            <a:buChar char="•"/>
          </a:pPr>
          <a:r>
            <a:rPr lang="en-US" sz="1300" kern="1200" dirty="0"/>
            <a:t>…</a:t>
          </a:r>
        </a:p>
      </dsp:txBody>
      <dsp:txXfrm>
        <a:off x="6380503" y="527250"/>
        <a:ext cx="2183175" cy="1278095"/>
      </dsp:txXfrm>
    </dsp:sp>
    <dsp:sp modelId="{680472FB-1DED-B043-9C18-8E9AFCBED6E9}">
      <dsp:nvSpPr>
        <dsp:cNvPr id="0" name=""/>
        <dsp:cNvSpPr/>
      </dsp:nvSpPr>
      <dsp:spPr>
        <a:xfrm>
          <a:off x="8802559" y="885723"/>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802559" y="997953"/>
        <a:ext cx="335784" cy="336690"/>
      </dsp:txXfrm>
    </dsp:sp>
    <dsp:sp modelId="{CC8F3904-974E-2647-9B88-B6062079D1ED}">
      <dsp:nvSpPr>
        <dsp:cNvPr id="0" name=""/>
        <dsp:cNvSpPr/>
      </dsp:nvSpPr>
      <dsp:spPr>
        <a:xfrm>
          <a:off x="9508522" y="487487"/>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Modeling</a:t>
          </a:r>
        </a:p>
        <a:p>
          <a:pPr marL="114300" lvl="1" indent="-114300" algn="l" defTabSz="577850">
            <a:lnSpc>
              <a:spcPct val="90000"/>
            </a:lnSpc>
            <a:spcBef>
              <a:spcPct val="0"/>
            </a:spcBef>
            <a:spcAft>
              <a:spcPct val="15000"/>
            </a:spcAft>
            <a:buChar char="•"/>
          </a:pPr>
          <a:r>
            <a:rPr lang="en-US" sz="1300" kern="1200" dirty="0"/>
            <a:t>Rows</a:t>
          </a:r>
        </a:p>
        <a:p>
          <a:pPr marL="114300" lvl="1" indent="-114300" algn="l" defTabSz="577850">
            <a:lnSpc>
              <a:spcPct val="90000"/>
            </a:lnSpc>
            <a:spcBef>
              <a:spcPct val="0"/>
            </a:spcBef>
            <a:spcAft>
              <a:spcPct val="15000"/>
            </a:spcAft>
            <a:buChar char="•"/>
          </a:pPr>
          <a:r>
            <a:rPr lang="en-US" sz="1300" kern="1200" dirty="0"/>
            <a:t>Labels</a:t>
          </a:r>
        </a:p>
        <a:p>
          <a:pPr marL="114300" lvl="1" indent="-114300" algn="l" defTabSz="577850">
            <a:lnSpc>
              <a:spcPct val="90000"/>
            </a:lnSpc>
            <a:spcBef>
              <a:spcPct val="0"/>
            </a:spcBef>
            <a:spcAft>
              <a:spcPct val="15000"/>
            </a:spcAft>
            <a:buChar char="•"/>
          </a:pPr>
          <a:r>
            <a:rPr lang="en-US" sz="1300" kern="1200" dirty="0"/>
            <a:t>Features</a:t>
          </a:r>
        </a:p>
        <a:p>
          <a:pPr marL="114300" lvl="1" indent="-114300" algn="l" defTabSz="577850">
            <a:lnSpc>
              <a:spcPct val="90000"/>
            </a:lnSpc>
            <a:spcBef>
              <a:spcPct val="0"/>
            </a:spcBef>
            <a:spcAft>
              <a:spcPct val="15000"/>
            </a:spcAft>
            <a:buChar char="•"/>
          </a:pPr>
          <a:r>
            <a:rPr lang="en-US" sz="1300" kern="1200" dirty="0"/>
            <a:t>Models</a:t>
          </a:r>
        </a:p>
      </dsp:txBody>
      <dsp:txXfrm>
        <a:off x="9548285" y="527250"/>
        <a:ext cx="2183175" cy="1278095"/>
      </dsp:txXfrm>
    </dsp:sp>
    <dsp:sp modelId="{5383FDA3-64FA-604A-8CAF-995772572DB0}">
      <dsp:nvSpPr>
        <dsp:cNvPr id="0" name=""/>
        <dsp:cNvSpPr/>
      </dsp:nvSpPr>
      <dsp:spPr>
        <a:xfrm rot="5392137">
          <a:off x="10402597" y="2003471"/>
          <a:ext cx="479665"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0473920" y="2044214"/>
        <a:ext cx="336690" cy="335766"/>
      </dsp:txXfrm>
    </dsp:sp>
    <dsp:sp modelId="{F11F753D-D453-BC4F-BACE-C4F8A11ECEA5}">
      <dsp:nvSpPr>
        <dsp:cNvPr id="0" name=""/>
        <dsp:cNvSpPr/>
      </dsp:nvSpPr>
      <dsp:spPr>
        <a:xfrm>
          <a:off x="9513698" y="2750135"/>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Defining objectives</a:t>
          </a:r>
        </a:p>
        <a:p>
          <a:pPr marL="0" lvl="0" indent="0" algn="ctr" defTabSz="800100">
            <a:lnSpc>
              <a:spcPct val="90000"/>
            </a:lnSpc>
            <a:spcBef>
              <a:spcPct val="0"/>
            </a:spcBef>
            <a:spcAft>
              <a:spcPct val="35000"/>
            </a:spcAft>
            <a:buNone/>
          </a:pPr>
          <a:r>
            <a:rPr lang="en-US" sz="1100" kern="1200" dirty="0"/>
            <a:t>Measuring performance, bias and fairness</a:t>
          </a:r>
        </a:p>
      </dsp:txBody>
      <dsp:txXfrm>
        <a:off x="9553461" y="2789898"/>
        <a:ext cx="2183175" cy="1278095"/>
      </dsp:txXfrm>
    </dsp:sp>
    <dsp:sp modelId="{F8E19199-589F-1946-8222-73EA4584121E}">
      <dsp:nvSpPr>
        <dsp:cNvPr id="0" name=""/>
        <dsp:cNvSpPr/>
      </dsp:nvSpPr>
      <dsp:spPr>
        <a:xfrm rot="10799941">
          <a:off x="8831006" y="3148397"/>
          <a:ext cx="482435" cy="561150"/>
        </a:xfrm>
        <a:prstGeom prst="rightArrow">
          <a:avLst>
            <a:gd name="adj1" fmla="val 60000"/>
            <a:gd name="adj2" fmla="val 50000"/>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8975736" y="3260626"/>
        <a:ext cx="337705" cy="336690"/>
      </dsp:txXfrm>
    </dsp:sp>
    <dsp:sp modelId="{529FCC09-4687-E147-80E8-2EB7609DC9CF}">
      <dsp:nvSpPr>
        <dsp:cNvPr id="0" name=""/>
        <dsp:cNvSpPr/>
      </dsp:nvSpPr>
      <dsp:spPr>
        <a:xfrm>
          <a:off x="6340740" y="2750189"/>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Model Selection</a:t>
          </a:r>
        </a:p>
        <a:p>
          <a:pPr marL="0" lvl="0" indent="0" algn="ctr" defTabSz="800100">
            <a:lnSpc>
              <a:spcPct val="90000"/>
            </a:lnSpc>
            <a:spcBef>
              <a:spcPct val="0"/>
            </a:spcBef>
            <a:spcAft>
              <a:spcPct val="35000"/>
            </a:spcAft>
            <a:buNone/>
          </a:pPr>
          <a:r>
            <a:rPr lang="en-US" sz="1100" kern="1200" dirty="0"/>
            <a:t>Train/test splits, evaluation </a:t>
          </a:r>
        </a:p>
      </dsp:txBody>
      <dsp:txXfrm>
        <a:off x="6380503" y="2789952"/>
        <a:ext cx="2183175" cy="1278095"/>
      </dsp:txXfrm>
    </dsp:sp>
    <dsp:sp modelId="{5381123D-2C93-3241-8E06-B77D04CAE8EC}">
      <dsp:nvSpPr>
        <dsp:cNvPr id="0" name=""/>
        <dsp:cNvSpPr/>
      </dsp:nvSpPr>
      <dsp:spPr>
        <a:xfrm rot="10800000">
          <a:off x="5661929" y="3148424"/>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5805837" y="3260654"/>
        <a:ext cx="335784" cy="336690"/>
      </dsp:txXfrm>
    </dsp:sp>
    <dsp:sp modelId="{1850AAD1-4903-FE47-A71D-0B73E666CD99}">
      <dsp:nvSpPr>
        <dsp:cNvPr id="0" name=""/>
        <dsp:cNvSpPr/>
      </dsp:nvSpPr>
      <dsp:spPr>
        <a:xfrm>
          <a:off x="3172957" y="2750189"/>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Model explanation and interpretation</a:t>
          </a:r>
        </a:p>
      </dsp:txBody>
      <dsp:txXfrm>
        <a:off x="3212720" y="2789952"/>
        <a:ext cx="2183175" cy="1278095"/>
      </dsp:txXfrm>
    </dsp:sp>
    <dsp:sp modelId="{D7CE2DAE-ABF0-9641-AE1A-0DB79AEBD84A}">
      <dsp:nvSpPr>
        <dsp:cNvPr id="0" name=""/>
        <dsp:cNvSpPr/>
      </dsp:nvSpPr>
      <dsp:spPr>
        <a:xfrm rot="10800000">
          <a:off x="2494147" y="3148424"/>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2638055" y="3260654"/>
        <a:ext cx="335784" cy="336690"/>
      </dsp:txXfrm>
    </dsp:sp>
    <dsp:sp modelId="{0538887E-FF31-324E-B401-E87E44AFF0AA}">
      <dsp:nvSpPr>
        <dsp:cNvPr id="0" name=""/>
        <dsp:cNvSpPr/>
      </dsp:nvSpPr>
      <dsp:spPr>
        <a:xfrm>
          <a:off x="5175" y="2750189"/>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Field Trial Design</a:t>
          </a:r>
        </a:p>
      </dsp:txBody>
      <dsp:txXfrm>
        <a:off x="44938" y="2789952"/>
        <a:ext cx="2183175" cy="1278095"/>
      </dsp:txXfrm>
    </dsp:sp>
    <dsp:sp modelId="{92EB25B1-D4AE-754E-BD44-115E26D1FF80}">
      <dsp:nvSpPr>
        <dsp:cNvPr id="0" name=""/>
        <dsp:cNvSpPr/>
      </dsp:nvSpPr>
      <dsp:spPr>
        <a:xfrm rot="5400000">
          <a:off x="896679" y="4266199"/>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968180" y="4306928"/>
        <a:ext cx="336690" cy="335784"/>
      </dsp:txXfrm>
    </dsp:sp>
    <dsp:sp modelId="{C225C079-1737-3742-99A0-0A7B593214FB}">
      <dsp:nvSpPr>
        <dsp:cNvPr id="0" name=""/>
        <dsp:cNvSpPr/>
      </dsp:nvSpPr>
      <dsp:spPr>
        <a:xfrm>
          <a:off x="5175" y="5012891"/>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Deployment</a:t>
          </a:r>
        </a:p>
      </dsp:txBody>
      <dsp:txXfrm>
        <a:off x="44938" y="5052654"/>
        <a:ext cx="2183175" cy="1278095"/>
      </dsp:txXfrm>
    </dsp:sp>
    <dsp:sp modelId="{C8297064-9915-AB4E-A9CB-FFEA8FC197B9}">
      <dsp:nvSpPr>
        <dsp:cNvPr id="0" name=""/>
        <dsp:cNvSpPr/>
      </dsp:nvSpPr>
      <dsp:spPr>
        <a:xfrm>
          <a:off x="2466994" y="5411126"/>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5523356"/>
        <a:ext cx="335784" cy="336690"/>
      </dsp:txXfrm>
    </dsp:sp>
    <dsp:sp modelId="{098F0226-B690-1B45-B506-7C933BFB7998}">
      <dsp:nvSpPr>
        <dsp:cNvPr id="0" name=""/>
        <dsp:cNvSpPr/>
      </dsp:nvSpPr>
      <dsp:spPr>
        <a:xfrm>
          <a:off x="3172957" y="5012891"/>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Monitoring</a:t>
          </a:r>
        </a:p>
      </dsp:txBody>
      <dsp:txXfrm>
        <a:off x="3212720" y="5052654"/>
        <a:ext cx="2183175" cy="127809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 name="Google Shape;7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2150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6dad9273e7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 name="Google Shape;153;g6dad9273e7_0_1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r>
              <a:rPr lang="en-US"/>
              <a:t>Stakeholders need to be bought in from the beginning or it won’t be effective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 name="Google Shape;15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 name="Google Shape;18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 name="Google Shape;7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73224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 name="Google Shape;7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2710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 name="Google Shape;7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 name="Google Shape;196;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29</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 name="Google Shape;7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51615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6de2aa1b4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6de2aa1b4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g6de2aa1b46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32</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de2aa1b46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6de2aa1b46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g6de2aa1b46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33</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6de2aa1b46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6de2aa1b46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g6de2aa1b46_0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34</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16936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 name="Google Shape;8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13</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6dad9273e7_0_4"/>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5" name="Google Shape;15;g6dad9273e7_0_4"/>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6" name="Google Shape;16;g6dad9273e7_0_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g6dad9273e7_0_4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7"/>
        <p:cNvGrpSpPr/>
        <p:nvPr/>
      </p:nvGrpSpPr>
      <p:grpSpPr>
        <a:xfrm>
          <a:off x="0" y="0"/>
          <a:ext cx="0" cy="0"/>
          <a:chOff x="0" y="0"/>
          <a:chExt cx="0" cy="0"/>
        </a:xfrm>
      </p:grpSpPr>
      <p:sp>
        <p:nvSpPr>
          <p:cNvPr id="58" name="Google Shape;58;g6dad9273e7_0_48"/>
          <p:cNvSpPr/>
          <p:nvPr/>
        </p:nvSpPr>
        <p:spPr>
          <a:xfrm>
            <a:off x="0" y="6434139"/>
            <a:ext cx="12192000" cy="4239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a:p>
            <a:pPr marL="0" marR="0" lvl="0" indent="0" algn="l" rtl="0">
              <a:spcBef>
                <a:spcPts val="0"/>
              </a:spcBef>
              <a:spcAft>
                <a:spcPts val="0"/>
              </a:spcAft>
              <a:buNone/>
            </a:pPr>
            <a:r>
              <a:rPr lang="en-US" sz="1600" b="0" i="0" u="none" strike="noStrike" cap="none">
                <a:solidFill>
                  <a:schemeClr val="lt1"/>
                </a:solidFill>
                <a:latin typeface="Arial"/>
                <a:ea typeface="Arial"/>
                <a:cs typeface="Arial"/>
                <a:sym typeface="Arial"/>
              </a:rPr>
              <a:t>Rayid Ghani							University of Chicago                                                                      @rayidghani				</a:t>
            </a:r>
            <a:endParaRPr/>
          </a:p>
        </p:txBody>
      </p:sp>
      <p:sp>
        <p:nvSpPr>
          <p:cNvPr id="59" name="Google Shape;59;g6dad9273e7_0_48"/>
          <p:cNvSpPr/>
          <p:nvPr/>
        </p:nvSpPr>
        <p:spPr>
          <a:xfrm>
            <a:off x="0" y="2"/>
            <a:ext cx="12192000" cy="12066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p:txBody>
      </p:sp>
      <p:sp>
        <p:nvSpPr>
          <p:cNvPr id="60" name="Google Shape;60;g6dad9273e7_0_48"/>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1" name="Google Shape;61;g6dad9273e7_0_48"/>
          <p:cNvSpPr txBox="1">
            <a:spLocks noGrp="1"/>
          </p:cNvSpPr>
          <p:nvPr>
            <p:ph type="title"/>
          </p:nvPr>
        </p:nvSpPr>
        <p:spPr>
          <a:xfrm>
            <a:off x="0" y="23412"/>
            <a:ext cx="121920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3700"/>
              <a:buNone/>
              <a:defRPr>
                <a:solidFill>
                  <a:srgbClr val="F2F2F2"/>
                </a:solidFill>
              </a:defRPr>
            </a:lvl1pPr>
            <a:lvl2pPr lvl="1" algn="ctr" rtl="0">
              <a:spcBef>
                <a:spcPts val="0"/>
              </a:spcBef>
              <a:spcAft>
                <a:spcPts val="0"/>
              </a:spcAft>
              <a:buSzPts val="3700"/>
              <a:buNone/>
              <a:defRPr/>
            </a:lvl2pPr>
            <a:lvl3pPr lvl="2" algn="ctr" rtl="0">
              <a:spcBef>
                <a:spcPts val="0"/>
              </a:spcBef>
              <a:spcAft>
                <a:spcPts val="0"/>
              </a:spcAft>
              <a:buSzPts val="3700"/>
              <a:buNone/>
              <a:defRPr/>
            </a:lvl3pPr>
            <a:lvl4pPr lvl="3" algn="ctr" rtl="0">
              <a:spcBef>
                <a:spcPts val="0"/>
              </a:spcBef>
              <a:spcAft>
                <a:spcPts val="0"/>
              </a:spcAft>
              <a:buSzPts val="3700"/>
              <a:buNone/>
              <a:defRPr/>
            </a:lvl4pPr>
            <a:lvl5pPr lvl="4" algn="ctr" rtl="0">
              <a:spcBef>
                <a:spcPts val="0"/>
              </a:spcBef>
              <a:spcAft>
                <a:spcPts val="0"/>
              </a:spcAft>
              <a:buSzPts val="3700"/>
              <a:buNone/>
              <a:defRPr/>
            </a:lvl5pPr>
            <a:lvl6pPr lvl="5" algn="ctr" rtl="0">
              <a:spcBef>
                <a:spcPts val="0"/>
              </a:spcBef>
              <a:spcAft>
                <a:spcPts val="0"/>
              </a:spcAft>
              <a:buSzPts val="3700"/>
              <a:buNone/>
              <a:defRPr/>
            </a:lvl6pPr>
            <a:lvl7pPr lvl="6" algn="ctr" rtl="0">
              <a:spcBef>
                <a:spcPts val="0"/>
              </a:spcBef>
              <a:spcAft>
                <a:spcPts val="0"/>
              </a:spcAft>
              <a:buSzPts val="3700"/>
              <a:buNone/>
              <a:defRPr/>
            </a:lvl7pPr>
            <a:lvl8pPr lvl="7" algn="ctr" rtl="0">
              <a:spcBef>
                <a:spcPts val="0"/>
              </a:spcBef>
              <a:spcAft>
                <a:spcPts val="0"/>
              </a:spcAft>
              <a:buSzPts val="3700"/>
              <a:buNone/>
              <a:defRPr/>
            </a:lvl8pPr>
            <a:lvl9pPr lvl="8" algn="ctr" rtl="0">
              <a:spcBef>
                <a:spcPts val="0"/>
              </a:spcBef>
              <a:spcAft>
                <a:spcPts val="0"/>
              </a:spcAft>
              <a:buSzPts val="37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62"/>
        <p:cNvGrpSpPr/>
        <p:nvPr/>
      </p:nvGrpSpPr>
      <p:grpSpPr>
        <a:xfrm>
          <a:off x="0" y="0"/>
          <a:ext cx="0" cy="0"/>
          <a:chOff x="0" y="0"/>
          <a:chExt cx="0" cy="0"/>
        </a:xfrm>
      </p:grpSpPr>
      <p:sp>
        <p:nvSpPr>
          <p:cNvPr id="63" name="Google Shape;63;g6dad9273e7_0_53"/>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4" name="Google Shape;64;g6dad9273e7_0_53"/>
          <p:cNvSpPr txBox="1"/>
          <p:nvPr/>
        </p:nvSpPr>
        <p:spPr>
          <a:xfrm>
            <a:off x="0" y="1"/>
            <a:ext cx="12192000" cy="1069800"/>
          </a:xfrm>
          <a:prstGeom prst="rect">
            <a:avLst/>
          </a:prstGeom>
          <a:solidFill>
            <a:srgbClr val="800000"/>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33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6dad9273e7_0_8"/>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g6dad9273e7_0_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6dad9273e7_0_11"/>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Clr>
                <a:srgbClr val="FFFFFF"/>
              </a:buClr>
              <a:buSzPts val="3700"/>
              <a:buNone/>
              <a:defRPr>
                <a:solidFill>
                  <a:srgbClr val="FFFFFF"/>
                </a:solidFill>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g6dad9273e7_0_11"/>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Autofit/>
          </a:bodyPr>
          <a:lstStyle>
            <a:lvl1pPr marL="457200" lvl="0" indent="-381000">
              <a:spcBef>
                <a:spcPts val="0"/>
              </a:spcBef>
              <a:spcAft>
                <a:spcPts val="0"/>
              </a:spcAft>
              <a:buClr>
                <a:srgbClr val="434343"/>
              </a:buClr>
              <a:buSzPts val="2400"/>
              <a:buChar char="●"/>
              <a:defRPr>
                <a:solidFill>
                  <a:srgbClr val="434343"/>
                </a:solidFill>
              </a:defRPr>
            </a:lvl1pPr>
            <a:lvl2pPr marL="914400" lvl="1" indent="-349250">
              <a:spcBef>
                <a:spcPts val="2100"/>
              </a:spcBef>
              <a:spcAft>
                <a:spcPts val="0"/>
              </a:spcAft>
              <a:buClr>
                <a:srgbClr val="434343"/>
              </a:buClr>
              <a:buSzPts val="1900"/>
              <a:buChar char="○"/>
              <a:defRPr>
                <a:solidFill>
                  <a:srgbClr val="434343"/>
                </a:solidFill>
              </a:defRPr>
            </a:lvl2pPr>
            <a:lvl3pPr marL="1371600" lvl="2" indent="-349250">
              <a:spcBef>
                <a:spcPts val="2100"/>
              </a:spcBef>
              <a:spcAft>
                <a:spcPts val="0"/>
              </a:spcAft>
              <a:buClr>
                <a:srgbClr val="434343"/>
              </a:buClr>
              <a:buSzPts val="1900"/>
              <a:buChar char="■"/>
              <a:defRPr>
                <a:solidFill>
                  <a:srgbClr val="434343"/>
                </a:solidFill>
              </a:defRPr>
            </a:lvl3pPr>
            <a:lvl4pPr marL="1828800" lvl="3" indent="-349250">
              <a:spcBef>
                <a:spcPts val="2100"/>
              </a:spcBef>
              <a:spcAft>
                <a:spcPts val="0"/>
              </a:spcAft>
              <a:buClr>
                <a:srgbClr val="434343"/>
              </a:buClr>
              <a:buSzPts val="1900"/>
              <a:buChar char="●"/>
              <a:defRPr>
                <a:solidFill>
                  <a:srgbClr val="434343"/>
                </a:solidFill>
              </a:defRPr>
            </a:lvl4pPr>
            <a:lvl5pPr marL="2286000" lvl="4" indent="-349250">
              <a:spcBef>
                <a:spcPts val="2100"/>
              </a:spcBef>
              <a:spcAft>
                <a:spcPts val="0"/>
              </a:spcAft>
              <a:buClr>
                <a:srgbClr val="434343"/>
              </a:buClr>
              <a:buSzPts val="1900"/>
              <a:buChar char="○"/>
              <a:defRPr>
                <a:solidFill>
                  <a:srgbClr val="434343"/>
                </a:solidFill>
              </a:defRPr>
            </a:lvl5pPr>
            <a:lvl6pPr marL="2743200" lvl="5" indent="-349250">
              <a:spcBef>
                <a:spcPts val="2100"/>
              </a:spcBef>
              <a:spcAft>
                <a:spcPts val="0"/>
              </a:spcAft>
              <a:buClr>
                <a:srgbClr val="434343"/>
              </a:buClr>
              <a:buSzPts val="1900"/>
              <a:buChar char="■"/>
              <a:defRPr>
                <a:solidFill>
                  <a:srgbClr val="434343"/>
                </a:solidFill>
              </a:defRPr>
            </a:lvl6pPr>
            <a:lvl7pPr marL="3200400" lvl="6" indent="-349250">
              <a:spcBef>
                <a:spcPts val="2100"/>
              </a:spcBef>
              <a:spcAft>
                <a:spcPts val="0"/>
              </a:spcAft>
              <a:buClr>
                <a:srgbClr val="434343"/>
              </a:buClr>
              <a:buSzPts val="1900"/>
              <a:buChar char="●"/>
              <a:defRPr>
                <a:solidFill>
                  <a:srgbClr val="434343"/>
                </a:solidFill>
              </a:defRPr>
            </a:lvl7pPr>
            <a:lvl8pPr marL="3657600" lvl="7" indent="-349250">
              <a:spcBef>
                <a:spcPts val="2100"/>
              </a:spcBef>
              <a:spcAft>
                <a:spcPts val="0"/>
              </a:spcAft>
              <a:buClr>
                <a:srgbClr val="434343"/>
              </a:buClr>
              <a:buSzPts val="1900"/>
              <a:buChar char="○"/>
              <a:defRPr>
                <a:solidFill>
                  <a:srgbClr val="434343"/>
                </a:solidFill>
              </a:defRPr>
            </a:lvl8pPr>
            <a:lvl9pPr marL="4114800" lvl="8" indent="-349250">
              <a:spcBef>
                <a:spcPts val="2100"/>
              </a:spcBef>
              <a:spcAft>
                <a:spcPts val="2100"/>
              </a:spcAft>
              <a:buClr>
                <a:srgbClr val="434343"/>
              </a:buClr>
              <a:buSzPts val="1900"/>
              <a:buChar char="■"/>
              <a:defRPr>
                <a:solidFill>
                  <a:srgbClr val="434343"/>
                </a:solidFill>
              </a:defRPr>
            </a:lvl9pPr>
          </a:lstStyle>
          <a:p>
            <a:endParaRPr/>
          </a:p>
        </p:txBody>
      </p:sp>
      <p:sp>
        <p:nvSpPr>
          <p:cNvPr id="23" name="Google Shape;23;g6dad9273e7_0_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g6dad9273e7_0_11"/>
          <p:cNvSpPr/>
          <p:nvPr/>
        </p:nvSpPr>
        <p:spPr>
          <a:xfrm>
            <a:off x="-14200"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g6dad9273e7_0_1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7" name="Google Shape;27;g6dad9273e7_0_16"/>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8" name="Google Shape;28;g6dad9273e7_0_16"/>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9" name="Google Shape;29;g6dad9273e7_0_1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g6dad9273e7_0_25"/>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6" name="Google Shape;36;g6dad9273e7_0_25"/>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7" name="Google Shape;37;g6dad9273e7_0_2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38" name="Google Shape;38;g6dad9273e7_0_25"/>
          <p:cNvSpPr/>
          <p:nvPr/>
        </p:nvSpPr>
        <p:spPr>
          <a:xfrm>
            <a:off x="-28367"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g6dad9273e7_0_30"/>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41" name="Google Shape;41;g6dad9273e7_0_3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g6dad9273e7_0_33"/>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 name="Google Shape;44;g6dad9273e7_0_33"/>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5" name="Google Shape;45;g6dad9273e7_0_33"/>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6" name="Google Shape;46;g6dad9273e7_0_33"/>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Autofit/>
          </a:bodyPr>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47" name="Google Shape;47;g6dad9273e7_0_3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g6dad9273e7_0_39"/>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2400"/>
              <a:buNone/>
              <a:defRPr/>
            </a:lvl1pPr>
          </a:lstStyle>
          <a:p>
            <a:endParaRPr/>
          </a:p>
        </p:txBody>
      </p:sp>
      <p:sp>
        <p:nvSpPr>
          <p:cNvPr id="50" name="Google Shape;50;g6dad9273e7_0_3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g6dad9273e7_0_42"/>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3" name="Google Shape;53;g6dad9273e7_0_42"/>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Autofit/>
          </a:bodyPr>
          <a:lstStyle>
            <a:lvl1pPr marL="457200" lvl="0" indent="-381000" algn="ctr">
              <a:spcBef>
                <a:spcPts val="0"/>
              </a:spcBef>
              <a:spcAft>
                <a:spcPts val="0"/>
              </a:spcAft>
              <a:buSzPts val="24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54" name="Google Shape;54;g6dad9273e7_0_4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g6dad9273e7_0_0"/>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11" name="Google Shape;11;g6dad9273e7_0_0"/>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2100"/>
              </a:spcBef>
              <a:spcAft>
                <a:spcPts val="0"/>
              </a:spcAft>
              <a:buClr>
                <a:schemeClr val="dk2"/>
              </a:buClr>
              <a:buSzPts val="1900"/>
              <a:buChar char="○"/>
              <a:defRPr sz="1900">
                <a:solidFill>
                  <a:schemeClr val="dk2"/>
                </a:solidFill>
              </a:defRPr>
            </a:lvl2pPr>
            <a:lvl3pPr marL="1371600" lvl="2" indent="-349250">
              <a:lnSpc>
                <a:spcPct val="115000"/>
              </a:lnSpc>
              <a:spcBef>
                <a:spcPts val="2100"/>
              </a:spcBef>
              <a:spcAft>
                <a:spcPts val="0"/>
              </a:spcAft>
              <a:buClr>
                <a:schemeClr val="dk2"/>
              </a:buClr>
              <a:buSzPts val="1900"/>
              <a:buChar char="■"/>
              <a:defRPr sz="1900">
                <a:solidFill>
                  <a:schemeClr val="dk2"/>
                </a:solidFill>
              </a:defRPr>
            </a:lvl3pPr>
            <a:lvl4pPr marL="1828800" lvl="3" indent="-349250">
              <a:lnSpc>
                <a:spcPct val="115000"/>
              </a:lnSpc>
              <a:spcBef>
                <a:spcPts val="2100"/>
              </a:spcBef>
              <a:spcAft>
                <a:spcPts val="0"/>
              </a:spcAft>
              <a:buClr>
                <a:schemeClr val="dk2"/>
              </a:buClr>
              <a:buSzPts val="1900"/>
              <a:buChar char="●"/>
              <a:defRPr sz="1900">
                <a:solidFill>
                  <a:schemeClr val="dk2"/>
                </a:solidFill>
              </a:defRPr>
            </a:lvl4pPr>
            <a:lvl5pPr marL="2286000" lvl="4" indent="-349250">
              <a:lnSpc>
                <a:spcPct val="115000"/>
              </a:lnSpc>
              <a:spcBef>
                <a:spcPts val="2100"/>
              </a:spcBef>
              <a:spcAft>
                <a:spcPts val="0"/>
              </a:spcAft>
              <a:buClr>
                <a:schemeClr val="dk2"/>
              </a:buClr>
              <a:buSzPts val="1900"/>
              <a:buChar char="○"/>
              <a:defRPr sz="1900">
                <a:solidFill>
                  <a:schemeClr val="dk2"/>
                </a:solidFill>
              </a:defRPr>
            </a:lvl5pPr>
            <a:lvl6pPr marL="2743200" lvl="5" indent="-349250">
              <a:lnSpc>
                <a:spcPct val="115000"/>
              </a:lnSpc>
              <a:spcBef>
                <a:spcPts val="2100"/>
              </a:spcBef>
              <a:spcAft>
                <a:spcPts val="0"/>
              </a:spcAft>
              <a:buClr>
                <a:schemeClr val="dk2"/>
              </a:buClr>
              <a:buSzPts val="1900"/>
              <a:buChar char="■"/>
              <a:defRPr sz="1900">
                <a:solidFill>
                  <a:schemeClr val="dk2"/>
                </a:solidFill>
              </a:defRPr>
            </a:lvl6pPr>
            <a:lvl7pPr marL="3200400" lvl="6" indent="-349250">
              <a:lnSpc>
                <a:spcPct val="115000"/>
              </a:lnSpc>
              <a:spcBef>
                <a:spcPts val="2100"/>
              </a:spcBef>
              <a:spcAft>
                <a:spcPts val="0"/>
              </a:spcAft>
              <a:buClr>
                <a:schemeClr val="dk2"/>
              </a:buClr>
              <a:buSzPts val="1900"/>
              <a:buChar char="●"/>
              <a:defRPr sz="1900">
                <a:solidFill>
                  <a:schemeClr val="dk2"/>
                </a:solidFill>
              </a:defRPr>
            </a:lvl7pPr>
            <a:lvl8pPr marL="3657600" lvl="7" indent="-349250">
              <a:lnSpc>
                <a:spcPct val="115000"/>
              </a:lnSpc>
              <a:spcBef>
                <a:spcPts val="2100"/>
              </a:spcBef>
              <a:spcAft>
                <a:spcPts val="0"/>
              </a:spcAft>
              <a:buClr>
                <a:schemeClr val="dk2"/>
              </a:buClr>
              <a:buSzPts val="1900"/>
              <a:buChar char="○"/>
              <a:defRPr sz="1900">
                <a:solidFill>
                  <a:schemeClr val="dk2"/>
                </a:solidFill>
              </a:defRPr>
            </a:lvl8pPr>
            <a:lvl9pPr marL="4114800" lvl="8" indent="-349250">
              <a:lnSpc>
                <a:spcPct val="115000"/>
              </a:lnSpc>
              <a:spcBef>
                <a:spcPts val="2100"/>
              </a:spcBef>
              <a:spcAft>
                <a:spcPts val="2100"/>
              </a:spcAft>
              <a:buClr>
                <a:schemeClr val="dk2"/>
              </a:buClr>
              <a:buSzPts val="1900"/>
              <a:buChar char="■"/>
              <a:defRPr sz="1900">
                <a:solidFill>
                  <a:schemeClr val="dk2"/>
                </a:solidFill>
              </a:defRPr>
            </a:lvl9pPr>
          </a:lstStyle>
          <a:p>
            <a:endParaRPr/>
          </a:p>
        </p:txBody>
      </p:sp>
      <p:sp>
        <p:nvSpPr>
          <p:cNvPr id="12" name="Google Shape;12;g6dad9273e7_0_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bit.ly/dataprojectscoping"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hyperlink" Target="http://bit.ly/dsapp_scoping_worksheet"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p:nvPr/>
        </p:nvSpPr>
        <p:spPr>
          <a:xfrm>
            <a:off x="0" y="1014225"/>
            <a:ext cx="12192000" cy="2354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3200" dirty="0">
              <a:solidFill>
                <a:srgbClr val="000000"/>
              </a:solidFill>
            </a:endParaRPr>
          </a:p>
          <a:p>
            <a:pPr marL="0" lvl="0" indent="0" algn="l" rtl="0">
              <a:spcBef>
                <a:spcPts val="0"/>
              </a:spcBef>
              <a:spcAft>
                <a:spcPts val="0"/>
              </a:spcAft>
              <a:buNone/>
            </a:pPr>
            <a:endParaRPr sz="3200" dirty="0"/>
          </a:p>
          <a:p>
            <a:pPr marL="0" lvl="0" indent="0" algn="ctr" rtl="0">
              <a:spcBef>
                <a:spcPts val="0"/>
              </a:spcBef>
              <a:spcAft>
                <a:spcPts val="0"/>
              </a:spcAft>
              <a:buClr>
                <a:schemeClr val="dk1"/>
              </a:buClr>
              <a:buSzPts val="1100"/>
              <a:buFont typeface="Arial"/>
              <a:buNone/>
            </a:pPr>
            <a:r>
              <a:rPr lang="en-US" sz="4400" dirty="0">
                <a:solidFill>
                  <a:schemeClr val="dk1"/>
                </a:solidFill>
              </a:rPr>
              <a:t>Scoping an Actionable ML Project</a:t>
            </a:r>
            <a:endParaRPr sz="3200" dirty="0"/>
          </a:p>
          <a:p>
            <a:pPr marL="0" lvl="0" indent="0" algn="l" rtl="0">
              <a:spcBef>
                <a:spcPts val="0"/>
              </a:spcBef>
              <a:spcAft>
                <a:spcPts val="0"/>
              </a:spcAft>
              <a:buNone/>
            </a:pPr>
            <a:endParaRPr sz="3200" dirty="0">
              <a:solidFill>
                <a:srgbClr val="000000"/>
              </a:solidFill>
            </a:endParaRPr>
          </a:p>
        </p:txBody>
      </p:sp>
      <p:sp>
        <p:nvSpPr>
          <p:cNvPr id="70" name="Google Shape;70;p1"/>
          <p:cNvSpPr txBox="1"/>
          <p:nvPr/>
        </p:nvSpPr>
        <p:spPr>
          <a:xfrm>
            <a:off x="0" y="3429513"/>
            <a:ext cx="12192000" cy="130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solidFill>
                  <a:srgbClr val="595959"/>
                </a:solidFill>
              </a:rPr>
              <a:t>Bryan Wilder</a:t>
            </a:r>
            <a:endParaRPr sz="2800" dirty="0">
              <a:solidFill>
                <a:srgbClr val="595959"/>
              </a:solidFill>
            </a:endParaRPr>
          </a:p>
        </p:txBody>
      </p:sp>
      <p:pic>
        <p:nvPicPr>
          <p:cNvPr id="71" name="Google Shape;71;p1"/>
          <p:cNvPicPr preferRelativeResize="0"/>
          <p:nvPr/>
        </p:nvPicPr>
        <p:blipFill rotWithShape="1">
          <a:blip r:embed="rId3">
            <a:alphaModFix/>
          </a:blip>
          <a:srcRect b="68834"/>
          <a:stretch/>
        </p:blipFill>
        <p:spPr>
          <a:xfrm>
            <a:off x="3499638" y="4968362"/>
            <a:ext cx="5192713" cy="56517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1E5EB-D770-A5D0-2DA2-3202FD588C7E}"/>
              </a:ext>
            </a:extLst>
          </p:cNvPr>
          <p:cNvSpPr>
            <a:spLocks noGrp="1"/>
          </p:cNvSpPr>
          <p:nvPr>
            <p:ph type="title"/>
          </p:nvPr>
        </p:nvSpPr>
        <p:spPr/>
        <p:txBody>
          <a:bodyPr/>
          <a:lstStyle/>
          <a:p>
            <a:r>
              <a:rPr lang="en-US" dirty="0"/>
              <a:t>Case study</a:t>
            </a:r>
          </a:p>
        </p:txBody>
      </p:sp>
      <p:sp>
        <p:nvSpPr>
          <p:cNvPr id="3" name="Text Placeholder 2">
            <a:extLst>
              <a:ext uri="{FF2B5EF4-FFF2-40B4-BE49-F238E27FC236}">
                <a16:creationId xmlns:a16="http://schemas.microsoft.com/office/drawing/2014/main" id="{33A04BBE-168F-D5C2-5A54-CD6E2BC4396A}"/>
              </a:ext>
            </a:extLst>
          </p:cNvPr>
          <p:cNvSpPr>
            <a:spLocks noGrp="1"/>
          </p:cNvSpPr>
          <p:nvPr>
            <p:ph type="body" idx="1"/>
          </p:nvPr>
        </p:nvSpPr>
        <p:spPr/>
        <p:txBody>
          <a:bodyPr/>
          <a:lstStyle/>
          <a:p>
            <a:pPr marL="76200" indent="0">
              <a:buNone/>
            </a:pPr>
            <a:r>
              <a:rPr lang="en-US" b="1" dirty="0"/>
              <a:t>Forecasting COVID hospitalizations</a:t>
            </a:r>
          </a:p>
          <a:p>
            <a:pPr marL="76200" indent="0">
              <a:buNone/>
            </a:pPr>
            <a:endParaRPr lang="en-US" dirty="0"/>
          </a:p>
          <a:p>
            <a:pPr marL="76200" indent="0">
              <a:buNone/>
            </a:pPr>
            <a:r>
              <a:rPr lang="en-US" dirty="0"/>
              <a:t>Many health systems or health departments: will hospital capacity be sufficient to provide care for future patients?</a:t>
            </a:r>
          </a:p>
          <a:p>
            <a:pPr marL="76200" indent="0">
              <a:buNone/>
            </a:pPr>
            <a:endParaRPr lang="en-US" dirty="0"/>
          </a:p>
          <a:p>
            <a:pPr marL="76200" indent="0">
              <a:buNone/>
            </a:pPr>
            <a:r>
              <a:rPr lang="en-US" dirty="0"/>
              <a:t>Hospitalizations can rise quickly; advance planning is needed to meet likely care requirements</a:t>
            </a:r>
          </a:p>
        </p:txBody>
      </p:sp>
    </p:spTree>
    <p:extLst>
      <p:ext uri="{BB962C8B-B14F-4D97-AF65-F5344CB8AC3E}">
        <p14:creationId xmlns:p14="http://schemas.microsoft.com/office/powerpoint/2010/main" val="3395225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16" name="Google Shape;116;p7"/>
          <p:cNvSpPr txBox="1">
            <a:spLocks noGrp="1"/>
          </p:cNvSpPr>
          <p:nvPr>
            <p:ph type="title"/>
          </p:nvPr>
        </p:nvSpPr>
        <p:spPr>
          <a:xfrm>
            <a:off x="415600" y="6"/>
            <a:ext cx="11360700" cy="135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4800"/>
              <a:t>Step 1: Determine Goals</a:t>
            </a:r>
            <a:endParaRPr sz="4800"/>
          </a:p>
        </p:txBody>
      </p:sp>
      <p:sp>
        <p:nvSpPr>
          <p:cNvPr id="2" name="TextBox 1">
            <a:extLst>
              <a:ext uri="{FF2B5EF4-FFF2-40B4-BE49-F238E27FC236}">
                <a16:creationId xmlns:a16="http://schemas.microsoft.com/office/drawing/2014/main" id="{2B52A2D4-E69E-2947-A489-637BA91CA548}"/>
              </a:ext>
            </a:extLst>
          </p:cNvPr>
          <p:cNvSpPr txBox="1"/>
          <p:nvPr/>
        </p:nvSpPr>
        <p:spPr>
          <a:xfrm>
            <a:off x="415600" y="1671144"/>
            <a:ext cx="11360700" cy="3890424"/>
          </a:xfrm>
          <a:prstGeom prst="rect">
            <a:avLst/>
          </a:prstGeom>
          <a:noFill/>
        </p:spPr>
        <p:txBody>
          <a:bodyPr wrap="square" rtlCol="0">
            <a:spAutoFit/>
          </a:bodyPr>
          <a:lstStyle/>
          <a:p>
            <a:r>
              <a:rPr lang="en-US" sz="2800" dirty="0"/>
              <a:t>If you are successful doing this project, how would the world change?</a:t>
            </a:r>
          </a:p>
          <a:p>
            <a:pPr lvl="3"/>
            <a:endParaRPr lang="en-US" sz="2800" dirty="0"/>
          </a:p>
          <a:p>
            <a:pPr lvl="3"/>
            <a:endParaRPr lang="en-US" sz="2800" dirty="0"/>
          </a:p>
          <a:p>
            <a:pPr marL="457200" lvl="3" indent="-457200">
              <a:lnSpc>
                <a:spcPct val="150000"/>
              </a:lnSpc>
              <a:buFontTx/>
              <a:buChar char="-"/>
            </a:pPr>
            <a:r>
              <a:rPr lang="en-US" sz="2800" dirty="0"/>
              <a:t>Will the process you’re trying to improve become more </a:t>
            </a:r>
            <a:r>
              <a:rPr lang="en-US" sz="2800" dirty="0">
                <a:solidFill>
                  <a:srgbClr val="FF0000"/>
                </a:solidFill>
              </a:rPr>
              <a:t>efficient</a:t>
            </a:r>
            <a:r>
              <a:rPr lang="en-US" sz="2800" dirty="0"/>
              <a:t>?</a:t>
            </a:r>
          </a:p>
          <a:p>
            <a:pPr marL="457200" lvl="3" indent="-457200">
              <a:lnSpc>
                <a:spcPct val="150000"/>
              </a:lnSpc>
              <a:buFontTx/>
              <a:buChar char="-"/>
            </a:pPr>
            <a:r>
              <a:rPr lang="en-US" sz="2800" dirty="0"/>
              <a:t>Will it be more </a:t>
            </a:r>
            <a:r>
              <a:rPr lang="en-US" sz="2800" dirty="0">
                <a:solidFill>
                  <a:srgbClr val="FF0000"/>
                </a:solidFill>
              </a:rPr>
              <a:t>effective</a:t>
            </a:r>
            <a:r>
              <a:rPr lang="en-US" sz="2800" dirty="0"/>
              <a:t>?</a:t>
            </a:r>
          </a:p>
          <a:p>
            <a:pPr marL="457200" lvl="3" indent="-457200">
              <a:lnSpc>
                <a:spcPct val="150000"/>
              </a:lnSpc>
              <a:buFontTx/>
              <a:buChar char="-"/>
            </a:pPr>
            <a:r>
              <a:rPr lang="en-US" sz="2800" dirty="0"/>
              <a:t>Will it be more </a:t>
            </a:r>
            <a:r>
              <a:rPr lang="en-US" sz="2800" dirty="0">
                <a:solidFill>
                  <a:srgbClr val="FF0000"/>
                </a:solidFill>
              </a:rPr>
              <a:t>equitable/fair</a:t>
            </a:r>
            <a:r>
              <a:rPr lang="en-US" sz="2800" dirty="0"/>
              <a:t>?</a:t>
            </a:r>
          </a:p>
          <a:p>
            <a:pPr marL="457200" lvl="3" indent="-457200">
              <a:lnSpc>
                <a:spcPct val="150000"/>
              </a:lnSpc>
              <a:buFontTx/>
              <a:buChar char="-"/>
            </a:pPr>
            <a:r>
              <a:rPr lang="en-US" sz="2800" dirty="0"/>
              <a:t>A combination of the above?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6"/>
          <p:cNvSpPr txBox="1">
            <a:spLocks noGrp="1"/>
          </p:cNvSpPr>
          <p:nvPr>
            <p:ph type="body" idx="1"/>
          </p:nvPr>
        </p:nvSpPr>
        <p:spPr>
          <a:xfrm>
            <a:off x="415600" y="1765233"/>
            <a:ext cx="11360700" cy="4555200"/>
          </a:xfrm>
          <a:prstGeom prst="rect">
            <a:avLst/>
          </a:prstGeom>
          <a:noFill/>
          <a:ln>
            <a:noFill/>
          </a:ln>
        </p:spPr>
        <p:txBody>
          <a:bodyPr spcFirstLastPara="1" wrap="square" lIns="91425" tIns="91425" rIns="91425" bIns="91425" anchor="t" anchorCtr="0">
            <a:noAutofit/>
          </a:bodyPr>
          <a:lstStyle/>
          <a:p>
            <a:pPr marL="457188" lvl="0" indent="-228593" algn="l" rtl="0">
              <a:spcBef>
                <a:spcPts val="0"/>
              </a:spcBef>
              <a:spcAft>
                <a:spcPts val="0"/>
              </a:spcAft>
              <a:buClr>
                <a:schemeClr val="dk1"/>
              </a:buClr>
              <a:buSzPts val="3200"/>
              <a:buChar char="●"/>
            </a:pPr>
            <a:r>
              <a:rPr lang="en-US" sz="2800" dirty="0"/>
              <a:t> </a:t>
            </a:r>
            <a:r>
              <a:rPr lang="en-US" sz="2800" dirty="0">
                <a:solidFill>
                  <a:srgbClr val="000000"/>
                </a:solidFill>
              </a:rPr>
              <a:t>Goals need to be measurable and concrete</a:t>
            </a:r>
            <a:br>
              <a:rPr lang="en-US" sz="2800" dirty="0">
                <a:solidFill>
                  <a:srgbClr val="000000"/>
                </a:solidFill>
              </a:rPr>
            </a:br>
            <a:endParaRPr sz="2000" dirty="0">
              <a:solidFill>
                <a:srgbClr val="000000"/>
              </a:solidFill>
            </a:endParaRPr>
          </a:p>
          <a:p>
            <a:pPr marL="457188" lvl="0" indent="-228593" algn="l" rtl="0">
              <a:spcBef>
                <a:spcPts val="0"/>
              </a:spcBef>
              <a:spcAft>
                <a:spcPts val="0"/>
              </a:spcAft>
              <a:buClr>
                <a:srgbClr val="000000"/>
              </a:buClr>
              <a:buSzPts val="3200"/>
              <a:buChar char="●"/>
            </a:pPr>
            <a:r>
              <a:rPr lang="en-US" sz="2800" dirty="0">
                <a:solidFill>
                  <a:srgbClr val="000000"/>
                </a:solidFill>
              </a:rPr>
              <a:t> </a:t>
            </a:r>
            <a:r>
              <a:rPr lang="en-US" sz="2800" dirty="0">
                <a:solidFill>
                  <a:srgbClr val="FF0000"/>
                </a:solidFill>
              </a:rPr>
              <a:t>Goal is NOT to build a model or a map or dashboard, make a prediction, etc.</a:t>
            </a:r>
            <a:endParaRPr sz="2800" dirty="0">
              <a:solidFill>
                <a:srgbClr val="FF0000"/>
              </a:solidFill>
            </a:endParaRPr>
          </a:p>
          <a:p>
            <a:pPr marL="457189" lvl="0" indent="-25393" algn="l" rtl="0">
              <a:spcBef>
                <a:spcPts val="0"/>
              </a:spcBef>
              <a:spcAft>
                <a:spcPts val="0"/>
              </a:spcAft>
              <a:buClr>
                <a:schemeClr val="dk1"/>
              </a:buClr>
              <a:buSzPts val="3200"/>
              <a:buNone/>
            </a:pPr>
            <a:endParaRPr sz="2000" dirty="0">
              <a:solidFill>
                <a:srgbClr val="000000"/>
              </a:solidFill>
            </a:endParaRPr>
          </a:p>
          <a:p>
            <a:pPr marL="457188" lvl="0" indent="-228593" algn="l" rtl="0">
              <a:spcBef>
                <a:spcPts val="0"/>
              </a:spcBef>
              <a:spcAft>
                <a:spcPts val="0"/>
              </a:spcAft>
              <a:buClr>
                <a:srgbClr val="000000"/>
              </a:buClr>
              <a:buSzPts val="3200"/>
              <a:buChar char="●"/>
            </a:pPr>
            <a:r>
              <a:rPr lang="en-US" sz="2800" dirty="0">
                <a:solidFill>
                  <a:srgbClr val="000000"/>
                </a:solidFill>
              </a:rPr>
              <a:t> What are the relative priorities and tradeoffs for each goal?</a:t>
            </a:r>
            <a:br>
              <a:rPr lang="en-US" sz="2800" dirty="0">
                <a:solidFill>
                  <a:srgbClr val="000000"/>
                </a:solidFill>
              </a:rPr>
            </a:br>
            <a:endParaRPr sz="2000" dirty="0">
              <a:solidFill>
                <a:srgbClr val="000000"/>
              </a:solidFill>
            </a:endParaRPr>
          </a:p>
          <a:p>
            <a:pPr marL="457188" lvl="0" indent="-228593" algn="l" rtl="0">
              <a:spcBef>
                <a:spcPts val="0"/>
              </a:spcBef>
              <a:spcAft>
                <a:spcPts val="0"/>
              </a:spcAft>
              <a:buClr>
                <a:srgbClr val="000000"/>
              </a:buClr>
              <a:buSzPts val="3200"/>
              <a:buChar char="●"/>
            </a:pPr>
            <a:r>
              <a:rPr lang="en-US" sz="2800" dirty="0">
                <a:solidFill>
                  <a:srgbClr val="000000"/>
                </a:solidFill>
              </a:rPr>
              <a:t> What constraints do you face in achieving these goals?</a:t>
            </a:r>
            <a:br>
              <a:rPr lang="en-US" sz="2800" dirty="0">
                <a:solidFill>
                  <a:srgbClr val="000000"/>
                </a:solidFill>
              </a:rPr>
            </a:br>
            <a:endParaRPr sz="2000" dirty="0">
              <a:solidFill>
                <a:srgbClr val="000000"/>
              </a:solidFill>
            </a:endParaRPr>
          </a:p>
          <a:p>
            <a:pPr marL="457189" lvl="0" indent="-228594" algn="l" rtl="0">
              <a:spcBef>
                <a:spcPts val="0"/>
              </a:spcBef>
              <a:spcAft>
                <a:spcPts val="0"/>
              </a:spcAft>
              <a:buClr>
                <a:srgbClr val="000000"/>
              </a:buClr>
              <a:buSzPts val="3200"/>
              <a:buChar char="●"/>
            </a:pPr>
            <a:r>
              <a:rPr lang="en-US" sz="2800" dirty="0">
                <a:solidFill>
                  <a:srgbClr val="000000"/>
                </a:solidFill>
              </a:rPr>
              <a:t> Need to get different “stakeholders” involved up front</a:t>
            </a:r>
            <a:endParaRPr sz="2800" dirty="0">
              <a:solidFill>
                <a:srgbClr val="000000"/>
              </a:solidFill>
            </a:endParaRPr>
          </a:p>
          <a:p>
            <a:pPr marL="431794" lvl="0" indent="0" algn="l" rtl="0">
              <a:spcBef>
                <a:spcPts val="0"/>
              </a:spcBef>
              <a:spcAft>
                <a:spcPts val="0"/>
              </a:spcAft>
              <a:buClr>
                <a:schemeClr val="dk1"/>
              </a:buClr>
              <a:buSzPts val="3200"/>
              <a:buNone/>
            </a:pPr>
            <a:endParaRPr sz="2800" dirty="0"/>
          </a:p>
          <a:p>
            <a:pPr marL="457189" lvl="0" indent="-25393" algn="l" rtl="0">
              <a:spcBef>
                <a:spcPts val="0"/>
              </a:spcBef>
              <a:spcAft>
                <a:spcPts val="0"/>
              </a:spcAft>
              <a:buClr>
                <a:schemeClr val="dk1"/>
              </a:buClr>
              <a:buSzPts val="3200"/>
              <a:buNone/>
            </a:pPr>
            <a:endParaRPr sz="2800" dirty="0"/>
          </a:p>
        </p:txBody>
      </p:sp>
      <p:sp>
        <p:nvSpPr>
          <p:cNvPr id="122" name="Google Shape;122;p6"/>
          <p:cNvSpPr txBox="1">
            <a:spLocks noGrp="1"/>
          </p:cNvSpPr>
          <p:nvPr>
            <p:ph type="title"/>
          </p:nvPr>
        </p:nvSpPr>
        <p:spPr>
          <a:xfrm>
            <a:off x="415600" y="6"/>
            <a:ext cx="11360700" cy="135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4800"/>
              <a:t>Step 1: Determine Goals</a:t>
            </a:r>
            <a:endParaRPr sz="4800"/>
          </a:p>
        </p:txBody>
      </p:sp>
      <p:sp>
        <p:nvSpPr>
          <p:cNvPr id="123" name="Google Shape;123;p6"/>
          <p:cNvSpPr txBox="1"/>
          <p:nvPr/>
        </p:nvSpPr>
        <p:spPr>
          <a:xfrm>
            <a:off x="1981200" y="5624513"/>
            <a:ext cx="2133600" cy="2739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24" name="Google Shape;124;p6"/>
          <p:cNvSpPr txBox="1"/>
          <p:nvPr/>
        </p:nvSpPr>
        <p:spPr>
          <a:xfrm>
            <a:off x="4648200" y="5624513"/>
            <a:ext cx="2895600" cy="2739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9"/>
          <p:cNvSpPr txBox="1">
            <a:spLocks noGrp="1"/>
          </p:cNvSpPr>
          <p:nvPr>
            <p:ph type="body" idx="1"/>
          </p:nvPr>
        </p:nvSpPr>
        <p:spPr>
          <a:xfrm>
            <a:off x="415600" y="1536633"/>
            <a:ext cx="11360700" cy="4555200"/>
          </a:xfrm>
          <a:prstGeom prst="rect">
            <a:avLst/>
          </a:prstGeom>
          <a:noFill/>
          <a:ln>
            <a:noFill/>
          </a:ln>
        </p:spPr>
        <p:txBody>
          <a:bodyPr spcFirstLastPara="1" wrap="square" lIns="91425" tIns="45700" rIns="91425" bIns="45700" anchor="t" anchorCtr="0">
            <a:noAutofit/>
          </a:bodyPr>
          <a:lstStyle/>
          <a:p>
            <a:pPr marL="257168" lvl="0" indent="-257168" algn="l" rtl="0">
              <a:spcBef>
                <a:spcPts val="0"/>
              </a:spcBef>
              <a:spcAft>
                <a:spcPts val="0"/>
              </a:spcAft>
              <a:buClr>
                <a:schemeClr val="dk1"/>
              </a:buClr>
              <a:buSzPts val="2000"/>
              <a:buChar char="●"/>
            </a:pPr>
            <a:r>
              <a:rPr lang="en-US" sz="2000" dirty="0"/>
              <a:t>Can I detect who’s going to get lead poisoning early?</a:t>
            </a:r>
            <a:endParaRPr dirty="0"/>
          </a:p>
          <a:p>
            <a:pPr marL="257168" lvl="0" indent="-130168" algn="l" rtl="0">
              <a:spcBef>
                <a:spcPts val="400"/>
              </a:spcBef>
              <a:spcAft>
                <a:spcPts val="0"/>
              </a:spcAft>
              <a:buClr>
                <a:schemeClr val="dk1"/>
              </a:buClr>
              <a:buSzPts val="2000"/>
              <a:buNone/>
            </a:pPr>
            <a:endParaRPr sz="2000" dirty="0"/>
          </a:p>
          <a:p>
            <a:pPr marL="257168" lvl="0" indent="-257168" algn="l" rtl="0">
              <a:spcBef>
                <a:spcPts val="400"/>
              </a:spcBef>
              <a:spcAft>
                <a:spcPts val="0"/>
              </a:spcAft>
              <a:buClr>
                <a:schemeClr val="dk1"/>
              </a:buClr>
              <a:buSzPts val="2000"/>
              <a:buChar char="●"/>
            </a:pPr>
            <a:r>
              <a:rPr lang="en-US" sz="2000" dirty="0"/>
              <a:t>Can I determine which home inspections to prioritize?</a:t>
            </a:r>
            <a:endParaRPr dirty="0"/>
          </a:p>
          <a:p>
            <a:pPr marL="257168" lvl="0" indent="-130168" algn="l" rtl="0">
              <a:spcBef>
                <a:spcPts val="400"/>
              </a:spcBef>
              <a:spcAft>
                <a:spcPts val="0"/>
              </a:spcAft>
              <a:buClr>
                <a:schemeClr val="dk1"/>
              </a:buClr>
              <a:buSzPts val="2000"/>
              <a:buNone/>
            </a:pPr>
            <a:endParaRPr sz="2000" dirty="0"/>
          </a:p>
          <a:p>
            <a:pPr marL="257168" lvl="0" indent="-257168" algn="l" rtl="0">
              <a:spcBef>
                <a:spcPts val="400"/>
              </a:spcBef>
              <a:spcAft>
                <a:spcPts val="0"/>
              </a:spcAft>
              <a:buClr>
                <a:schemeClr val="dk1"/>
              </a:buClr>
              <a:buSzPts val="2000"/>
              <a:buChar char="●"/>
            </a:pPr>
            <a:r>
              <a:rPr lang="en-US" sz="2000" dirty="0"/>
              <a:t>How do I improve the scheduling and assignment of my medics/ambulances/firetrucks?</a:t>
            </a:r>
            <a:endParaRPr dirty="0"/>
          </a:p>
          <a:p>
            <a:pPr marL="257168" lvl="0" indent="-130168" algn="l" rtl="0">
              <a:spcBef>
                <a:spcPts val="400"/>
              </a:spcBef>
              <a:spcAft>
                <a:spcPts val="0"/>
              </a:spcAft>
              <a:buClr>
                <a:schemeClr val="dk1"/>
              </a:buClr>
              <a:buSzPts val="2000"/>
              <a:buNone/>
            </a:pPr>
            <a:endParaRPr sz="2000" dirty="0"/>
          </a:p>
          <a:p>
            <a:pPr marL="257168" lvl="0" indent="-257168" algn="l" rtl="0">
              <a:spcBef>
                <a:spcPts val="400"/>
              </a:spcBef>
              <a:spcAft>
                <a:spcPts val="0"/>
              </a:spcAft>
              <a:buClr>
                <a:schemeClr val="dk1"/>
              </a:buClr>
              <a:buSzPts val="2000"/>
              <a:buChar char="●"/>
            </a:pPr>
            <a:r>
              <a:rPr lang="en-US" sz="2000" dirty="0"/>
              <a:t>Can I route citizen requests more efficiently and effectively?</a:t>
            </a:r>
            <a:endParaRPr dirty="0"/>
          </a:p>
          <a:p>
            <a:pPr marL="257168" lvl="0" indent="-130168" algn="l" rtl="0">
              <a:spcBef>
                <a:spcPts val="400"/>
              </a:spcBef>
              <a:spcAft>
                <a:spcPts val="0"/>
              </a:spcAft>
              <a:buClr>
                <a:schemeClr val="dk1"/>
              </a:buClr>
              <a:buSzPts val="2000"/>
              <a:buNone/>
            </a:pPr>
            <a:endParaRPr sz="2000" dirty="0"/>
          </a:p>
          <a:p>
            <a:pPr marL="257168" lvl="0" indent="-257168" algn="l" rtl="0">
              <a:spcBef>
                <a:spcPts val="400"/>
              </a:spcBef>
              <a:spcAft>
                <a:spcPts val="0"/>
              </a:spcAft>
              <a:buClr>
                <a:schemeClr val="dk1"/>
              </a:buClr>
              <a:buSzPts val="2000"/>
              <a:buChar char="●"/>
            </a:pPr>
            <a:r>
              <a:rPr lang="en-US" sz="2000" dirty="0"/>
              <a:t>Which policies do I modify to improve maternal mortality ?</a:t>
            </a:r>
            <a:endParaRPr dirty="0"/>
          </a:p>
          <a:p>
            <a:pPr marL="257168" lvl="0" indent="-130168" algn="l" rtl="0">
              <a:spcBef>
                <a:spcPts val="400"/>
              </a:spcBef>
              <a:spcAft>
                <a:spcPts val="0"/>
              </a:spcAft>
              <a:buClr>
                <a:schemeClr val="dk1"/>
              </a:buClr>
              <a:buSzPts val="2000"/>
              <a:buNone/>
            </a:pPr>
            <a:endParaRPr sz="2000" dirty="0"/>
          </a:p>
          <a:p>
            <a:pPr marL="257168" lvl="0" indent="-257168" algn="l" rtl="0">
              <a:spcBef>
                <a:spcPts val="400"/>
              </a:spcBef>
              <a:spcAft>
                <a:spcPts val="0"/>
              </a:spcAft>
              <a:buClr>
                <a:schemeClr val="dk1"/>
              </a:buClr>
              <a:buSzPts val="2000"/>
              <a:buChar char="●"/>
            </a:pPr>
            <a:r>
              <a:rPr lang="en-US" sz="2000" dirty="0"/>
              <a:t>How much impact is my after-school program having?</a:t>
            </a:r>
            <a:endParaRPr dirty="0"/>
          </a:p>
          <a:p>
            <a:pPr marL="257168" lvl="0" indent="-130168" algn="l" rtl="0">
              <a:spcBef>
                <a:spcPts val="400"/>
              </a:spcBef>
              <a:spcAft>
                <a:spcPts val="0"/>
              </a:spcAft>
              <a:buClr>
                <a:schemeClr val="dk1"/>
              </a:buClr>
              <a:buSzPts val="2000"/>
              <a:buNone/>
            </a:pPr>
            <a:endParaRPr sz="2000" dirty="0"/>
          </a:p>
        </p:txBody>
      </p:sp>
      <p:sp>
        <p:nvSpPr>
          <p:cNvPr id="131" name="Google Shape;131;p9"/>
          <p:cNvSpPr txBox="1">
            <a:spLocks noGrp="1"/>
          </p:cNvSpPr>
          <p:nvPr>
            <p:ph type="title"/>
          </p:nvPr>
        </p:nvSpPr>
        <p:spPr>
          <a:xfrm>
            <a:off x="415600" y="6"/>
            <a:ext cx="11360700" cy="1356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800"/>
              <a:t>Problem Templates</a:t>
            </a:r>
            <a:endParaRPr sz="4800"/>
          </a:p>
        </p:txBody>
      </p:sp>
      <p:sp>
        <p:nvSpPr>
          <p:cNvPr id="132" name="Google Shape;132;p9"/>
          <p:cNvSpPr/>
          <p:nvPr/>
        </p:nvSpPr>
        <p:spPr>
          <a:xfrm>
            <a:off x="2222224" y="1599800"/>
            <a:ext cx="3716700" cy="284700"/>
          </a:xfrm>
          <a:prstGeom prst="rect">
            <a:avLst/>
          </a:prstGeom>
          <a:gradFill>
            <a:gsLst>
              <a:gs pos="0">
                <a:srgbClr val="3E7FCD"/>
              </a:gs>
              <a:gs pos="100000">
                <a:srgbClr val="96C0FF"/>
              </a:gs>
            </a:gsLst>
            <a:lin ang="16200000" scaled="0"/>
          </a:gra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100" b="1" i="0" u="none" strike="noStrike" cap="none">
                <a:solidFill>
                  <a:srgbClr val="FF0000"/>
                </a:solidFill>
                <a:latin typeface="Calibri"/>
                <a:ea typeface="Calibri"/>
                <a:cs typeface="Calibri"/>
                <a:sym typeface="Calibri"/>
              </a:rPr>
              <a:t>X</a:t>
            </a:r>
            <a:endParaRPr/>
          </a:p>
        </p:txBody>
      </p:sp>
      <p:sp>
        <p:nvSpPr>
          <p:cNvPr id="133" name="Google Shape;133;p9"/>
          <p:cNvSpPr/>
          <p:nvPr/>
        </p:nvSpPr>
        <p:spPr>
          <a:xfrm>
            <a:off x="3394900" y="2355900"/>
            <a:ext cx="1950600" cy="324900"/>
          </a:xfrm>
          <a:prstGeom prst="rect">
            <a:avLst/>
          </a:prstGeom>
          <a:gradFill>
            <a:gsLst>
              <a:gs pos="0">
                <a:srgbClr val="3E7FCD"/>
              </a:gs>
              <a:gs pos="100000">
                <a:srgbClr val="96C0FF"/>
              </a:gs>
            </a:gsLst>
            <a:lin ang="16200000" scaled="0"/>
          </a:gra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100" b="1" i="0" u="none" strike="noStrike" cap="none">
                <a:solidFill>
                  <a:srgbClr val="FF0000"/>
                </a:solidFill>
                <a:latin typeface="Calibri"/>
                <a:ea typeface="Calibri"/>
                <a:cs typeface="Calibri"/>
                <a:sym typeface="Calibri"/>
              </a:rPr>
              <a:t>X</a:t>
            </a:r>
            <a:endParaRPr/>
          </a:p>
        </p:txBody>
      </p:sp>
      <p:sp>
        <p:nvSpPr>
          <p:cNvPr id="134" name="Google Shape;134;p9"/>
          <p:cNvSpPr/>
          <p:nvPr/>
        </p:nvSpPr>
        <p:spPr>
          <a:xfrm>
            <a:off x="2086425" y="3999900"/>
            <a:ext cx="1802100" cy="318900"/>
          </a:xfrm>
          <a:prstGeom prst="rect">
            <a:avLst/>
          </a:prstGeom>
          <a:gradFill>
            <a:gsLst>
              <a:gs pos="0">
                <a:srgbClr val="3E7FCD"/>
              </a:gs>
              <a:gs pos="100000">
                <a:srgbClr val="96C0FF"/>
              </a:gs>
            </a:gsLst>
            <a:lin ang="16200000" scaled="0"/>
          </a:gra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100" b="1" i="0" u="none" strike="noStrike" cap="none">
                <a:solidFill>
                  <a:srgbClr val="FF0000"/>
                </a:solidFill>
                <a:latin typeface="Calibri"/>
                <a:ea typeface="Calibri"/>
                <a:cs typeface="Calibri"/>
                <a:sym typeface="Calibri"/>
              </a:rPr>
              <a:t>X</a:t>
            </a:r>
            <a:endParaRPr/>
          </a:p>
        </p:txBody>
      </p:sp>
      <p:sp>
        <p:nvSpPr>
          <p:cNvPr id="135" name="Google Shape;135;p9"/>
          <p:cNvSpPr/>
          <p:nvPr/>
        </p:nvSpPr>
        <p:spPr>
          <a:xfrm>
            <a:off x="3177400" y="5525500"/>
            <a:ext cx="2662500" cy="373200"/>
          </a:xfrm>
          <a:prstGeom prst="rect">
            <a:avLst/>
          </a:prstGeom>
          <a:gradFill>
            <a:gsLst>
              <a:gs pos="0">
                <a:srgbClr val="3E7FCD"/>
              </a:gs>
              <a:gs pos="100000">
                <a:srgbClr val="96C0FF"/>
              </a:gs>
            </a:gsLst>
            <a:lin ang="16200000" scaled="0"/>
          </a:gra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100" b="1" i="0" u="none" strike="noStrike" cap="none">
                <a:solidFill>
                  <a:srgbClr val="FF0000"/>
                </a:solidFill>
                <a:latin typeface="Calibri"/>
                <a:ea typeface="Calibri"/>
                <a:cs typeface="Calibri"/>
                <a:sym typeface="Calibri"/>
              </a:rPr>
              <a:t>X</a:t>
            </a:r>
            <a:endParaRPr/>
          </a:p>
        </p:txBody>
      </p:sp>
      <p:sp>
        <p:nvSpPr>
          <p:cNvPr id="137" name="Google Shape;137;p9"/>
          <p:cNvSpPr/>
          <p:nvPr/>
        </p:nvSpPr>
        <p:spPr>
          <a:xfrm>
            <a:off x="6662250" y="3168950"/>
            <a:ext cx="3716700" cy="369600"/>
          </a:xfrm>
          <a:prstGeom prst="rect">
            <a:avLst/>
          </a:prstGeom>
          <a:gradFill>
            <a:gsLst>
              <a:gs pos="0">
                <a:srgbClr val="3E7FCD"/>
              </a:gs>
              <a:gs pos="100000">
                <a:srgbClr val="96C0FF"/>
              </a:gs>
            </a:gsLst>
            <a:lin ang="16200000" scaled="0"/>
          </a:gra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100" b="1" i="0" u="none" strike="noStrike" cap="none">
                <a:solidFill>
                  <a:srgbClr val="FF0000"/>
                </a:solidFill>
                <a:latin typeface="Calibri"/>
                <a:ea typeface="Calibri"/>
                <a:cs typeface="Calibri"/>
                <a:sym typeface="Calibri"/>
              </a:rPr>
              <a:t>X</a:t>
            </a:r>
            <a:endParaRPr/>
          </a:p>
        </p:txBody>
      </p:sp>
      <p:sp>
        <p:nvSpPr>
          <p:cNvPr id="138" name="Google Shape;138;p9"/>
          <p:cNvSpPr/>
          <p:nvPr/>
        </p:nvSpPr>
        <p:spPr>
          <a:xfrm>
            <a:off x="5019775" y="4766500"/>
            <a:ext cx="2018400" cy="372900"/>
          </a:xfrm>
          <a:prstGeom prst="rect">
            <a:avLst/>
          </a:prstGeom>
          <a:gradFill>
            <a:gsLst>
              <a:gs pos="0">
                <a:srgbClr val="3E7FCD"/>
              </a:gs>
              <a:gs pos="100000">
                <a:srgbClr val="96C0FF"/>
              </a:gs>
            </a:gsLst>
            <a:lin ang="16200000" scaled="0"/>
          </a:gra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100" b="1" i="0" u="none" strike="noStrike" cap="none">
                <a:solidFill>
                  <a:srgbClr val="FF0000"/>
                </a:solidFill>
                <a:latin typeface="Calibri"/>
                <a:ea typeface="Calibri"/>
                <a:cs typeface="Calibri"/>
                <a:sym typeface="Calibri"/>
              </a:rPr>
              <a:t>X</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8"/>
          <p:cNvSpPr txBox="1">
            <a:spLocks noGrp="1"/>
          </p:cNvSpPr>
          <p:nvPr>
            <p:ph type="body" idx="1"/>
          </p:nvPr>
        </p:nvSpPr>
        <p:spPr>
          <a:xfrm>
            <a:off x="415600" y="1536633"/>
            <a:ext cx="11360700" cy="4555200"/>
          </a:xfrm>
          <a:prstGeom prst="rect">
            <a:avLst/>
          </a:prstGeom>
          <a:noFill/>
          <a:ln>
            <a:noFill/>
          </a:ln>
        </p:spPr>
        <p:txBody>
          <a:bodyPr spcFirstLastPara="1" wrap="square" lIns="91425" tIns="45700" rIns="91425" bIns="45700" anchor="t" anchorCtr="0">
            <a:noAutofit/>
          </a:bodyPr>
          <a:lstStyle/>
          <a:p>
            <a:pPr marL="228594" lvl="1" indent="-228594" algn="l" rtl="0">
              <a:lnSpc>
                <a:spcPct val="150000"/>
              </a:lnSpc>
              <a:spcBef>
                <a:spcPts val="0"/>
              </a:spcBef>
              <a:spcAft>
                <a:spcPts val="0"/>
              </a:spcAft>
              <a:buClr>
                <a:srgbClr val="000000"/>
              </a:buClr>
              <a:buSzPts val="2667"/>
              <a:buChar char="•"/>
            </a:pPr>
            <a:r>
              <a:rPr lang="en-US" sz="2667" dirty="0">
                <a:solidFill>
                  <a:srgbClr val="000000"/>
                </a:solidFill>
              </a:rPr>
              <a:t>Early Warning Systems</a:t>
            </a:r>
          </a:p>
          <a:p>
            <a:pPr marL="228594" lvl="1" indent="-228594" algn="l" rtl="0">
              <a:lnSpc>
                <a:spcPct val="150000"/>
              </a:lnSpc>
              <a:spcBef>
                <a:spcPts val="0"/>
              </a:spcBef>
              <a:spcAft>
                <a:spcPts val="0"/>
              </a:spcAft>
              <a:buClr>
                <a:srgbClr val="000000"/>
              </a:buClr>
              <a:buSzPts val="2667"/>
              <a:buChar char="•"/>
            </a:pPr>
            <a:r>
              <a:rPr lang="en-US" sz="2667" dirty="0">
                <a:solidFill>
                  <a:srgbClr val="000000"/>
                </a:solidFill>
              </a:rPr>
              <a:t>Resource allocation/optimization</a:t>
            </a:r>
            <a:endParaRPr dirty="0">
              <a:solidFill>
                <a:srgbClr val="000000"/>
              </a:solidFill>
            </a:endParaRPr>
          </a:p>
          <a:p>
            <a:pPr marL="228594" lvl="1" indent="-228594" rtl="0">
              <a:lnSpc>
                <a:spcPct val="150000"/>
              </a:lnSpc>
              <a:spcBef>
                <a:spcPts val="400"/>
              </a:spcBef>
              <a:spcAft>
                <a:spcPts val="0"/>
              </a:spcAft>
              <a:buClr>
                <a:srgbClr val="000000"/>
              </a:buClr>
              <a:buSzPts val="2667"/>
              <a:buChar char="•"/>
            </a:pPr>
            <a:r>
              <a:rPr lang="en-US" sz="2667" dirty="0">
                <a:solidFill>
                  <a:srgbClr val="000000"/>
                </a:solidFill>
              </a:rPr>
              <a:t>Compliance/Inspections/Audits</a:t>
            </a:r>
            <a:endParaRPr dirty="0">
              <a:solidFill>
                <a:srgbClr val="000000"/>
              </a:solidFill>
            </a:endParaRPr>
          </a:p>
          <a:p>
            <a:pPr marL="228594" lvl="1" indent="-228594" algn="l" rtl="0">
              <a:lnSpc>
                <a:spcPct val="150000"/>
              </a:lnSpc>
              <a:spcBef>
                <a:spcPts val="400"/>
              </a:spcBef>
              <a:spcAft>
                <a:spcPts val="0"/>
              </a:spcAft>
              <a:buClr>
                <a:srgbClr val="000000"/>
              </a:buClr>
              <a:buSzPts val="2667"/>
              <a:buChar char="•"/>
            </a:pPr>
            <a:r>
              <a:rPr lang="en-US" sz="2667" dirty="0">
                <a:solidFill>
                  <a:srgbClr val="000000"/>
                </a:solidFill>
              </a:rPr>
              <a:t>Routing (Physical or Virtual)</a:t>
            </a:r>
            <a:endParaRPr dirty="0">
              <a:solidFill>
                <a:srgbClr val="000000"/>
              </a:solidFill>
            </a:endParaRPr>
          </a:p>
          <a:p>
            <a:pPr marL="228594" lvl="1" indent="-228594" algn="l" rtl="0">
              <a:lnSpc>
                <a:spcPct val="150000"/>
              </a:lnSpc>
              <a:spcBef>
                <a:spcPts val="400"/>
              </a:spcBef>
              <a:spcAft>
                <a:spcPts val="0"/>
              </a:spcAft>
              <a:buClr>
                <a:srgbClr val="000000"/>
              </a:buClr>
              <a:buSzPts val="2667"/>
              <a:buChar char="•"/>
            </a:pPr>
            <a:r>
              <a:rPr lang="en-US" sz="2667" dirty="0">
                <a:solidFill>
                  <a:srgbClr val="000000"/>
                </a:solidFill>
              </a:rPr>
              <a:t>Scheduling</a:t>
            </a:r>
            <a:endParaRPr dirty="0">
              <a:solidFill>
                <a:srgbClr val="000000"/>
              </a:solidFill>
            </a:endParaRPr>
          </a:p>
          <a:p>
            <a:pPr marL="228594" lvl="1" indent="-228594" algn="l" rtl="0">
              <a:lnSpc>
                <a:spcPct val="150000"/>
              </a:lnSpc>
              <a:spcBef>
                <a:spcPts val="400"/>
              </a:spcBef>
              <a:spcAft>
                <a:spcPts val="0"/>
              </a:spcAft>
              <a:buClr>
                <a:srgbClr val="000000"/>
              </a:buClr>
              <a:buSzPts val="2667"/>
              <a:buChar char="•"/>
            </a:pPr>
            <a:r>
              <a:rPr lang="en-US" sz="2667" dirty="0">
                <a:solidFill>
                  <a:srgbClr val="000000"/>
                </a:solidFill>
              </a:rPr>
              <a:t>Policy Evaluation</a:t>
            </a:r>
            <a:endParaRPr dirty="0">
              <a:solidFill>
                <a:srgbClr val="000000"/>
              </a:solidFill>
            </a:endParaRPr>
          </a:p>
          <a:p>
            <a:pPr marL="228594" lvl="1" indent="-228594" algn="l" rtl="0">
              <a:lnSpc>
                <a:spcPct val="150000"/>
              </a:lnSpc>
              <a:spcBef>
                <a:spcPts val="400"/>
              </a:spcBef>
              <a:spcAft>
                <a:spcPts val="0"/>
              </a:spcAft>
              <a:buClr>
                <a:srgbClr val="000000"/>
              </a:buClr>
              <a:buSzPts val="2667"/>
              <a:buChar char="•"/>
            </a:pPr>
            <a:r>
              <a:rPr lang="en-US" sz="2667" dirty="0">
                <a:solidFill>
                  <a:srgbClr val="000000"/>
                </a:solidFill>
              </a:rPr>
              <a:t>Policy Hypothesis Generation</a:t>
            </a:r>
            <a:endParaRPr dirty="0">
              <a:solidFill>
                <a:srgbClr val="000000"/>
              </a:solidFill>
            </a:endParaRPr>
          </a:p>
        </p:txBody>
      </p:sp>
      <p:sp>
        <p:nvSpPr>
          <p:cNvPr id="144" name="Google Shape;144;p8"/>
          <p:cNvSpPr txBox="1">
            <a:spLocks noGrp="1"/>
          </p:cNvSpPr>
          <p:nvPr>
            <p:ph type="title"/>
          </p:nvPr>
        </p:nvSpPr>
        <p:spPr>
          <a:xfrm>
            <a:off x="415600" y="7"/>
            <a:ext cx="11360700" cy="1356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800"/>
              <a:t>Types of Problems</a:t>
            </a:r>
            <a:endParaRPr sz="4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2"/>
          <p:cNvSpPr txBox="1">
            <a:spLocks noGrp="1"/>
          </p:cNvSpPr>
          <p:nvPr>
            <p:ph type="title"/>
          </p:nvPr>
        </p:nvSpPr>
        <p:spPr>
          <a:xfrm>
            <a:off x="415600" y="7"/>
            <a:ext cx="11360700" cy="1356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800" dirty="0"/>
              <a:t>Discussion Question</a:t>
            </a:r>
            <a:endParaRPr sz="4800" dirty="0"/>
          </a:p>
        </p:txBody>
      </p:sp>
      <p:sp>
        <p:nvSpPr>
          <p:cNvPr id="77" name="Google Shape;77;p2"/>
          <p:cNvSpPr txBox="1">
            <a:spLocks noGrp="1"/>
          </p:cNvSpPr>
          <p:nvPr>
            <p:ph type="body" idx="1"/>
          </p:nvPr>
        </p:nvSpPr>
        <p:spPr>
          <a:xfrm>
            <a:off x="415600" y="1689033"/>
            <a:ext cx="11360700" cy="4555200"/>
          </a:xfrm>
          <a:prstGeom prst="rect">
            <a:avLst/>
          </a:prstGeom>
          <a:noFill/>
          <a:ln>
            <a:noFill/>
          </a:ln>
        </p:spPr>
        <p:txBody>
          <a:bodyPr spcFirstLastPara="1" wrap="square" lIns="91425" tIns="91425" rIns="91425" bIns="91425" anchor="t" anchorCtr="0">
            <a:noAutofit/>
          </a:bodyPr>
          <a:lstStyle/>
          <a:p>
            <a:pPr marL="228595" lvl="0" indent="0" algn="ctr" rtl="0">
              <a:spcBef>
                <a:spcPts val="0"/>
              </a:spcBef>
              <a:spcAft>
                <a:spcPts val="0"/>
              </a:spcAft>
              <a:buClr>
                <a:schemeClr val="dk1"/>
              </a:buClr>
              <a:buSzPts val="3200"/>
              <a:buNone/>
            </a:pPr>
            <a:r>
              <a:rPr lang="en-US" sz="4400" dirty="0">
                <a:solidFill>
                  <a:schemeClr val="tx1"/>
                </a:solidFill>
              </a:rPr>
              <a:t>Which problem types might apply to the COVID hospitalization forecasting example?</a:t>
            </a:r>
          </a:p>
          <a:p>
            <a:pPr marL="228595" lvl="0" indent="0" algn="ctr" rtl="0">
              <a:spcBef>
                <a:spcPts val="0"/>
              </a:spcBef>
              <a:spcAft>
                <a:spcPts val="0"/>
              </a:spcAft>
              <a:buClr>
                <a:schemeClr val="dk1"/>
              </a:buClr>
              <a:buSzPts val="3200"/>
              <a:buNone/>
            </a:pPr>
            <a:endParaRPr lang="en-US" sz="4400" dirty="0">
              <a:solidFill>
                <a:schemeClr val="tx1"/>
              </a:solidFill>
            </a:endParaRPr>
          </a:p>
          <a:p>
            <a:pPr marL="228595" indent="0" algn="ctr">
              <a:buClr>
                <a:schemeClr val="dk1"/>
              </a:buClr>
              <a:buSzPts val="3200"/>
              <a:buNone/>
            </a:pPr>
            <a:r>
              <a:rPr lang="en-US" sz="4400" dirty="0">
                <a:solidFill>
                  <a:schemeClr val="tx1"/>
                </a:solidFill>
              </a:rPr>
              <a:t>slido.com   #10718</a:t>
            </a:r>
          </a:p>
          <a:p>
            <a:pPr marL="228595" indent="0" algn="ctr">
              <a:buClr>
                <a:schemeClr val="dk1"/>
              </a:buClr>
              <a:buSzPts val="3200"/>
              <a:buNone/>
            </a:pPr>
            <a:r>
              <a:rPr lang="en-US" sz="3600" dirty="0">
                <a:solidFill>
                  <a:schemeClr val="tx1"/>
                </a:solidFill>
              </a:rPr>
              <a:t>(Remember to enter your name. Responses are anonymous, but tracks who voted.)</a:t>
            </a:r>
          </a:p>
        </p:txBody>
      </p:sp>
    </p:spTree>
    <p:extLst>
      <p:ext uri="{BB962C8B-B14F-4D97-AF65-F5344CB8AC3E}">
        <p14:creationId xmlns:p14="http://schemas.microsoft.com/office/powerpoint/2010/main" val="1541442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1E5EB-D770-A5D0-2DA2-3202FD588C7E}"/>
              </a:ext>
            </a:extLst>
          </p:cNvPr>
          <p:cNvSpPr>
            <a:spLocks noGrp="1"/>
          </p:cNvSpPr>
          <p:nvPr>
            <p:ph type="title"/>
          </p:nvPr>
        </p:nvSpPr>
        <p:spPr/>
        <p:txBody>
          <a:bodyPr/>
          <a:lstStyle/>
          <a:p>
            <a:r>
              <a:rPr lang="en-US" dirty="0"/>
              <a:t>Case study</a:t>
            </a:r>
          </a:p>
        </p:txBody>
      </p:sp>
      <p:sp>
        <p:nvSpPr>
          <p:cNvPr id="3" name="Text Placeholder 2">
            <a:extLst>
              <a:ext uri="{FF2B5EF4-FFF2-40B4-BE49-F238E27FC236}">
                <a16:creationId xmlns:a16="http://schemas.microsoft.com/office/drawing/2014/main" id="{33A04BBE-168F-D5C2-5A54-CD6E2BC4396A}"/>
              </a:ext>
            </a:extLst>
          </p:cNvPr>
          <p:cNvSpPr>
            <a:spLocks noGrp="1"/>
          </p:cNvSpPr>
          <p:nvPr>
            <p:ph type="body" idx="1"/>
          </p:nvPr>
        </p:nvSpPr>
        <p:spPr/>
        <p:txBody>
          <a:bodyPr/>
          <a:lstStyle/>
          <a:p>
            <a:pPr marL="76200" indent="0">
              <a:buNone/>
            </a:pPr>
            <a:r>
              <a:rPr lang="en-US" b="1" dirty="0"/>
              <a:t>Forecasting COVID hospitalizations</a:t>
            </a:r>
          </a:p>
          <a:p>
            <a:pPr marL="76200" indent="0">
              <a:buNone/>
            </a:pPr>
            <a:endParaRPr lang="en-US" dirty="0"/>
          </a:p>
          <a:p>
            <a:pPr marL="76200" indent="0">
              <a:buNone/>
            </a:pPr>
            <a:r>
              <a:rPr lang="en-US" dirty="0"/>
              <a:t>Many health systems or health departments: </a:t>
            </a:r>
            <a:r>
              <a:rPr lang="en-US" b="1" i="1" dirty="0"/>
              <a:t>will hospital capacity be sufficient to provide care for future patients?</a:t>
            </a:r>
            <a:endParaRPr lang="en-US" dirty="0"/>
          </a:p>
          <a:p>
            <a:pPr marL="76200" indent="0">
              <a:buNone/>
            </a:pPr>
            <a:endParaRPr lang="en-US" b="1" i="1" dirty="0"/>
          </a:p>
          <a:p>
            <a:pPr marL="76200" indent="0">
              <a:buNone/>
            </a:pPr>
            <a:r>
              <a:rPr lang="en-US" dirty="0"/>
              <a:t>“Determine what resources will be needed to provide adequate care for all COVID-19 patients in the next month”</a:t>
            </a:r>
          </a:p>
          <a:p>
            <a:pPr marL="76200" indent="0">
              <a:buNone/>
            </a:pPr>
            <a:endParaRPr lang="en-US" dirty="0"/>
          </a:p>
          <a:p>
            <a:pPr marL="76200" indent="0">
              <a:buNone/>
            </a:pPr>
            <a:r>
              <a:rPr lang="en-US" dirty="0"/>
              <a:t>“Provide early detection of when COVID hospitalization will exceed available resources”</a:t>
            </a:r>
          </a:p>
          <a:p>
            <a:pPr marL="76200" indent="0">
              <a:buNone/>
            </a:pPr>
            <a:endParaRPr lang="en-US" dirty="0"/>
          </a:p>
          <a:p>
            <a:pPr marL="76200" indent="0">
              <a:buNone/>
            </a:pPr>
            <a:r>
              <a:rPr lang="en-US" dirty="0"/>
              <a:t>Not necessarily: “predict the number of COVID hospitalizations”</a:t>
            </a:r>
          </a:p>
          <a:p>
            <a:pPr marL="76200" indent="0">
              <a:buNone/>
            </a:pPr>
            <a:endParaRPr lang="en-US" dirty="0"/>
          </a:p>
        </p:txBody>
      </p:sp>
    </p:spTree>
    <p:extLst>
      <p:ext uri="{BB962C8B-B14F-4D97-AF65-F5344CB8AC3E}">
        <p14:creationId xmlns:p14="http://schemas.microsoft.com/office/powerpoint/2010/main" val="2347338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0"/>
          <p:cNvSpPr txBox="1">
            <a:spLocks noGrp="1"/>
          </p:cNvSpPr>
          <p:nvPr>
            <p:ph type="body" idx="1"/>
          </p:nvPr>
        </p:nvSpPr>
        <p:spPr>
          <a:xfrm>
            <a:off x="415600" y="1536624"/>
            <a:ext cx="11360700" cy="5074800"/>
          </a:xfrm>
          <a:prstGeom prst="rect">
            <a:avLst/>
          </a:prstGeom>
          <a:noFill/>
          <a:ln>
            <a:noFill/>
          </a:ln>
        </p:spPr>
        <p:txBody>
          <a:bodyPr spcFirstLastPara="1" wrap="square" lIns="91425" tIns="91425" rIns="91425" bIns="91425" anchor="t" anchorCtr="0">
            <a:noAutofit/>
          </a:bodyPr>
          <a:lstStyle/>
          <a:p>
            <a:pPr marL="457188" lvl="0" indent="-228593" algn="l" rtl="0">
              <a:spcBef>
                <a:spcPts val="0"/>
              </a:spcBef>
              <a:spcAft>
                <a:spcPts val="0"/>
              </a:spcAft>
              <a:buClr>
                <a:srgbClr val="000000"/>
              </a:buClr>
              <a:buSzPts val="3200"/>
              <a:buChar char="●"/>
            </a:pPr>
            <a:r>
              <a:rPr lang="en-US" sz="3200" dirty="0">
                <a:solidFill>
                  <a:srgbClr val="000000"/>
                </a:solidFill>
              </a:rPr>
              <a:t>What interventions/actions do I have access to?</a:t>
            </a:r>
            <a:br>
              <a:rPr lang="en-US" sz="3200" dirty="0">
                <a:solidFill>
                  <a:srgbClr val="000000"/>
                </a:solidFill>
              </a:rPr>
            </a:br>
            <a:endParaRPr sz="1600" dirty="0">
              <a:solidFill>
                <a:srgbClr val="000000"/>
              </a:solidFill>
            </a:endParaRPr>
          </a:p>
          <a:p>
            <a:pPr marL="457189" lvl="0" indent="-228594" algn="l" rtl="0">
              <a:spcBef>
                <a:spcPts val="0"/>
              </a:spcBef>
              <a:spcAft>
                <a:spcPts val="0"/>
              </a:spcAft>
              <a:buClr>
                <a:srgbClr val="000000"/>
              </a:buClr>
              <a:buSzPts val="3200"/>
              <a:buChar char="●"/>
            </a:pPr>
            <a:r>
              <a:rPr lang="en-US" sz="3200" dirty="0">
                <a:solidFill>
                  <a:srgbClr val="000000"/>
                </a:solidFill>
              </a:rPr>
              <a:t>What would someone do differently if they had more information or knew where their actions were most likely to be effective?</a:t>
            </a:r>
            <a:endParaRPr dirty="0">
              <a:solidFill>
                <a:srgbClr val="000000"/>
              </a:solidFill>
            </a:endParaRPr>
          </a:p>
          <a:p>
            <a:pPr marL="228594" lvl="0" indent="0" algn="l" rtl="0">
              <a:spcBef>
                <a:spcPts val="0"/>
              </a:spcBef>
              <a:spcAft>
                <a:spcPts val="0"/>
              </a:spcAft>
              <a:buClr>
                <a:schemeClr val="dk1"/>
              </a:buClr>
              <a:buSzPts val="3200"/>
              <a:buNone/>
            </a:pPr>
            <a:endParaRPr sz="1600" dirty="0">
              <a:solidFill>
                <a:srgbClr val="000000"/>
              </a:solidFill>
            </a:endParaRPr>
          </a:p>
          <a:p>
            <a:pPr marL="457189" lvl="0" indent="-228594" algn="l" rtl="0">
              <a:spcBef>
                <a:spcPts val="0"/>
              </a:spcBef>
              <a:spcAft>
                <a:spcPts val="0"/>
              </a:spcAft>
              <a:buClr>
                <a:srgbClr val="000000"/>
              </a:buClr>
              <a:buSzPts val="3200"/>
              <a:buChar char="●"/>
            </a:pPr>
            <a:r>
              <a:rPr lang="en-US" sz="3200" dirty="0">
                <a:solidFill>
                  <a:srgbClr val="000000"/>
                </a:solidFill>
              </a:rPr>
              <a:t>Informing these actions:</a:t>
            </a:r>
            <a:endParaRPr dirty="0">
              <a:solidFill>
                <a:srgbClr val="000000"/>
              </a:solidFill>
            </a:endParaRPr>
          </a:p>
          <a:p>
            <a:pPr marL="914377" lvl="1" indent="-359845" algn="l" rtl="0">
              <a:spcBef>
                <a:spcPts val="600"/>
              </a:spcBef>
              <a:spcAft>
                <a:spcPts val="0"/>
              </a:spcAft>
              <a:buClr>
                <a:srgbClr val="000000"/>
              </a:buClr>
              <a:buSzPts val="2400"/>
              <a:buFont typeface="Calibri"/>
              <a:buChar char="○"/>
            </a:pPr>
            <a:r>
              <a:rPr lang="en-US" sz="2400" dirty="0">
                <a:solidFill>
                  <a:srgbClr val="000000"/>
                </a:solidFill>
                <a:latin typeface="Calibri"/>
                <a:ea typeface="Calibri"/>
                <a:cs typeface="Calibri"/>
                <a:sym typeface="Calibri"/>
              </a:rPr>
              <a:t>Who? (to target for each action)</a:t>
            </a:r>
            <a:endParaRPr sz="2400" dirty="0">
              <a:solidFill>
                <a:srgbClr val="000000"/>
              </a:solidFill>
            </a:endParaRPr>
          </a:p>
          <a:p>
            <a:pPr marL="914377" lvl="1" indent="-359845" algn="l" rtl="0">
              <a:spcBef>
                <a:spcPts val="600"/>
              </a:spcBef>
              <a:spcAft>
                <a:spcPts val="0"/>
              </a:spcAft>
              <a:buClr>
                <a:srgbClr val="000000"/>
              </a:buClr>
              <a:buSzPts val="2400"/>
              <a:buFont typeface="Calibri"/>
              <a:buChar char="○"/>
            </a:pPr>
            <a:r>
              <a:rPr lang="en-US" sz="2400" dirty="0">
                <a:solidFill>
                  <a:srgbClr val="000000"/>
                </a:solidFill>
                <a:latin typeface="Calibri"/>
                <a:ea typeface="Calibri"/>
                <a:cs typeface="Calibri"/>
                <a:sym typeface="Calibri"/>
              </a:rPr>
              <a:t>What? (to say to them)</a:t>
            </a:r>
            <a:endParaRPr sz="2400" dirty="0">
              <a:solidFill>
                <a:srgbClr val="000000"/>
              </a:solidFill>
              <a:latin typeface="Calibri"/>
              <a:ea typeface="Calibri"/>
              <a:cs typeface="Calibri"/>
              <a:sym typeface="Calibri"/>
            </a:endParaRPr>
          </a:p>
          <a:p>
            <a:pPr marL="914377" lvl="1" indent="-359845" algn="l" rtl="0">
              <a:spcBef>
                <a:spcPts val="600"/>
              </a:spcBef>
              <a:spcAft>
                <a:spcPts val="0"/>
              </a:spcAft>
              <a:buClr>
                <a:srgbClr val="000000"/>
              </a:buClr>
              <a:buSzPts val="2400"/>
              <a:buFont typeface="Calibri"/>
              <a:buChar char="○"/>
            </a:pPr>
            <a:r>
              <a:rPr lang="en-US" sz="2400" dirty="0">
                <a:solidFill>
                  <a:srgbClr val="000000"/>
                </a:solidFill>
                <a:latin typeface="Calibri"/>
                <a:ea typeface="Calibri"/>
                <a:cs typeface="Calibri"/>
                <a:sym typeface="Calibri"/>
              </a:rPr>
              <a:t>How? (to use different communication channels)</a:t>
            </a:r>
            <a:endParaRPr sz="2400" dirty="0">
              <a:solidFill>
                <a:srgbClr val="000000"/>
              </a:solidFill>
              <a:latin typeface="Calibri"/>
              <a:ea typeface="Calibri"/>
              <a:cs typeface="Calibri"/>
              <a:sym typeface="Calibri"/>
            </a:endParaRPr>
          </a:p>
        </p:txBody>
      </p:sp>
      <p:sp>
        <p:nvSpPr>
          <p:cNvPr id="150" name="Google Shape;150;p10"/>
          <p:cNvSpPr txBox="1">
            <a:spLocks noGrp="1"/>
          </p:cNvSpPr>
          <p:nvPr>
            <p:ph type="title"/>
          </p:nvPr>
        </p:nvSpPr>
        <p:spPr>
          <a:xfrm>
            <a:off x="0" y="0"/>
            <a:ext cx="12192000" cy="135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4600">
                <a:solidFill>
                  <a:schemeClr val="lt1"/>
                </a:solidFill>
              </a:rPr>
              <a:t>Step 2: Identify Actions to achieve the goal</a:t>
            </a:r>
            <a:endParaRPr sz="4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6dad9273e7_0_115"/>
          <p:cNvSpPr txBox="1">
            <a:spLocks noGrp="1"/>
          </p:cNvSpPr>
          <p:nvPr>
            <p:ph type="body" idx="1"/>
          </p:nvPr>
        </p:nvSpPr>
        <p:spPr>
          <a:xfrm>
            <a:off x="415600" y="1536624"/>
            <a:ext cx="11360700" cy="5074800"/>
          </a:xfrm>
          <a:prstGeom prst="rect">
            <a:avLst/>
          </a:prstGeom>
          <a:noFill/>
          <a:ln>
            <a:noFill/>
          </a:ln>
        </p:spPr>
        <p:txBody>
          <a:bodyPr spcFirstLastPara="1" wrap="square" lIns="91425" tIns="91425" rIns="91425" bIns="91425" anchor="t" anchorCtr="0">
            <a:noAutofit/>
          </a:bodyPr>
          <a:lstStyle/>
          <a:p>
            <a:pPr marL="457188" lvl="0" indent="-228593" algn="l" rtl="0">
              <a:spcBef>
                <a:spcPts val="0"/>
              </a:spcBef>
              <a:spcAft>
                <a:spcPts val="0"/>
              </a:spcAft>
              <a:buClr>
                <a:srgbClr val="000000"/>
              </a:buClr>
              <a:buSzPts val="3200"/>
              <a:buChar char="●"/>
            </a:pPr>
            <a:r>
              <a:rPr lang="en-US" sz="3200">
                <a:solidFill>
                  <a:srgbClr val="000000"/>
                </a:solidFill>
              </a:rPr>
              <a:t> Focus on concrete actions </a:t>
            </a:r>
            <a:br>
              <a:rPr lang="en-US" sz="3200">
                <a:solidFill>
                  <a:srgbClr val="000000"/>
                </a:solidFill>
              </a:rPr>
            </a:br>
            <a:endParaRPr sz="1600">
              <a:solidFill>
                <a:srgbClr val="000000"/>
              </a:solidFill>
            </a:endParaRPr>
          </a:p>
          <a:p>
            <a:pPr marL="457188" lvl="0" indent="-228593" algn="l" rtl="0">
              <a:spcBef>
                <a:spcPts val="0"/>
              </a:spcBef>
              <a:spcAft>
                <a:spcPts val="0"/>
              </a:spcAft>
              <a:buClr>
                <a:srgbClr val="000000"/>
              </a:buClr>
              <a:buSzPts val="3200"/>
              <a:buChar char="●"/>
            </a:pPr>
            <a:r>
              <a:rPr lang="en-US" sz="3200">
                <a:solidFill>
                  <a:srgbClr val="000000"/>
                </a:solidFill>
              </a:rPr>
              <a:t> Existing vs new actions</a:t>
            </a:r>
            <a:endParaRPr>
              <a:solidFill>
                <a:srgbClr val="000000"/>
              </a:solidFill>
            </a:endParaRPr>
          </a:p>
          <a:p>
            <a:pPr marL="228593" lvl="0" indent="0" algn="l" rtl="0">
              <a:spcBef>
                <a:spcPts val="0"/>
              </a:spcBef>
              <a:spcAft>
                <a:spcPts val="0"/>
              </a:spcAft>
              <a:buClr>
                <a:schemeClr val="dk1"/>
              </a:buClr>
              <a:buSzPts val="3200"/>
              <a:buNone/>
            </a:pPr>
            <a:endParaRPr sz="1600">
              <a:solidFill>
                <a:srgbClr val="000000"/>
              </a:solidFill>
            </a:endParaRPr>
          </a:p>
          <a:p>
            <a:pPr marL="457188" lvl="0" indent="-228593" algn="l" rtl="0">
              <a:spcBef>
                <a:spcPts val="0"/>
              </a:spcBef>
              <a:spcAft>
                <a:spcPts val="0"/>
              </a:spcAft>
              <a:buClr>
                <a:srgbClr val="000000"/>
              </a:buClr>
              <a:buSzPts val="3200"/>
              <a:buChar char="●"/>
            </a:pPr>
            <a:r>
              <a:rPr lang="en-US" sz="3200">
                <a:solidFill>
                  <a:srgbClr val="000000"/>
                </a:solidFill>
              </a:rPr>
              <a:t> Consider the granularity of the actions</a:t>
            </a:r>
            <a:endParaRPr sz="3200">
              <a:solidFill>
                <a:srgbClr val="000000"/>
              </a:solidFill>
            </a:endParaRPr>
          </a:p>
          <a:p>
            <a:pPr marL="1219200" lvl="1" indent="-482600" algn="l" rtl="0">
              <a:spcBef>
                <a:spcPts val="0"/>
              </a:spcBef>
              <a:spcAft>
                <a:spcPts val="0"/>
              </a:spcAft>
              <a:buClr>
                <a:srgbClr val="000000"/>
              </a:buClr>
              <a:buSzPts val="2800"/>
              <a:buChar char="○"/>
            </a:pPr>
            <a:r>
              <a:rPr lang="en-US" sz="2800">
                <a:solidFill>
                  <a:srgbClr val="000000"/>
                </a:solidFill>
              </a:rPr>
              <a:t>e.g. students who need help generally vs specific program</a:t>
            </a:r>
            <a:br>
              <a:rPr lang="en-US" sz="2800">
                <a:solidFill>
                  <a:srgbClr val="000000"/>
                </a:solidFill>
              </a:rPr>
            </a:br>
            <a:endParaRPr sz="2800">
              <a:solidFill>
                <a:srgbClr val="000000"/>
              </a:solidFill>
            </a:endParaRPr>
          </a:p>
          <a:p>
            <a:pPr marL="609600" lvl="0" indent="-508000" algn="l" rtl="0">
              <a:spcBef>
                <a:spcPts val="0"/>
              </a:spcBef>
              <a:spcAft>
                <a:spcPts val="0"/>
              </a:spcAft>
              <a:buClr>
                <a:srgbClr val="000000"/>
              </a:buClr>
              <a:buSzPts val="3200"/>
              <a:buChar char="●"/>
            </a:pPr>
            <a:r>
              <a:rPr lang="en-US" sz="3200">
                <a:solidFill>
                  <a:srgbClr val="000000"/>
                </a:solidFill>
              </a:rPr>
              <a:t>How frequently are interventions taken/planned?</a:t>
            </a:r>
            <a:br>
              <a:rPr lang="en-US" sz="3200">
                <a:solidFill>
                  <a:srgbClr val="000000"/>
                </a:solidFill>
              </a:rPr>
            </a:br>
            <a:endParaRPr sz="3200">
              <a:solidFill>
                <a:srgbClr val="000000"/>
              </a:solidFill>
            </a:endParaRPr>
          </a:p>
          <a:p>
            <a:pPr marL="609600" lvl="0" indent="-508000" algn="l" rtl="0">
              <a:spcBef>
                <a:spcPts val="0"/>
              </a:spcBef>
              <a:spcAft>
                <a:spcPts val="0"/>
              </a:spcAft>
              <a:buClr>
                <a:srgbClr val="000000"/>
              </a:buClr>
              <a:buSzPts val="3200"/>
              <a:buChar char="●"/>
            </a:pPr>
            <a:r>
              <a:rPr lang="en-US" sz="3200">
                <a:solidFill>
                  <a:srgbClr val="000000"/>
                </a:solidFill>
              </a:rPr>
              <a:t>How far out does planning occur?</a:t>
            </a:r>
            <a:endParaRPr sz="2133">
              <a:solidFill>
                <a:srgbClr val="000000"/>
              </a:solidFill>
              <a:latin typeface="Calibri"/>
              <a:ea typeface="Calibri"/>
              <a:cs typeface="Calibri"/>
              <a:sym typeface="Calibri"/>
            </a:endParaRPr>
          </a:p>
        </p:txBody>
      </p:sp>
      <p:sp>
        <p:nvSpPr>
          <p:cNvPr id="156" name="Google Shape;156;g6dad9273e7_0_115"/>
          <p:cNvSpPr txBox="1">
            <a:spLocks noGrp="1"/>
          </p:cNvSpPr>
          <p:nvPr>
            <p:ph type="title"/>
          </p:nvPr>
        </p:nvSpPr>
        <p:spPr>
          <a:xfrm>
            <a:off x="0" y="0"/>
            <a:ext cx="12192000" cy="135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4600">
                <a:solidFill>
                  <a:schemeClr val="lt1"/>
                </a:solidFill>
              </a:rPr>
              <a:t>Step 2: Identify Actions to achieve the goal</a:t>
            </a:r>
            <a:endParaRPr sz="4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1E5EB-D770-A5D0-2DA2-3202FD588C7E}"/>
              </a:ext>
            </a:extLst>
          </p:cNvPr>
          <p:cNvSpPr>
            <a:spLocks noGrp="1"/>
          </p:cNvSpPr>
          <p:nvPr>
            <p:ph type="title"/>
          </p:nvPr>
        </p:nvSpPr>
        <p:spPr/>
        <p:txBody>
          <a:bodyPr/>
          <a:lstStyle/>
          <a:p>
            <a:r>
              <a:rPr lang="en-US" dirty="0"/>
              <a:t>Case study</a:t>
            </a:r>
          </a:p>
        </p:txBody>
      </p:sp>
      <p:sp>
        <p:nvSpPr>
          <p:cNvPr id="3" name="Text Placeholder 2">
            <a:extLst>
              <a:ext uri="{FF2B5EF4-FFF2-40B4-BE49-F238E27FC236}">
                <a16:creationId xmlns:a16="http://schemas.microsoft.com/office/drawing/2014/main" id="{33A04BBE-168F-D5C2-5A54-CD6E2BC4396A}"/>
              </a:ext>
            </a:extLst>
          </p:cNvPr>
          <p:cNvSpPr>
            <a:spLocks noGrp="1"/>
          </p:cNvSpPr>
          <p:nvPr>
            <p:ph type="body" idx="1"/>
          </p:nvPr>
        </p:nvSpPr>
        <p:spPr/>
        <p:txBody>
          <a:bodyPr/>
          <a:lstStyle/>
          <a:p>
            <a:pPr marL="76200" indent="0">
              <a:buNone/>
            </a:pPr>
            <a:r>
              <a:rPr lang="en-US" b="1" dirty="0">
                <a:solidFill>
                  <a:schemeClr val="tx1"/>
                </a:solidFill>
              </a:rPr>
              <a:t>Forecasting COVID hospitalizations</a:t>
            </a:r>
          </a:p>
          <a:p>
            <a:pPr marL="76200" indent="0">
              <a:buNone/>
            </a:pPr>
            <a:endParaRPr lang="en-US" dirty="0">
              <a:solidFill>
                <a:schemeClr val="tx1"/>
              </a:solidFill>
            </a:endParaRPr>
          </a:p>
          <a:p>
            <a:pPr marL="76200" indent="0">
              <a:buNone/>
            </a:pPr>
            <a:r>
              <a:rPr lang="en-US" dirty="0">
                <a:solidFill>
                  <a:schemeClr val="tx1"/>
                </a:solidFill>
              </a:rPr>
              <a:t>Actions:</a:t>
            </a:r>
          </a:p>
          <a:p>
            <a:r>
              <a:rPr lang="en-US" dirty="0">
                <a:solidFill>
                  <a:schemeClr val="tx1"/>
                </a:solidFill>
              </a:rPr>
              <a:t>Build temporary hospital beds (health systems)</a:t>
            </a:r>
          </a:p>
          <a:p>
            <a:r>
              <a:rPr lang="en-US" dirty="0">
                <a:solidFill>
                  <a:schemeClr val="tx1"/>
                </a:solidFill>
              </a:rPr>
              <a:t>Allocate more medication (governments)</a:t>
            </a:r>
          </a:p>
          <a:p>
            <a:pPr marL="76200" indent="0">
              <a:buNone/>
            </a:pPr>
            <a:endParaRPr lang="en-US" dirty="0">
              <a:solidFill>
                <a:schemeClr val="tx1"/>
              </a:solidFill>
            </a:endParaRPr>
          </a:p>
          <a:p>
            <a:pPr marL="76200" indent="0">
              <a:buNone/>
            </a:pPr>
            <a:r>
              <a:rPr lang="en-US" dirty="0">
                <a:solidFill>
                  <a:schemeClr val="tx1"/>
                </a:solidFill>
              </a:rPr>
              <a:t>Geographic scales:</a:t>
            </a:r>
          </a:p>
          <a:p>
            <a:r>
              <a:rPr lang="en-US" dirty="0">
                <a:solidFill>
                  <a:schemeClr val="tx1"/>
                </a:solidFill>
              </a:rPr>
              <a:t>Single hospital </a:t>
            </a:r>
          </a:p>
          <a:p>
            <a:r>
              <a:rPr lang="en-US" dirty="0">
                <a:solidFill>
                  <a:schemeClr val="tx1"/>
                </a:solidFill>
              </a:rPr>
              <a:t>Region</a:t>
            </a:r>
          </a:p>
          <a:p>
            <a:r>
              <a:rPr lang="en-US" dirty="0">
                <a:solidFill>
                  <a:schemeClr val="tx1"/>
                </a:solidFill>
              </a:rPr>
              <a:t>State</a:t>
            </a:r>
          </a:p>
          <a:p>
            <a:pPr marL="76200" indent="0">
              <a:buNone/>
            </a:pPr>
            <a:endParaRPr lang="en-US" dirty="0">
              <a:solidFill>
                <a:schemeClr val="tx1"/>
              </a:solidFill>
            </a:endParaRPr>
          </a:p>
        </p:txBody>
      </p:sp>
      <p:sp>
        <p:nvSpPr>
          <p:cNvPr id="4" name="TextBox 3">
            <a:extLst>
              <a:ext uri="{FF2B5EF4-FFF2-40B4-BE49-F238E27FC236}">
                <a16:creationId xmlns:a16="http://schemas.microsoft.com/office/drawing/2014/main" id="{D88DB3C0-F943-85AF-2DC0-8DBBDAB6081B}"/>
              </a:ext>
            </a:extLst>
          </p:cNvPr>
          <p:cNvSpPr txBox="1"/>
          <p:nvPr/>
        </p:nvSpPr>
        <p:spPr>
          <a:xfrm>
            <a:off x="3676454" y="4213781"/>
            <a:ext cx="3412503" cy="1569660"/>
          </a:xfrm>
          <a:prstGeom prst="rect">
            <a:avLst/>
          </a:prstGeom>
          <a:noFill/>
        </p:spPr>
        <p:txBody>
          <a:bodyPr wrap="square" rtlCol="0">
            <a:spAutoFit/>
          </a:bodyPr>
          <a:lstStyle/>
          <a:p>
            <a:r>
              <a:rPr lang="en-US" sz="2400" dirty="0"/>
              <a:t>Temporal scales:</a:t>
            </a:r>
          </a:p>
          <a:p>
            <a:pPr marL="342900" indent="-342900">
              <a:buFont typeface="Arial" panose="020B0604020202020204" pitchFamily="34" charset="0"/>
              <a:buChar char="•"/>
            </a:pPr>
            <a:r>
              <a:rPr lang="en-US" sz="2400" dirty="0"/>
              <a:t>Next week</a:t>
            </a:r>
          </a:p>
          <a:p>
            <a:pPr marL="342900" indent="-342900">
              <a:buFont typeface="Arial" panose="020B0604020202020204" pitchFamily="34" charset="0"/>
              <a:buChar char="•"/>
            </a:pPr>
            <a:r>
              <a:rPr lang="en-US" sz="2400" dirty="0"/>
              <a:t>Next month</a:t>
            </a:r>
          </a:p>
          <a:p>
            <a:pPr marL="342900" indent="-342900">
              <a:buFont typeface="Arial" panose="020B0604020202020204" pitchFamily="34" charset="0"/>
              <a:buChar char="•"/>
            </a:pPr>
            <a:r>
              <a:rPr lang="en-US" sz="2400" dirty="0"/>
              <a:t>Next 3-4 months</a:t>
            </a:r>
          </a:p>
        </p:txBody>
      </p:sp>
    </p:spTree>
    <p:extLst>
      <p:ext uri="{BB962C8B-B14F-4D97-AF65-F5344CB8AC3E}">
        <p14:creationId xmlns:p14="http://schemas.microsoft.com/office/powerpoint/2010/main" val="810696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Reminders</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dirty="0">
                <a:solidFill>
                  <a:srgbClr val="000000"/>
                </a:solidFill>
              </a:rPr>
              <a:t>Make sure you’ve joined the class slack</a:t>
            </a:r>
          </a:p>
          <a:p>
            <a:r>
              <a:rPr lang="en-US" dirty="0"/>
              <a:t>Project teams and </a:t>
            </a:r>
            <a:r>
              <a:rPr lang="en-US" dirty="0" err="1"/>
              <a:t>github</a:t>
            </a:r>
            <a:r>
              <a:rPr lang="en-US" dirty="0"/>
              <a:t> usernames due tomorrow</a:t>
            </a:r>
          </a:p>
          <a:p>
            <a:pPr marL="76200" indent="0">
              <a:buNone/>
            </a:pPr>
            <a:endParaRPr lang="en-US" dirty="0"/>
          </a:p>
          <a:p>
            <a:r>
              <a:rPr lang="en-US" dirty="0"/>
              <a:t>First assignment due next Monday (individual assignment)</a:t>
            </a:r>
          </a:p>
          <a:p>
            <a:r>
              <a:rPr lang="en-US" dirty="0"/>
              <a:t>Tuesday: Readings (Obermeyer et al; </a:t>
            </a:r>
            <a:r>
              <a:rPr lang="en-US" dirty="0" err="1"/>
              <a:t>Passi</a:t>
            </a:r>
            <a:r>
              <a:rPr lang="en-US" dirty="0"/>
              <a:t> &amp; </a:t>
            </a:r>
            <a:r>
              <a:rPr lang="en-US" dirty="0" err="1"/>
              <a:t>Barocas</a:t>
            </a:r>
            <a:r>
              <a:rPr lang="en-US" dirty="0"/>
              <a:t>)</a:t>
            </a:r>
          </a:p>
          <a:p>
            <a:endParaRPr lang="en-US" dirty="0"/>
          </a:p>
          <a:p>
            <a:pPr marL="76200" indent="0">
              <a:buNone/>
            </a:pPr>
            <a:br>
              <a:rPr lang="en-US" dirty="0"/>
            </a:br>
            <a:endParaRPr lang="en-US" dirty="0"/>
          </a:p>
        </p:txBody>
      </p:sp>
    </p:spTree>
    <p:extLst>
      <p:ext uri="{BB962C8B-B14F-4D97-AF65-F5344CB8AC3E}">
        <p14:creationId xmlns:p14="http://schemas.microsoft.com/office/powerpoint/2010/main" val="1285932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1"/>
          <p:cNvSpPr txBox="1">
            <a:spLocks noGrp="1"/>
          </p:cNvSpPr>
          <p:nvPr>
            <p:ph type="title"/>
          </p:nvPr>
        </p:nvSpPr>
        <p:spPr>
          <a:xfrm>
            <a:off x="415600" y="6"/>
            <a:ext cx="11360700" cy="135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4800"/>
              <a:t>Step 3: Data Sources</a:t>
            </a:r>
            <a:endParaRPr sz="4800"/>
          </a:p>
        </p:txBody>
      </p:sp>
      <p:sp>
        <p:nvSpPr>
          <p:cNvPr id="162" name="Google Shape;162;p11"/>
          <p:cNvSpPr txBox="1">
            <a:spLocks noGrp="1"/>
          </p:cNvSpPr>
          <p:nvPr>
            <p:ph type="body" idx="1"/>
          </p:nvPr>
        </p:nvSpPr>
        <p:spPr>
          <a:xfrm>
            <a:off x="415600" y="1536633"/>
            <a:ext cx="11360700" cy="4555200"/>
          </a:xfrm>
          <a:prstGeom prst="rect">
            <a:avLst/>
          </a:prstGeom>
          <a:noFill/>
          <a:ln>
            <a:noFill/>
          </a:ln>
        </p:spPr>
        <p:txBody>
          <a:bodyPr spcFirstLastPara="1" wrap="square" lIns="91425" tIns="91425" rIns="91425" bIns="91425" anchor="t" anchorCtr="0">
            <a:noAutofit/>
          </a:bodyPr>
          <a:lstStyle/>
          <a:p>
            <a:pPr marL="457189" lvl="0" indent="-257168" algn="l" rtl="0">
              <a:spcBef>
                <a:spcPts val="0"/>
              </a:spcBef>
              <a:spcAft>
                <a:spcPts val="0"/>
              </a:spcAft>
              <a:buClr>
                <a:srgbClr val="000000"/>
              </a:buClr>
              <a:buSzPts val="3200"/>
              <a:buChar char="●"/>
            </a:pPr>
            <a:r>
              <a:rPr lang="en-US" sz="3200" dirty="0">
                <a:solidFill>
                  <a:srgbClr val="000000"/>
                </a:solidFill>
                <a:latin typeface="Calibri"/>
                <a:ea typeface="Calibri"/>
                <a:cs typeface="Calibri"/>
                <a:sym typeface="Calibri"/>
              </a:rPr>
              <a:t>What relevant data sources do you have?</a:t>
            </a:r>
            <a:endParaRPr sz="3200" dirty="0">
              <a:solidFill>
                <a:srgbClr val="000000"/>
              </a:solidFill>
              <a:latin typeface="Calibri"/>
              <a:ea typeface="Calibri"/>
              <a:cs typeface="Calibri"/>
              <a:sym typeface="Calibri"/>
            </a:endParaRPr>
          </a:p>
          <a:p>
            <a:pPr marL="457189" lvl="0" indent="-53968" algn="l" rtl="0">
              <a:spcBef>
                <a:spcPts val="700"/>
              </a:spcBef>
              <a:spcAft>
                <a:spcPts val="0"/>
              </a:spcAft>
              <a:buClr>
                <a:schemeClr val="dk1"/>
              </a:buClr>
              <a:buSzPts val="3200"/>
              <a:buNone/>
            </a:pPr>
            <a:endParaRPr sz="3200" dirty="0">
              <a:solidFill>
                <a:srgbClr val="000000"/>
              </a:solidFill>
              <a:latin typeface="Calibri"/>
              <a:ea typeface="Calibri"/>
              <a:cs typeface="Calibri"/>
              <a:sym typeface="Calibri"/>
            </a:endParaRPr>
          </a:p>
          <a:p>
            <a:pPr marL="457188" lvl="0" indent="-257167" algn="l" rtl="0">
              <a:spcBef>
                <a:spcPts val="700"/>
              </a:spcBef>
              <a:spcAft>
                <a:spcPts val="0"/>
              </a:spcAft>
              <a:buClr>
                <a:srgbClr val="000000"/>
              </a:buClr>
              <a:buSzPts val="3200"/>
              <a:buChar char="●"/>
            </a:pPr>
            <a:r>
              <a:rPr lang="en-US" sz="3200" dirty="0">
                <a:solidFill>
                  <a:srgbClr val="000000"/>
                </a:solidFill>
                <a:latin typeface="Calibri"/>
                <a:ea typeface="Calibri"/>
                <a:cs typeface="Calibri"/>
                <a:sym typeface="Calibri"/>
              </a:rPr>
              <a:t>What data do you need?</a:t>
            </a:r>
            <a:endParaRPr sz="3200" dirty="0">
              <a:solidFill>
                <a:srgbClr val="000000"/>
              </a:solidFill>
              <a:latin typeface="Calibri"/>
              <a:ea typeface="Calibri"/>
              <a:cs typeface="Calibri"/>
              <a:sym typeface="Calibri"/>
            </a:endParaRPr>
          </a:p>
          <a:p>
            <a:pPr marL="1219200" lvl="1" indent="-469900" algn="l" rtl="0">
              <a:spcBef>
                <a:spcPts val="700"/>
              </a:spcBef>
              <a:spcAft>
                <a:spcPts val="0"/>
              </a:spcAft>
              <a:buClr>
                <a:srgbClr val="000000"/>
              </a:buClr>
              <a:buSzPts val="2600"/>
              <a:buFont typeface="Calibri"/>
              <a:buChar char="○"/>
            </a:pPr>
            <a:r>
              <a:rPr lang="en-US" sz="2600" dirty="0">
                <a:solidFill>
                  <a:srgbClr val="000000"/>
                </a:solidFill>
                <a:latin typeface="Calibri"/>
                <a:ea typeface="Calibri"/>
                <a:cs typeface="Calibri"/>
                <a:sym typeface="Calibri"/>
              </a:rPr>
              <a:t>Important to match the granularity, frequency, and time horizon of the actions to the data</a:t>
            </a:r>
            <a:endParaRPr sz="2600" dirty="0">
              <a:solidFill>
                <a:srgbClr val="000000"/>
              </a:solidFill>
              <a:latin typeface="Calibri"/>
              <a:ea typeface="Calibri"/>
              <a:cs typeface="Calibri"/>
              <a:sym typeface="Calibri"/>
            </a:endParaRPr>
          </a:p>
          <a:p>
            <a:pPr marL="457189" lvl="0" indent="-53968" algn="l" rtl="0">
              <a:spcBef>
                <a:spcPts val="700"/>
              </a:spcBef>
              <a:spcAft>
                <a:spcPts val="0"/>
              </a:spcAft>
              <a:buClr>
                <a:schemeClr val="dk1"/>
              </a:buClr>
              <a:buSzPts val="3200"/>
              <a:buNone/>
            </a:pPr>
            <a:endParaRPr sz="3200" dirty="0">
              <a:solidFill>
                <a:srgbClr val="000000"/>
              </a:solidFill>
              <a:latin typeface="Calibri"/>
              <a:ea typeface="Calibri"/>
              <a:cs typeface="Calibri"/>
              <a:sym typeface="Calibri"/>
            </a:endParaRPr>
          </a:p>
          <a:p>
            <a:pPr marL="457189" lvl="0" indent="-257168" algn="l" rtl="0">
              <a:spcBef>
                <a:spcPts val="700"/>
              </a:spcBef>
              <a:spcAft>
                <a:spcPts val="0"/>
              </a:spcAft>
              <a:buClr>
                <a:srgbClr val="000000"/>
              </a:buClr>
              <a:buSzPts val="3200"/>
              <a:buChar char="●"/>
            </a:pPr>
            <a:r>
              <a:rPr lang="en-US" sz="3200" dirty="0">
                <a:solidFill>
                  <a:srgbClr val="000000"/>
                </a:solidFill>
                <a:latin typeface="Calibri"/>
                <a:ea typeface="Calibri"/>
                <a:cs typeface="Calibri"/>
                <a:sym typeface="Calibri"/>
              </a:rPr>
              <a:t>What external data can you augment this with?</a:t>
            </a:r>
            <a:endParaRPr dirty="0">
              <a:solidFill>
                <a:srgbClr val="000000"/>
              </a:solidFill>
            </a:endParaRPr>
          </a:p>
          <a:p>
            <a:pPr marL="257168" lvl="0" indent="-257168" algn="l" rtl="0">
              <a:spcBef>
                <a:spcPts val="0"/>
              </a:spcBef>
              <a:spcAft>
                <a:spcPts val="0"/>
              </a:spcAft>
              <a:buClr>
                <a:schemeClr val="dk1"/>
              </a:buClr>
              <a:buSzPts val="2667"/>
              <a:buNone/>
            </a:pPr>
            <a:endParaRPr sz="2667" dirty="0">
              <a:solidFill>
                <a:srgbClr val="000000"/>
              </a:solidFill>
            </a:endParaRPr>
          </a:p>
        </p:txBody>
      </p:sp>
      <p:sp>
        <p:nvSpPr>
          <p:cNvPr id="163" name="Google Shape;163;p11"/>
          <p:cNvSpPr txBox="1"/>
          <p:nvPr/>
        </p:nvSpPr>
        <p:spPr>
          <a:xfrm>
            <a:off x="1981200" y="5624513"/>
            <a:ext cx="2133600" cy="2739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64" name="Google Shape;164;p11"/>
          <p:cNvSpPr txBox="1"/>
          <p:nvPr/>
        </p:nvSpPr>
        <p:spPr>
          <a:xfrm>
            <a:off x="4648200" y="5624513"/>
            <a:ext cx="2895600" cy="2739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65" name="Google Shape;165;p11"/>
          <p:cNvSpPr txBox="1"/>
          <p:nvPr/>
        </p:nvSpPr>
        <p:spPr>
          <a:xfrm>
            <a:off x="1739600" y="5624526"/>
            <a:ext cx="1592400" cy="2739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b="0" i="0" u="none" strike="noStrike" cap="none">
                <a:solidFill>
                  <a:srgbClr val="FFFFFF"/>
                </a:solidFill>
                <a:latin typeface="Calibri"/>
                <a:ea typeface="Calibri"/>
                <a:cs typeface="Calibri"/>
                <a:sym typeface="Calibri"/>
              </a:rPr>
              <a:t>dsapp.uchicago.edu</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2"/>
          <p:cNvSpPr txBox="1">
            <a:spLocks noGrp="1"/>
          </p:cNvSpPr>
          <p:nvPr>
            <p:ph type="body" idx="1"/>
          </p:nvPr>
        </p:nvSpPr>
        <p:spPr>
          <a:xfrm>
            <a:off x="4510725" y="1689025"/>
            <a:ext cx="7341900" cy="4312500"/>
          </a:xfrm>
          <a:prstGeom prst="rect">
            <a:avLst/>
          </a:prstGeom>
          <a:noFill/>
          <a:ln>
            <a:noFill/>
          </a:ln>
        </p:spPr>
        <p:txBody>
          <a:bodyPr spcFirstLastPara="1" wrap="square" lIns="91425" tIns="45700" rIns="91425" bIns="45700" anchor="t" anchorCtr="0">
            <a:noAutofit/>
          </a:bodyPr>
          <a:lstStyle/>
          <a:p>
            <a:pPr marL="257168" lvl="0" indent="-295268" algn="l" rtl="0">
              <a:spcBef>
                <a:spcPts val="0"/>
              </a:spcBef>
              <a:spcAft>
                <a:spcPts val="0"/>
              </a:spcAft>
              <a:buClr>
                <a:srgbClr val="000000"/>
              </a:buClr>
              <a:buSzPts val="3000"/>
              <a:buChar char="●"/>
            </a:pPr>
            <a:r>
              <a:rPr lang="en-US" sz="3000" dirty="0">
                <a:solidFill>
                  <a:srgbClr val="000000"/>
                </a:solidFill>
              </a:rPr>
              <a:t>Nobody knows what data the entire organization has</a:t>
            </a:r>
            <a:endParaRPr sz="3000" dirty="0">
              <a:solidFill>
                <a:srgbClr val="000000"/>
              </a:solidFill>
            </a:endParaRPr>
          </a:p>
          <a:p>
            <a:pPr marL="257168" lvl="0" indent="-104768" algn="l" rtl="0">
              <a:spcBef>
                <a:spcPts val="480"/>
              </a:spcBef>
              <a:spcAft>
                <a:spcPts val="0"/>
              </a:spcAft>
              <a:buClr>
                <a:schemeClr val="dk1"/>
              </a:buClr>
              <a:buSzPts val="2400"/>
              <a:buNone/>
            </a:pPr>
            <a:endParaRPr sz="1800" dirty="0">
              <a:solidFill>
                <a:srgbClr val="000000"/>
              </a:solidFill>
            </a:endParaRPr>
          </a:p>
          <a:p>
            <a:pPr marL="257168" lvl="0" indent="-295268" algn="l" rtl="0">
              <a:spcBef>
                <a:spcPts val="480"/>
              </a:spcBef>
              <a:spcAft>
                <a:spcPts val="0"/>
              </a:spcAft>
              <a:buClr>
                <a:srgbClr val="000000"/>
              </a:buClr>
              <a:buSzPts val="3000"/>
              <a:buChar char="●"/>
            </a:pPr>
            <a:r>
              <a:rPr lang="en-US" sz="3000" dirty="0">
                <a:solidFill>
                  <a:srgbClr val="000000"/>
                </a:solidFill>
              </a:rPr>
              <a:t>Don’t get intimidated by legal acronyms thrown at you</a:t>
            </a:r>
            <a:endParaRPr sz="3000" dirty="0">
              <a:solidFill>
                <a:srgbClr val="000000"/>
              </a:solidFill>
            </a:endParaRPr>
          </a:p>
          <a:p>
            <a:pPr marL="257168" lvl="0" indent="-104768" algn="l" rtl="0">
              <a:spcBef>
                <a:spcPts val="480"/>
              </a:spcBef>
              <a:spcAft>
                <a:spcPts val="0"/>
              </a:spcAft>
              <a:buClr>
                <a:schemeClr val="dk1"/>
              </a:buClr>
              <a:buSzPts val="2400"/>
              <a:buNone/>
            </a:pPr>
            <a:endParaRPr sz="1800" dirty="0">
              <a:solidFill>
                <a:srgbClr val="000000"/>
              </a:solidFill>
            </a:endParaRPr>
          </a:p>
          <a:p>
            <a:pPr marL="257167" lvl="0" indent="-295267" algn="l" rtl="0">
              <a:spcBef>
                <a:spcPts val="480"/>
              </a:spcBef>
              <a:spcAft>
                <a:spcPts val="0"/>
              </a:spcAft>
              <a:buClr>
                <a:srgbClr val="000000"/>
              </a:buClr>
              <a:buSzPts val="3000"/>
              <a:buChar char="●"/>
            </a:pPr>
            <a:r>
              <a:rPr lang="en-US" sz="3000" dirty="0">
                <a:solidFill>
                  <a:srgbClr val="000000"/>
                </a:solidFill>
              </a:rPr>
              <a:t>Data is never perfect –  is it useful enough to improve over status quo?</a:t>
            </a:r>
            <a:endParaRPr sz="3000" dirty="0">
              <a:solidFill>
                <a:srgbClr val="000000"/>
              </a:solidFill>
            </a:endParaRPr>
          </a:p>
        </p:txBody>
      </p:sp>
      <p:grpSp>
        <p:nvGrpSpPr>
          <p:cNvPr id="171" name="Google Shape;171;p12"/>
          <p:cNvGrpSpPr/>
          <p:nvPr/>
        </p:nvGrpSpPr>
        <p:grpSpPr>
          <a:xfrm>
            <a:off x="297983" y="1703885"/>
            <a:ext cx="3610182" cy="1153810"/>
            <a:chOff x="16667" y="865392"/>
            <a:chExt cx="2707704" cy="865379"/>
          </a:xfrm>
        </p:grpSpPr>
        <p:sp>
          <p:nvSpPr>
            <p:cNvPr id="172" name="Google Shape;172;p12"/>
            <p:cNvSpPr/>
            <p:nvPr/>
          </p:nvSpPr>
          <p:spPr>
            <a:xfrm>
              <a:off x="16667" y="865392"/>
              <a:ext cx="2707704" cy="865379"/>
            </a:xfrm>
            <a:prstGeom prst="rect">
              <a:avLst/>
            </a:prstGeom>
            <a:solidFill>
              <a:srgbClr val="BF504D"/>
            </a:solidFill>
            <a:ln w="25400" cap="flat" cmpd="sng">
              <a:solidFill>
                <a:srgbClr val="BF504D"/>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2"/>
            <p:cNvSpPr txBox="1"/>
            <p:nvPr/>
          </p:nvSpPr>
          <p:spPr>
            <a:xfrm>
              <a:off x="16667" y="865392"/>
              <a:ext cx="2707704" cy="664367"/>
            </a:xfrm>
            <a:prstGeom prst="rect">
              <a:avLst/>
            </a:prstGeom>
            <a:noFill/>
            <a:ln>
              <a:noFill/>
            </a:ln>
          </p:spPr>
          <p:txBody>
            <a:bodyPr spcFirstLastPara="1" wrap="square" lIns="227575" tIns="130025" rIns="227575" bIns="130025" anchor="ctr" anchorCtr="0">
              <a:noAutofit/>
            </a:bodyPr>
            <a:lstStyle/>
            <a:p>
              <a:pPr marL="0" marR="0" lvl="0" indent="0" algn="ctr" rtl="0">
                <a:lnSpc>
                  <a:spcPct val="90000"/>
                </a:lnSpc>
                <a:spcBef>
                  <a:spcPts val="0"/>
                </a:spcBef>
                <a:spcAft>
                  <a:spcPts val="0"/>
                </a:spcAft>
                <a:buNone/>
              </a:pPr>
              <a:r>
                <a:rPr lang="en-US" sz="3600" b="0" i="0" u="none" strike="noStrike" cap="none">
                  <a:solidFill>
                    <a:srgbClr val="FFFFFF"/>
                  </a:solidFill>
                  <a:latin typeface="Calibri"/>
                  <a:ea typeface="Calibri"/>
                  <a:cs typeface="Calibri"/>
                  <a:sym typeface="Calibri"/>
                </a:rPr>
                <a:t>Types of Data</a:t>
              </a:r>
              <a:endParaRPr sz="3600"/>
            </a:p>
          </p:txBody>
        </p:sp>
      </p:grpSp>
      <p:sp>
        <p:nvSpPr>
          <p:cNvPr id="174" name="Google Shape;174;p12"/>
          <p:cNvSpPr txBox="1"/>
          <p:nvPr/>
        </p:nvSpPr>
        <p:spPr>
          <a:xfrm>
            <a:off x="297984" y="2858859"/>
            <a:ext cx="3610200" cy="3142800"/>
          </a:xfrm>
          <a:prstGeom prst="rect">
            <a:avLst/>
          </a:prstGeom>
          <a:gradFill>
            <a:gsLst>
              <a:gs pos="0">
                <a:srgbClr val="FFA09D"/>
              </a:gs>
              <a:gs pos="35000">
                <a:srgbClr val="FFBCBC"/>
              </a:gs>
              <a:gs pos="100000">
                <a:srgbClr val="FFE2E2"/>
              </a:gs>
            </a:gsLst>
            <a:lin ang="16200000" scaled="0"/>
          </a:gradFill>
          <a:ln w="9525" cap="flat" cmpd="sng">
            <a:solidFill>
              <a:srgbClr val="BD4B48"/>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35125" tIns="135125" rIns="180150" bIns="202675" anchor="t" anchorCtr="0">
            <a:noAutofit/>
          </a:bodyPr>
          <a:lstStyle/>
          <a:p>
            <a:pPr marL="228594" marR="0" lvl="1" indent="-245548" algn="l" rtl="0">
              <a:lnSpc>
                <a:spcPct val="90000"/>
              </a:lnSpc>
              <a:spcBef>
                <a:spcPts val="0"/>
              </a:spcBef>
              <a:spcAft>
                <a:spcPts val="0"/>
              </a:spcAft>
              <a:buClr>
                <a:srgbClr val="000000"/>
              </a:buClr>
              <a:buSzPts val="2800"/>
              <a:buFont typeface="Calibri"/>
              <a:buChar char="•"/>
            </a:pPr>
            <a:r>
              <a:rPr lang="en-US" sz="2800" b="0" i="0" u="none" strike="noStrike" cap="none">
                <a:solidFill>
                  <a:srgbClr val="000000"/>
                </a:solidFill>
                <a:latin typeface="Calibri"/>
                <a:ea typeface="Calibri"/>
                <a:cs typeface="Calibri"/>
                <a:sym typeface="Calibri"/>
              </a:rPr>
              <a:t>Program Level</a:t>
            </a:r>
            <a:endParaRPr sz="2800"/>
          </a:p>
          <a:p>
            <a:pPr marL="228594" marR="0" lvl="1" indent="-245548" algn="l" rtl="0">
              <a:lnSpc>
                <a:spcPct val="90000"/>
              </a:lnSpc>
              <a:spcBef>
                <a:spcPts val="380"/>
              </a:spcBef>
              <a:spcAft>
                <a:spcPts val="0"/>
              </a:spcAft>
              <a:buClr>
                <a:srgbClr val="000000"/>
              </a:buClr>
              <a:buSzPts val="2800"/>
              <a:buFont typeface="Calibri"/>
              <a:buChar char="•"/>
            </a:pPr>
            <a:r>
              <a:rPr lang="en-US" sz="2800" b="0" i="0" u="none" strike="noStrike" cap="none">
                <a:solidFill>
                  <a:srgbClr val="000000"/>
                </a:solidFill>
                <a:latin typeface="Calibri"/>
                <a:ea typeface="Calibri"/>
                <a:cs typeface="Calibri"/>
                <a:sym typeface="Calibri"/>
              </a:rPr>
              <a:t>Transactional</a:t>
            </a:r>
            <a:endParaRPr sz="2800"/>
          </a:p>
          <a:p>
            <a:pPr marL="228594" marR="0" lvl="1" indent="-245548" algn="l" rtl="0">
              <a:lnSpc>
                <a:spcPct val="90000"/>
              </a:lnSpc>
              <a:spcBef>
                <a:spcPts val="380"/>
              </a:spcBef>
              <a:spcAft>
                <a:spcPts val="0"/>
              </a:spcAft>
              <a:buClr>
                <a:srgbClr val="000000"/>
              </a:buClr>
              <a:buSzPts val="2800"/>
              <a:buFont typeface="Calibri"/>
              <a:buChar char="•"/>
            </a:pPr>
            <a:r>
              <a:rPr lang="en-US" sz="2800" b="0" i="0" u="none" strike="noStrike" cap="none">
                <a:solidFill>
                  <a:srgbClr val="000000"/>
                </a:solidFill>
                <a:latin typeface="Calibri"/>
                <a:ea typeface="Calibri"/>
                <a:cs typeface="Calibri"/>
                <a:sym typeface="Calibri"/>
              </a:rPr>
              <a:t>Spatial</a:t>
            </a:r>
            <a:endParaRPr sz="2800"/>
          </a:p>
          <a:p>
            <a:pPr marL="228594" marR="0" lvl="1" indent="-245548" algn="l" rtl="0">
              <a:lnSpc>
                <a:spcPct val="90000"/>
              </a:lnSpc>
              <a:spcBef>
                <a:spcPts val="380"/>
              </a:spcBef>
              <a:spcAft>
                <a:spcPts val="0"/>
              </a:spcAft>
              <a:buClr>
                <a:srgbClr val="000000"/>
              </a:buClr>
              <a:buSzPts val="2800"/>
              <a:buFont typeface="Calibri"/>
              <a:buChar char="•"/>
            </a:pPr>
            <a:r>
              <a:rPr lang="en-US" sz="2800" b="0" i="0" u="none" strike="noStrike" cap="none">
                <a:solidFill>
                  <a:srgbClr val="000000"/>
                </a:solidFill>
                <a:latin typeface="Calibri"/>
                <a:ea typeface="Calibri"/>
                <a:cs typeface="Calibri"/>
                <a:sym typeface="Calibri"/>
              </a:rPr>
              <a:t>Text</a:t>
            </a:r>
            <a:endParaRPr sz="2800"/>
          </a:p>
          <a:p>
            <a:pPr marL="228594" marR="0" lvl="1" indent="-245548" algn="l" rtl="0">
              <a:lnSpc>
                <a:spcPct val="90000"/>
              </a:lnSpc>
              <a:spcBef>
                <a:spcPts val="380"/>
              </a:spcBef>
              <a:spcAft>
                <a:spcPts val="0"/>
              </a:spcAft>
              <a:buClr>
                <a:srgbClr val="000000"/>
              </a:buClr>
              <a:buSzPts val="2800"/>
              <a:buFont typeface="Calibri"/>
              <a:buChar char="•"/>
            </a:pPr>
            <a:r>
              <a:rPr lang="en-US" sz="2800" b="0" i="0" u="none" strike="noStrike" cap="none">
                <a:solidFill>
                  <a:srgbClr val="000000"/>
                </a:solidFill>
                <a:latin typeface="Calibri"/>
                <a:ea typeface="Calibri"/>
                <a:cs typeface="Calibri"/>
                <a:sym typeface="Calibri"/>
              </a:rPr>
              <a:t>Images/Audio/Video</a:t>
            </a:r>
            <a:endParaRPr sz="2800"/>
          </a:p>
        </p:txBody>
      </p:sp>
      <p:sp>
        <p:nvSpPr>
          <p:cNvPr id="175" name="Google Shape;175;p12"/>
          <p:cNvSpPr txBox="1">
            <a:spLocks noGrp="1"/>
          </p:cNvSpPr>
          <p:nvPr>
            <p:ph type="title"/>
          </p:nvPr>
        </p:nvSpPr>
        <p:spPr>
          <a:xfrm>
            <a:off x="415600" y="6"/>
            <a:ext cx="11360700" cy="135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4800"/>
              <a:t>Step 3: Data Sources</a:t>
            </a:r>
            <a:endParaRPr sz="4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1E5EB-D770-A5D0-2DA2-3202FD588C7E}"/>
              </a:ext>
            </a:extLst>
          </p:cNvPr>
          <p:cNvSpPr>
            <a:spLocks noGrp="1"/>
          </p:cNvSpPr>
          <p:nvPr>
            <p:ph type="title"/>
          </p:nvPr>
        </p:nvSpPr>
        <p:spPr/>
        <p:txBody>
          <a:bodyPr/>
          <a:lstStyle/>
          <a:p>
            <a:r>
              <a:rPr lang="en-US" dirty="0"/>
              <a:t>Example: data sources</a:t>
            </a:r>
          </a:p>
        </p:txBody>
      </p:sp>
      <p:sp>
        <p:nvSpPr>
          <p:cNvPr id="3" name="Text Placeholder 2">
            <a:extLst>
              <a:ext uri="{FF2B5EF4-FFF2-40B4-BE49-F238E27FC236}">
                <a16:creationId xmlns:a16="http://schemas.microsoft.com/office/drawing/2014/main" id="{33A04BBE-168F-D5C2-5A54-CD6E2BC4396A}"/>
              </a:ext>
            </a:extLst>
          </p:cNvPr>
          <p:cNvSpPr>
            <a:spLocks noGrp="1"/>
          </p:cNvSpPr>
          <p:nvPr>
            <p:ph type="body" idx="1"/>
          </p:nvPr>
        </p:nvSpPr>
        <p:spPr/>
        <p:txBody>
          <a:bodyPr/>
          <a:lstStyle/>
          <a:p>
            <a:pPr marL="76200" indent="0">
              <a:buNone/>
            </a:pPr>
            <a:r>
              <a:rPr lang="en-US" dirty="0"/>
              <a:t>Data owned by the organization: COVID case reports, existing hospitalizations</a:t>
            </a:r>
          </a:p>
          <a:p>
            <a:pPr marL="76200" indent="0">
              <a:buNone/>
            </a:pPr>
            <a:endParaRPr lang="en-US" dirty="0"/>
          </a:p>
          <a:p>
            <a:pPr marL="76200" indent="0">
              <a:buNone/>
            </a:pPr>
            <a:r>
              <a:rPr lang="en-US" dirty="0"/>
              <a:t>Data available externally: web searches, insurance claims, census demographic data, CDC datasets on social determinants of health…</a:t>
            </a:r>
          </a:p>
        </p:txBody>
      </p:sp>
    </p:spTree>
    <p:extLst>
      <p:ext uri="{BB962C8B-B14F-4D97-AF65-F5344CB8AC3E}">
        <p14:creationId xmlns:p14="http://schemas.microsoft.com/office/powerpoint/2010/main" val="2014818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3"/>
          <p:cNvSpPr txBox="1">
            <a:spLocks noGrp="1"/>
          </p:cNvSpPr>
          <p:nvPr>
            <p:ph type="body" idx="1"/>
          </p:nvPr>
        </p:nvSpPr>
        <p:spPr>
          <a:xfrm>
            <a:off x="415600" y="1536633"/>
            <a:ext cx="11360700" cy="4555200"/>
          </a:xfrm>
          <a:prstGeom prst="rect">
            <a:avLst/>
          </a:prstGeom>
          <a:noFill/>
          <a:ln>
            <a:noFill/>
          </a:ln>
        </p:spPr>
        <p:txBody>
          <a:bodyPr spcFirstLastPara="1" wrap="square" lIns="91425" tIns="45700" rIns="91425" bIns="45700" anchor="t" anchorCtr="0">
            <a:noAutofit/>
          </a:bodyPr>
          <a:lstStyle/>
          <a:p>
            <a:pPr marL="257168" lvl="0" indent="-282568" algn="l" rtl="0">
              <a:lnSpc>
                <a:spcPct val="100000"/>
              </a:lnSpc>
              <a:spcBef>
                <a:spcPts val="0"/>
              </a:spcBef>
              <a:spcAft>
                <a:spcPts val="0"/>
              </a:spcAft>
              <a:buClr>
                <a:srgbClr val="000000"/>
              </a:buClr>
              <a:buSzPts val="2800"/>
              <a:buChar char="●"/>
            </a:pPr>
            <a:r>
              <a:rPr lang="en-US" sz="2800">
                <a:solidFill>
                  <a:srgbClr val="000000"/>
                </a:solidFill>
              </a:rPr>
              <a:t>How reliable is the data?</a:t>
            </a:r>
            <a:endParaRPr sz="2800">
              <a:solidFill>
                <a:srgbClr val="000000"/>
              </a:solidFill>
            </a:endParaRPr>
          </a:p>
          <a:p>
            <a:pPr marL="257168" lvl="0" indent="-104768" algn="l" rtl="0">
              <a:lnSpc>
                <a:spcPct val="100000"/>
              </a:lnSpc>
              <a:spcBef>
                <a:spcPts val="480"/>
              </a:spcBef>
              <a:spcAft>
                <a:spcPts val="0"/>
              </a:spcAft>
              <a:buClr>
                <a:schemeClr val="dk1"/>
              </a:buClr>
              <a:buSzPts val="2400"/>
              <a:buNone/>
            </a:pPr>
            <a:endParaRPr sz="2800">
              <a:solidFill>
                <a:srgbClr val="000000"/>
              </a:solidFill>
            </a:endParaRPr>
          </a:p>
          <a:p>
            <a:pPr marL="257168" lvl="0" indent="-282568" algn="l" rtl="0">
              <a:lnSpc>
                <a:spcPct val="100000"/>
              </a:lnSpc>
              <a:spcBef>
                <a:spcPts val="480"/>
              </a:spcBef>
              <a:spcAft>
                <a:spcPts val="0"/>
              </a:spcAft>
              <a:buClr>
                <a:srgbClr val="000000"/>
              </a:buClr>
              <a:buSzPts val="2800"/>
              <a:buChar char="●"/>
            </a:pPr>
            <a:r>
              <a:rPr lang="en-US" sz="2800">
                <a:solidFill>
                  <a:srgbClr val="000000"/>
                </a:solidFill>
              </a:rPr>
              <a:t>How current is it?</a:t>
            </a:r>
            <a:endParaRPr sz="2800">
              <a:solidFill>
                <a:srgbClr val="000000"/>
              </a:solidFill>
            </a:endParaRPr>
          </a:p>
          <a:p>
            <a:pPr marL="257168" lvl="0" indent="-104768" algn="l" rtl="0">
              <a:lnSpc>
                <a:spcPct val="100000"/>
              </a:lnSpc>
              <a:spcBef>
                <a:spcPts val="480"/>
              </a:spcBef>
              <a:spcAft>
                <a:spcPts val="0"/>
              </a:spcAft>
              <a:buClr>
                <a:schemeClr val="dk1"/>
              </a:buClr>
              <a:buSzPts val="2400"/>
              <a:buNone/>
            </a:pPr>
            <a:endParaRPr sz="2800">
              <a:solidFill>
                <a:srgbClr val="000000"/>
              </a:solidFill>
            </a:endParaRPr>
          </a:p>
          <a:p>
            <a:pPr marL="257168" lvl="0" indent="-282568" algn="l" rtl="0">
              <a:lnSpc>
                <a:spcPct val="100000"/>
              </a:lnSpc>
              <a:spcBef>
                <a:spcPts val="480"/>
              </a:spcBef>
              <a:spcAft>
                <a:spcPts val="0"/>
              </a:spcAft>
              <a:buClr>
                <a:srgbClr val="000000"/>
              </a:buClr>
              <a:buSzPts val="2800"/>
              <a:buChar char="●"/>
            </a:pPr>
            <a:r>
              <a:rPr lang="en-US" sz="2800">
                <a:solidFill>
                  <a:srgbClr val="000000"/>
                </a:solidFill>
              </a:rPr>
              <a:t>How much of it is computer-readable?</a:t>
            </a:r>
            <a:endParaRPr sz="2800">
              <a:solidFill>
                <a:srgbClr val="000000"/>
              </a:solidFill>
            </a:endParaRPr>
          </a:p>
          <a:p>
            <a:pPr marL="257168" lvl="0" indent="-104768" algn="l" rtl="0">
              <a:lnSpc>
                <a:spcPct val="100000"/>
              </a:lnSpc>
              <a:spcBef>
                <a:spcPts val="480"/>
              </a:spcBef>
              <a:spcAft>
                <a:spcPts val="0"/>
              </a:spcAft>
              <a:buClr>
                <a:schemeClr val="dk1"/>
              </a:buClr>
              <a:buSzPts val="2400"/>
              <a:buNone/>
            </a:pPr>
            <a:endParaRPr sz="2800">
              <a:solidFill>
                <a:srgbClr val="000000"/>
              </a:solidFill>
            </a:endParaRPr>
          </a:p>
          <a:p>
            <a:pPr marL="257168" lvl="0" indent="-282568" algn="l" rtl="0">
              <a:lnSpc>
                <a:spcPct val="100000"/>
              </a:lnSpc>
              <a:spcBef>
                <a:spcPts val="480"/>
              </a:spcBef>
              <a:spcAft>
                <a:spcPts val="0"/>
              </a:spcAft>
              <a:buClr>
                <a:srgbClr val="000000"/>
              </a:buClr>
              <a:buSzPts val="2800"/>
              <a:buChar char="●"/>
            </a:pPr>
            <a:r>
              <a:rPr lang="en-US" sz="2800">
                <a:solidFill>
                  <a:srgbClr val="000000"/>
                </a:solidFill>
              </a:rPr>
              <a:t>How much of it is stored as notes, audio, photos, videos?</a:t>
            </a:r>
            <a:endParaRPr sz="2800">
              <a:solidFill>
                <a:srgbClr val="000000"/>
              </a:solidFill>
            </a:endParaRPr>
          </a:p>
          <a:p>
            <a:pPr marL="257168" lvl="0" indent="-104768" algn="l" rtl="0">
              <a:lnSpc>
                <a:spcPct val="100000"/>
              </a:lnSpc>
              <a:spcBef>
                <a:spcPts val="480"/>
              </a:spcBef>
              <a:spcAft>
                <a:spcPts val="0"/>
              </a:spcAft>
              <a:buClr>
                <a:schemeClr val="dk1"/>
              </a:buClr>
              <a:buSzPts val="2400"/>
              <a:buNone/>
            </a:pPr>
            <a:endParaRPr sz="2800">
              <a:solidFill>
                <a:srgbClr val="000000"/>
              </a:solidFill>
            </a:endParaRPr>
          </a:p>
          <a:p>
            <a:pPr marL="257168" lvl="0" indent="-282568" algn="l" rtl="0">
              <a:lnSpc>
                <a:spcPct val="100000"/>
              </a:lnSpc>
              <a:spcBef>
                <a:spcPts val="480"/>
              </a:spcBef>
              <a:spcAft>
                <a:spcPts val="0"/>
              </a:spcAft>
              <a:buClr>
                <a:srgbClr val="000000"/>
              </a:buClr>
              <a:buSzPts val="2800"/>
              <a:buChar char="●"/>
            </a:pPr>
            <a:r>
              <a:rPr lang="en-US" sz="2800">
                <a:solidFill>
                  <a:srgbClr val="000000"/>
                </a:solidFill>
              </a:rPr>
              <a:t>What resources and authority do you have to collect more?</a:t>
            </a:r>
            <a:endParaRPr sz="2800">
              <a:solidFill>
                <a:srgbClr val="000000"/>
              </a:solidFill>
            </a:endParaRPr>
          </a:p>
        </p:txBody>
      </p:sp>
      <p:sp>
        <p:nvSpPr>
          <p:cNvPr id="181" name="Google Shape;181;p13"/>
          <p:cNvSpPr txBox="1">
            <a:spLocks noGrp="1"/>
          </p:cNvSpPr>
          <p:nvPr>
            <p:ph type="title"/>
          </p:nvPr>
        </p:nvSpPr>
        <p:spPr>
          <a:xfrm>
            <a:off x="415600" y="6"/>
            <a:ext cx="11360700" cy="135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4800"/>
              <a:t>Step 3: Data Sources</a:t>
            </a:r>
            <a:endParaRPr sz="4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4"/>
          <p:cNvSpPr txBox="1">
            <a:spLocks noGrp="1"/>
          </p:cNvSpPr>
          <p:nvPr>
            <p:ph type="title"/>
          </p:nvPr>
        </p:nvSpPr>
        <p:spPr>
          <a:xfrm>
            <a:off x="415600" y="7"/>
            <a:ext cx="11360700" cy="135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4800"/>
              <a:t>Step 4: Analysis</a:t>
            </a:r>
            <a:endParaRPr sz="4800"/>
          </a:p>
        </p:txBody>
      </p:sp>
      <p:sp>
        <p:nvSpPr>
          <p:cNvPr id="187" name="Google Shape;187;p14"/>
          <p:cNvSpPr txBox="1">
            <a:spLocks noGrp="1"/>
          </p:cNvSpPr>
          <p:nvPr>
            <p:ph type="body" idx="1"/>
          </p:nvPr>
        </p:nvSpPr>
        <p:spPr>
          <a:xfrm>
            <a:off x="415600" y="1536633"/>
            <a:ext cx="11360700" cy="455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133"/>
              <a:buNone/>
            </a:pPr>
            <a:endParaRPr sz="2133">
              <a:solidFill>
                <a:schemeClr val="dk1"/>
              </a:solidFill>
              <a:latin typeface="Calibri"/>
              <a:ea typeface="Calibri"/>
              <a:cs typeface="Calibri"/>
              <a:sym typeface="Calibri"/>
            </a:endParaRPr>
          </a:p>
          <a:p>
            <a:pPr marL="457189" lvl="0" indent="-237045" algn="l" rtl="0">
              <a:spcBef>
                <a:spcPts val="700"/>
              </a:spcBef>
              <a:spcAft>
                <a:spcPts val="0"/>
              </a:spcAft>
              <a:buClr>
                <a:schemeClr val="dk1"/>
              </a:buClr>
              <a:buSzPts val="3733"/>
              <a:buFont typeface="Calibri"/>
              <a:buChar char="●"/>
            </a:pPr>
            <a:r>
              <a:rPr lang="en-US" sz="3733">
                <a:solidFill>
                  <a:schemeClr val="dk1"/>
                </a:solidFill>
                <a:latin typeface="Calibri"/>
                <a:ea typeface="Calibri"/>
                <a:cs typeface="Calibri"/>
                <a:sym typeface="Calibri"/>
              </a:rPr>
              <a:t> What analysis needs to be done?</a:t>
            </a:r>
            <a:endParaRPr/>
          </a:p>
          <a:p>
            <a:pPr marL="457189" lvl="0" indent="0" algn="l" rtl="0">
              <a:spcBef>
                <a:spcPts val="700"/>
              </a:spcBef>
              <a:spcAft>
                <a:spcPts val="0"/>
              </a:spcAft>
              <a:buClr>
                <a:schemeClr val="dk1"/>
              </a:buClr>
              <a:buSzPts val="3733"/>
              <a:buFont typeface="Calibri"/>
              <a:buNone/>
            </a:pPr>
            <a:endParaRPr sz="3733">
              <a:solidFill>
                <a:schemeClr val="dk1"/>
              </a:solidFill>
              <a:latin typeface="Calibri"/>
              <a:ea typeface="Calibri"/>
              <a:cs typeface="Calibri"/>
              <a:sym typeface="Calibri"/>
            </a:endParaRPr>
          </a:p>
          <a:p>
            <a:pPr marL="457189" lvl="0" indent="-237045" algn="l" rtl="0">
              <a:spcBef>
                <a:spcPts val="700"/>
              </a:spcBef>
              <a:spcAft>
                <a:spcPts val="0"/>
              </a:spcAft>
              <a:buClr>
                <a:schemeClr val="dk1"/>
              </a:buClr>
              <a:buSzPts val="3733"/>
              <a:buFont typeface="Calibri"/>
              <a:buChar char="●"/>
            </a:pPr>
            <a:r>
              <a:rPr lang="en-US" sz="3733">
                <a:solidFill>
                  <a:schemeClr val="dk1"/>
                </a:solidFill>
                <a:latin typeface="Calibri"/>
                <a:ea typeface="Calibri"/>
                <a:cs typeface="Calibri"/>
                <a:sym typeface="Calibri"/>
              </a:rPr>
              <a:t> What type of methods should be used? </a:t>
            </a:r>
            <a:endParaRPr/>
          </a:p>
          <a:p>
            <a:pPr marL="228594" lvl="0" indent="0" algn="l" rtl="0">
              <a:spcBef>
                <a:spcPts val="700"/>
              </a:spcBef>
              <a:spcAft>
                <a:spcPts val="0"/>
              </a:spcAft>
              <a:buClr>
                <a:schemeClr val="dk1"/>
              </a:buClr>
              <a:buSzPts val="3733"/>
              <a:buNone/>
            </a:pPr>
            <a:endParaRPr sz="3733">
              <a:solidFill>
                <a:schemeClr val="dk1"/>
              </a:solidFill>
              <a:latin typeface="Calibri"/>
              <a:ea typeface="Calibri"/>
              <a:cs typeface="Calibri"/>
              <a:sym typeface="Calibri"/>
            </a:endParaRPr>
          </a:p>
          <a:p>
            <a:pPr marL="457189" lvl="0" indent="-237045" algn="l" rtl="0">
              <a:spcBef>
                <a:spcPts val="700"/>
              </a:spcBef>
              <a:spcAft>
                <a:spcPts val="0"/>
              </a:spcAft>
              <a:buClr>
                <a:schemeClr val="dk1"/>
              </a:buClr>
              <a:buSzPts val="3733"/>
              <a:buFont typeface="Calibri"/>
              <a:buChar char="●"/>
            </a:pPr>
            <a:r>
              <a:rPr lang="en-US" sz="3733">
                <a:solidFill>
                  <a:schemeClr val="dk1"/>
                </a:solidFill>
                <a:latin typeface="Calibri"/>
                <a:ea typeface="Calibri"/>
                <a:cs typeface="Calibri"/>
                <a:sym typeface="Calibri"/>
              </a:rPr>
              <a:t> How will the analysis be validated?</a:t>
            </a:r>
            <a:endParaRPr/>
          </a:p>
          <a:p>
            <a:pPr marL="257168" lvl="0" indent="-257168" algn="l" rtl="0">
              <a:spcBef>
                <a:spcPts val="0"/>
              </a:spcBef>
              <a:spcAft>
                <a:spcPts val="0"/>
              </a:spcAft>
              <a:buClr>
                <a:schemeClr val="dk1"/>
              </a:buClr>
              <a:buSzPts val="3200"/>
              <a:buNone/>
            </a:pPr>
            <a:endParaRPr sz="3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5"/>
          <p:cNvSpPr txBox="1">
            <a:spLocks noGrp="1"/>
          </p:cNvSpPr>
          <p:nvPr>
            <p:ph type="body" idx="1"/>
          </p:nvPr>
        </p:nvSpPr>
        <p:spPr>
          <a:xfrm>
            <a:off x="415600" y="1536633"/>
            <a:ext cx="11360700" cy="4555200"/>
          </a:xfrm>
          <a:prstGeom prst="rect">
            <a:avLst/>
          </a:prstGeom>
          <a:noFill/>
          <a:ln>
            <a:noFill/>
          </a:ln>
        </p:spPr>
        <p:txBody>
          <a:bodyPr spcFirstLastPara="1" wrap="square" lIns="91425" tIns="45700" rIns="91425" bIns="45700" anchor="t" anchorCtr="0">
            <a:noAutofit/>
          </a:bodyPr>
          <a:lstStyle/>
          <a:p>
            <a:pPr marL="257168" lvl="0" indent="-257168" algn="l" rtl="0">
              <a:spcBef>
                <a:spcPts val="0"/>
              </a:spcBef>
              <a:spcAft>
                <a:spcPts val="0"/>
              </a:spcAft>
              <a:buClr>
                <a:srgbClr val="000000"/>
              </a:buClr>
              <a:buSzPts val="3200"/>
              <a:buChar char="●"/>
            </a:pPr>
            <a:r>
              <a:rPr lang="en-US" sz="3200" dirty="0">
                <a:solidFill>
                  <a:srgbClr val="000000"/>
                </a:solidFill>
              </a:rPr>
              <a:t>Description (Understand the past)</a:t>
            </a:r>
            <a:br>
              <a:rPr lang="en-US" sz="3200" dirty="0">
                <a:solidFill>
                  <a:srgbClr val="000000"/>
                </a:solidFill>
              </a:rPr>
            </a:br>
            <a:endParaRPr dirty="0">
              <a:solidFill>
                <a:srgbClr val="000000"/>
              </a:solidFill>
            </a:endParaRPr>
          </a:p>
          <a:p>
            <a:pPr marL="257168" lvl="0" indent="-257168" algn="l" rtl="0">
              <a:spcBef>
                <a:spcPts val="640"/>
              </a:spcBef>
              <a:spcAft>
                <a:spcPts val="0"/>
              </a:spcAft>
              <a:buClr>
                <a:srgbClr val="000000"/>
              </a:buClr>
              <a:buSzPts val="3200"/>
              <a:buChar char="●"/>
            </a:pPr>
            <a:r>
              <a:rPr lang="en-US" sz="3200" dirty="0">
                <a:solidFill>
                  <a:srgbClr val="000000"/>
                </a:solidFill>
              </a:rPr>
              <a:t>Detection (Anomalies, Events, Patterns)</a:t>
            </a:r>
            <a:br>
              <a:rPr lang="en-US" sz="3200" dirty="0">
                <a:solidFill>
                  <a:srgbClr val="000000"/>
                </a:solidFill>
              </a:rPr>
            </a:br>
            <a:endParaRPr dirty="0">
              <a:solidFill>
                <a:srgbClr val="000000"/>
              </a:solidFill>
            </a:endParaRPr>
          </a:p>
          <a:p>
            <a:pPr marL="257168" lvl="0" indent="-257168" algn="l" rtl="0">
              <a:spcBef>
                <a:spcPts val="640"/>
              </a:spcBef>
              <a:spcAft>
                <a:spcPts val="0"/>
              </a:spcAft>
              <a:buClr>
                <a:srgbClr val="000000"/>
              </a:buClr>
              <a:buSzPts val="3200"/>
              <a:buChar char="●"/>
            </a:pPr>
            <a:r>
              <a:rPr lang="en-US" sz="3200" dirty="0">
                <a:solidFill>
                  <a:srgbClr val="000000"/>
                </a:solidFill>
              </a:rPr>
              <a:t>Prediction (Predict the Future)</a:t>
            </a:r>
            <a:br>
              <a:rPr lang="en-US" sz="3200" dirty="0">
                <a:solidFill>
                  <a:srgbClr val="000000"/>
                </a:solidFill>
              </a:rPr>
            </a:br>
            <a:endParaRPr dirty="0">
              <a:solidFill>
                <a:srgbClr val="000000"/>
              </a:solidFill>
            </a:endParaRPr>
          </a:p>
          <a:p>
            <a:pPr marL="257168" lvl="0" indent="-257168" algn="l" rtl="0">
              <a:spcBef>
                <a:spcPts val="640"/>
              </a:spcBef>
              <a:spcAft>
                <a:spcPts val="0"/>
              </a:spcAft>
              <a:buClr>
                <a:srgbClr val="000000"/>
              </a:buClr>
              <a:buSzPts val="3200"/>
              <a:buChar char="●"/>
            </a:pPr>
            <a:r>
              <a:rPr lang="en-US" sz="3200">
                <a:solidFill>
                  <a:srgbClr val="000000"/>
                </a:solidFill>
              </a:rPr>
              <a:t>Optimization (Maximize </a:t>
            </a:r>
            <a:r>
              <a:rPr lang="en-US" sz="3200" dirty="0">
                <a:solidFill>
                  <a:srgbClr val="000000"/>
                </a:solidFill>
              </a:rPr>
              <a:t>objective under constraints)</a:t>
            </a:r>
            <a:br>
              <a:rPr lang="en-US" sz="3200" dirty="0">
                <a:solidFill>
                  <a:srgbClr val="000000"/>
                </a:solidFill>
              </a:rPr>
            </a:br>
            <a:endParaRPr dirty="0">
              <a:solidFill>
                <a:srgbClr val="000000"/>
              </a:solidFill>
            </a:endParaRPr>
          </a:p>
          <a:p>
            <a:pPr marL="257168" lvl="0" indent="-257168" algn="l" rtl="0">
              <a:spcBef>
                <a:spcPts val="640"/>
              </a:spcBef>
              <a:spcAft>
                <a:spcPts val="0"/>
              </a:spcAft>
              <a:buClr>
                <a:srgbClr val="000000"/>
              </a:buClr>
              <a:buSzPts val="3200"/>
              <a:buChar char="●"/>
            </a:pPr>
            <a:r>
              <a:rPr lang="en-US" sz="3200" dirty="0">
                <a:solidFill>
                  <a:srgbClr val="000000"/>
                </a:solidFill>
              </a:rPr>
              <a:t>What-if (Causal Inference)</a:t>
            </a:r>
            <a:endParaRPr dirty="0">
              <a:solidFill>
                <a:srgbClr val="000000"/>
              </a:solidFill>
            </a:endParaRPr>
          </a:p>
        </p:txBody>
      </p:sp>
      <p:sp>
        <p:nvSpPr>
          <p:cNvPr id="193" name="Google Shape;193;p15"/>
          <p:cNvSpPr txBox="1">
            <a:spLocks noGrp="1"/>
          </p:cNvSpPr>
          <p:nvPr>
            <p:ph type="title"/>
          </p:nvPr>
        </p:nvSpPr>
        <p:spPr>
          <a:xfrm>
            <a:off x="415600" y="6"/>
            <a:ext cx="11360700" cy="13569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sz="4800"/>
              <a:t>   Types of Analysis Capabilities</a:t>
            </a:r>
            <a:endParaRPr sz="4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2"/>
          <p:cNvSpPr txBox="1">
            <a:spLocks noGrp="1"/>
          </p:cNvSpPr>
          <p:nvPr>
            <p:ph type="title"/>
          </p:nvPr>
        </p:nvSpPr>
        <p:spPr>
          <a:xfrm>
            <a:off x="415600" y="7"/>
            <a:ext cx="11360700" cy="1356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800" dirty="0"/>
              <a:t>Discussion Question</a:t>
            </a:r>
            <a:endParaRPr sz="4800" dirty="0"/>
          </a:p>
        </p:txBody>
      </p:sp>
      <p:sp>
        <p:nvSpPr>
          <p:cNvPr id="77" name="Google Shape;77;p2"/>
          <p:cNvSpPr txBox="1">
            <a:spLocks noGrp="1"/>
          </p:cNvSpPr>
          <p:nvPr>
            <p:ph type="body" idx="1"/>
          </p:nvPr>
        </p:nvSpPr>
        <p:spPr>
          <a:xfrm>
            <a:off x="415600" y="1689033"/>
            <a:ext cx="11360700" cy="4555200"/>
          </a:xfrm>
          <a:prstGeom prst="rect">
            <a:avLst/>
          </a:prstGeom>
          <a:noFill/>
          <a:ln>
            <a:noFill/>
          </a:ln>
        </p:spPr>
        <p:txBody>
          <a:bodyPr spcFirstLastPara="1" wrap="square" lIns="91425" tIns="91425" rIns="91425" bIns="91425" anchor="t" anchorCtr="0">
            <a:noAutofit/>
          </a:bodyPr>
          <a:lstStyle/>
          <a:p>
            <a:pPr marL="228595" lvl="0" indent="0" algn="ctr" rtl="0">
              <a:spcBef>
                <a:spcPts val="0"/>
              </a:spcBef>
              <a:spcAft>
                <a:spcPts val="0"/>
              </a:spcAft>
              <a:buClr>
                <a:schemeClr val="dk1"/>
              </a:buClr>
              <a:buSzPts val="3200"/>
              <a:buNone/>
            </a:pPr>
            <a:r>
              <a:rPr lang="en-US" sz="4400" dirty="0">
                <a:solidFill>
                  <a:schemeClr val="tx1"/>
                </a:solidFill>
              </a:rPr>
              <a:t>Which of these capabilities might we use in the COVID-19 hospitalization example?</a:t>
            </a:r>
          </a:p>
          <a:p>
            <a:pPr marL="228595" lvl="0" indent="0" algn="ctr" rtl="0">
              <a:spcBef>
                <a:spcPts val="0"/>
              </a:spcBef>
              <a:spcAft>
                <a:spcPts val="0"/>
              </a:spcAft>
              <a:buClr>
                <a:schemeClr val="dk1"/>
              </a:buClr>
              <a:buSzPts val="3200"/>
              <a:buNone/>
            </a:pPr>
            <a:endParaRPr lang="en-US" sz="4400" dirty="0">
              <a:solidFill>
                <a:schemeClr val="tx1"/>
              </a:solidFill>
            </a:endParaRPr>
          </a:p>
          <a:p>
            <a:pPr marL="228595" indent="0" algn="ctr">
              <a:buClr>
                <a:schemeClr val="dk1"/>
              </a:buClr>
              <a:buSzPts val="3200"/>
              <a:buNone/>
            </a:pPr>
            <a:r>
              <a:rPr lang="en-US" sz="4400" dirty="0">
                <a:solidFill>
                  <a:schemeClr val="tx1"/>
                </a:solidFill>
              </a:rPr>
              <a:t>slido.com   #10718</a:t>
            </a:r>
          </a:p>
        </p:txBody>
      </p:sp>
    </p:spTree>
    <p:extLst>
      <p:ext uri="{BB962C8B-B14F-4D97-AF65-F5344CB8AC3E}">
        <p14:creationId xmlns:p14="http://schemas.microsoft.com/office/powerpoint/2010/main" val="36779714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2"/>
          <p:cNvSpPr txBox="1">
            <a:spLocks noGrp="1"/>
          </p:cNvSpPr>
          <p:nvPr>
            <p:ph type="title"/>
          </p:nvPr>
        </p:nvSpPr>
        <p:spPr>
          <a:xfrm>
            <a:off x="415600" y="7"/>
            <a:ext cx="11360700" cy="1356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800" dirty="0"/>
              <a:t>Discussion Question</a:t>
            </a:r>
            <a:endParaRPr sz="4800" dirty="0"/>
          </a:p>
        </p:txBody>
      </p:sp>
      <p:sp>
        <p:nvSpPr>
          <p:cNvPr id="77" name="Google Shape;77;p2"/>
          <p:cNvSpPr txBox="1">
            <a:spLocks noGrp="1"/>
          </p:cNvSpPr>
          <p:nvPr>
            <p:ph type="body" idx="1"/>
          </p:nvPr>
        </p:nvSpPr>
        <p:spPr>
          <a:xfrm>
            <a:off x="415600" y="1689033"/>
            <a:ext cx="11360700" cy="4555200"/>
          </a:xfrm>
          <a:prstGeom prst="rect">
            <a:avLst/>
          </a:prstGeom>
          <a:noFill/>
          <a:ln>
            <a:noFill/>
          </a:ln>
        </p:spPr>
        <p:txBody>
          <a:bodyPr spcFirstLastPara="1" wrap="square" lIns="91425" tIns="91425" rIns="91425" bIns="91425" anchor="t" anchorCtr="0">
            <a:noAutofit/>
          </a:bodyPr>
          <a:lstStyle/>
          <a:p>
            <a:pPr marL="228595" lvl="0" indent="0" algn="ctr" rtl="0">
              <a:spcBef>
                <a:spcPts val="0"/>
              </a:spcBef>
              <a:spcAft>
                <a:spcPts val="0"/>
              </a:spcAft>
              <a:buClr>
                <a:schemeClr val="dk1"/>
              </a:buClr>
              <a:buSzPts val="3200"/>
              <a:buNone/>
            </a:pPr>
            <a:r>
              <a:rPr lang="en-US" sz="4400" dirty="0">
                <a:solidFill>
                  <a:schemeClr val="tx1"/>
                </a:solidFill>
              </a:rPr>
              <a:t>Which of these capabilities might we use the childhood lead poisoning scenario from the reading?</a:t>
            </a:r>
          </a:p>
          <a:p>
            <a:pPr marL="228595" lvl="0" indent="0" algn="ctr" rtl="0">
              <a:spcBef>
                <a:spcPts val="0"/>
              </a:spcBef>
              <a:spcAft>
                <a:spcPts val="0"/>
              </a:spcAft>
              <a:buClr>
                <a:schemeClr val="dk1"/>
              </a:buClr>
              <a:buSzPts val="3200"/>
              <a:buNone/>
            </a:pPr>
            <a:endParaRPr lang="en-US" sz="4400" dirty="0">
              <a:solidFill>
                <a:schemeClr val="tx1"/>
              </a:solidFill>
            </a:endParaRPr>
          </a:p>
          <a:p>
            <a:pPr marL="228595" indent="0" algn="ctr">
              <a:buClr>
                <a:schemeClr val="dk1"/>
              </a:buClr>
              <a:buSzPts val="3200"/>
              <a:buNone/>
            </a:pPr>
            <a:r>
              <a:rPr lang="en-US" sz="4400" dirty="0">
                <a:solidFill>
                  <a:schemeClr val="tx1"/>
                </a:solidFill>
              </a:rPr>
              <a:t>slido.com   #10718</a:t>
            </a:r>
          </a:p>
        </p:txBody>
      </p:sp>
    </p:spTree>
    <p:extLst>
      <p:ext uri="{BB962C8B-B14F-4D97-AF65-F5344CB8AC3E}">
        <p14:creationId xmlns:p14="http://schemas.microsoft.com/office/powerpoint/2010/main" val="20773797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D81E4-4B03-6552-8631-E0C8E660DF52}"/>
              </a:ext>
            </a:extLst>
          </p:cNvPr>
          <p:cNvSpPr>
            <a:spLocks noGrp="1"/>
          </p:cNvSpPr>
          <p:nvPr>
            <p:ph type="title"/>
          </p:nvPr>
        </p:nvSpPr>
        <p:spPr/>
        <p:txBody>
          <a:bodyPr/>
          <a:lstStyle/>
          <a:p>
            <a:r>
              <a:rPr lang="en-US" dirty="0"/>
              <a:t>Discussion Question</a:t>
            </a:r>
          </a:p>
        </p:txBody>
      </p:sp>
      <p:sp>
        <p:nvSpPr>
          <p:cNvPr id="3" name="Text Placeholder 2">
            <a:extLst>
              <a:ext uri="{FF2B5EF4-FFF2-40B4-BE49-F238E27FC236}">
                <a16:creationId xmlns:a16="http://schemas.microsoft.com/office/drawing/2014/main" id="{C8073616-06AF-42B6-E092-5520AF6931A9}"/>
              </a:ext>
            </a:extLst>
          </p:cNvPr>
          <p:cNvSpPr>
            <a:spLocks noGrp="1"/>
          </p:cNvSpPr>
          <p:nvPr>
            <p:ph type="body" idx="1"/>
          </p:nvPr>
        </p:nvSpPr>
        <p:spPr/>
        <p:txBody>
          <a:bodyPr/>
          <a:lstStyle/>
          <a:p>
            <a:pPr marL="76200" indent="0">
              <a:buNone/>
            </a:pPr>
            <a:r>
              <a:rPr lang="en-US" dirty="0"/>
              <a:t>Goal: Reducing the number of children who will get lead poisoning in the future because of lead hazards in their current residence by 1) identifying which children are at high risk of lead poisoning in the future and then 2) targeting interventions at the homes of those children to remove those lead hazards</a:t>
            </a:r>
          </a:p>
          <a:p>
            <a:pPr marL="76200" indent="0">
              <a:buNone/>
            </a:pPr>
            <a:endParaRPr lang="en-US" dirty="0"/>
          </a:p>
          <a:p>
            <a:pPr marL="76200" indent="0">
              <a:buNone/>
            </a:pPr>
            <a:endParaRPr lang="en-US" dirty="0"/>
          </a:p>
          <a:p>
            <a:pPr marL="76200" indent="0">
              <a:buNone/>
            </a:pPr>
            <a:r>
              <a:rPr lang="en-US" sz="4400" dirty="0">
                <a:solidFill>
                  <a:schemeClr val="tx1"/>
                </a:solidFill>
              </a:rPr>
              <a:t>slido.com   #10718</a:t>
            </a:r>
          </a:p>
          <a:p>
            <a:pPr marL="76200" indent="0">
              <a:buNone/>
            </a:pPr>
            <a:endParaRPr lang="en-US" dirty="0"/>
          </a:p>
        </p:txBody>
      </p:sp>
    </p:spTree>
    <p:extLst>
      <p:ext uri="{BB962C8B-B14F-4D97-AF65-F5344CB8AC3E}">
        <p14:creationId xmlns:p14="http://schemas.microsoft.com/office/powerpoint/2010/main" val="1877891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6"/>
          <p:cNvSpPr txBox="1">
            <a:spLocks noGrp="1"/>
          </p:cNvSpPr>
          <p:nvPr>
            <p:ph type="body" idx="1"/>
          </p:nvPr>
        </p:nvSpPr>
        <p:spPr>
          <a:xfrm>
            <a:off x="415600" y="1536625"/>
            <a:ext cx="11631900" cy="4555200"/>
          </a:xfrm>
          <a:prstGeom prst="rect">
            <a:avLst/>
          </a:prstGeom>
          <a:noFill/>
          <a:ln>
            <a:noFill/>
          </a:ln>
        </p:spPr>
        <p:txBody>
          <a:bodyPr spcFirstLastPara="1" wrap="square" lIns="91425" tIns="45700" rIns="91425" bIns="45700" anchor="t" anchorCtr="0">
            <a:noAutofit/>
          </a:bodyPr>
          <a:lstStyle/>
          <a:p>
            <a:pPr marL="609585" lvl="0" indent="-457188" algn="l" rtl="0">
              <a:spcBef>
                <a:spcPts val="0"/>
              </a:spcBef>
              <a:spcAft>
                <a:spcPts val="0"/>
              </a:spcAft>
              <a:buClr>
                <a:srgbClr val="000000"/>
              </a:buClr>
              <a:buSzPts val="3200"/>
              <a:buChar char="●"/>
            </a:pPr>
            <a:r>
              <a:rPr lang="en-US" sz="3200">
                <a:solidFill>
                  <a:srgbClr val="000000"/>
                </a:solidFill>
              </a:rPr>
              <a:t>Go back to the metrics and goals defined at the beginning of the project</a:t>
            </a:r>
            <a:br>
              <a:rPr lang="en-US" sz="3200">
                <a:solidFill>
                  <a:srgbClr val="000000"/>
                </a:solidFill>
              </a:rPr>
            </a:br>
            <a:endParaRPr>
              <a:solidFill>
                <a:srgbClr val="000000"/>
              </a:solidFill>
            </a:endParaRPr>
          </a:p>
          <a:p>
            <a:pPr marL="609585" lvl="0" indent="-457188" algn="l" rtl="0">
              <a:spcBef>
                <a:spcPts val="1333"/>
              </a:spcBef>
              <a:spcAft>
                <a:spcPts val="0"/>
              </a:spcAft>
              <a:buClr>
                <a:srgbClr val="000000"/>
              </a:buClr>
              <a:buSzPts val="3200"/>
              <a:buChar char="●"/>
            </a:pPr>
            <a:r>
              <a:rPr lang="en-US" sz="3200">
                <a:solidFill>
                  <a:srgbClr val="000000"/>
                </a:solidFill>
              </a:rPr>
              <a:t>Run a Pilot/Field Trial</a:t>
            </a:r>
            <a:br>
              <a:rPr lang="en-US" sz="3200">
                <a:solidFill>
                  <a:srgbClr val="000000"/>
                </a:solidFill>
              </a:rPr>
            </a:br>
            <a:endParaRPr>
              <a:solidFill>
                <a:srgbClr val="000000"/>
              </a:solidFill>
            </a:endParaRPr>
          </a:p>
          <a:p>
            <a:pPr marL="609585" lvl="0" indent="-457188" algn="l" rtl="0">
              <a:spcBef>
                <a:spcPts val="1333"/>
              </a:spcBef>
              <a:spcAft>
                <a:spcPts val="0"/>
              </a:spcAft>
              <a:buClr>
                <a:srgbClr val="000000"/>
              </a:buClr>
              <a:buSzPts val="3200"/>
              <a:buChar char="●"/>
            </a:pPr>
            <a:r>
              <a:rPr lang="en-US" sz="3200">
                <a:solidFill>
                  <a:srgbClr val="000000"/>
                </a:solidFill>
              </a:rPr>
              <a:t>Deploy</a:t>
            </a:r>
            <a:br>
              <a:rPr lang="en-US" sz="3200">
                <a:solidFill>
                  <a:srgbClr val="000000"/>
                </a:solidFill>
              </a:rPr>
            </a:br>
            <a:endParaRPr>
              <a:solidFill>
                <a:srgbClr val="000000"/>
              </a:solidFill>
            </a:endParaRPr>
          </a:p>
          <a:p>
            <a:pPr marL="609585" lvl="0" indent="-457188" algn="l" rtl="0">
              <a:spcBef>
                <a:spcPts val="1333"/>
              </a:spcBef>
              <a:spcAft>
                <a:spcPts val="0"/>
              </a:spcAft>
              <a:buClr>
                <a:srgbClr val="000000"/>
              </a:buClr>
              <a:buSzPts val="3200"/>
              <a:buChar char="●"/>
            </a:pPr>
            <a:r>
              <a:rPr lang="en-US" sz="3200">
                <a:solidFill>
                  <a:srgbClr val="000000"/>
                </a:solidFill>
              </a:rPr>
              <a:t>Set up Infrastructure and allocate resources to monitor “lift”</a:t>
            </a:r>
            <a:endParaRPr>
              <a:solidFill>
                <a:srgbClr val="000000"/>
              </a:solidFill>
            </a:endParaRPr>
          </a:p>
        </p:txBody>
      </p:sp>
      <p:sp>
        <p:nvSpPr>
          <p:cNvPr id="200" name="Google Shape;200;p16"/>
          <p:cNvSpPr txBox="1">
            <a:spLocks noGrp="1"/>
          </p:cNvSpPr>
          <p:nvPr>
            <p:ph type="title"/>
          </p:nvPr>
        </p:nvSpPr>
        <p:spPr>
          <a:xfrm>
            <a:off x="415600" y="7"/>
            <a:ext cx="11360700" cy="1356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800"/>
              <a:t>Validation and Implementation Plan</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19807-1808-25A2-D0C2-990D39CABFE5}"/>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1BC7FDC-E9BC-EB93-7FCD-E202BDB96D18}"/>
              </a:ext>
            </a:extLst>
          </p:cNvPr>
          <p:cNvSpPr>
            <a:spLocks noGrp="1"/>
          </p:cNvSpPr>
          <p:nvPr>
            <p:ph type="body" idx="1"/>
          </p:nvPr>
        </p:nvSpPr>
        <p:spPr/>
        <p:txBody>
          <a:bodyPr/>
          <a:lstStyle/>
          <a:p>
            <a:r>
              <a:rPr lang="en-US" dirty="0"/>
              <a:t>Clarification: no pass/fail option (entire class is MSML/MLD PhD, not allowed for those programs)</a:t>
            </a:r>
          </a:p>
          <a:p>
            <a:endParaRPr lang="en-US" dirty="0"/>
          </a:p>
          <a:p>
            <a:r>
              <a:rPr lang="en-US" dirty="0"/>
              <a:t>Clarification on the project</a:t>
            </a:r>
          </a:p>
          <a:p>
            <a:pPr lvl="1"/>
            <a:r>
              <a:rPr lang="en-US" dirty="0"/>
              <a:t>Scenario in homework 1 (identify top 10% of projects for a digital content expert to help) should be use for that assignment </a:t>
            </a:r>
          </a:p>
          <a:p>
            <a:pPr lvl="1"/>
            <a:r>
              <a:rPr lang="en-US" dirty="0"/>
              <a:t>Is also the default for the project. </a:t>
            </a:r>
          </a:p>
          <a:p>
            <a:pPr lvl="1"/>
            <a:r>
              <a:rPr lang="en-US" dirty="0"/>
              <a:t>However, if your group would like to propose a different objective, talk to me! Key is justifying your choices (whatever they are)</a:t>
            </a:r>
          </a:p>
        </p:txBody>
      </p:sp>
    </p:spTree>
    <p:extLst>
      <p:ext uri="{BB962C8B-B14F-4D97-AF65-F5344CB8AC3E}">
        <p14:creationId xmlns:p14="http://schemas.microsoft.com/office/powerpoint/2010/main" val="2051368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2"/>
          <p:cNvSpPr txBox="1">
            <a:spLocks noGrp="1"/>
          </p:cNvSpPr>
          <p:nvPr>
            <p:ph type="title"/>
          </p:nvPr>
        </p:nvSpPr>
        <p:spPr>
          <a:xfrm>
            <a:off x="415600" y="7"/>
            <a:ext cx="11360700" cy="1356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800" dirty="0"/>
              <a:t>Discussion Question</a:t>
            </a:r>
            <a:endParaRPr sz="4800" dirty="0"/>
          </a:p>
        </p:txBody>
      </p:sp>
      <p:sp>
        <p:nvSpPr>
          <p:cNvPr id="77" name="Google Shape;77;p2"/>
          <p:cNvSpPr txBox="1">
            <a:spLocks noGrp="1"/>
          </p:cNvSpPr>
          <p:nvPr>
            <p:ph type="body" idx="1"/>
          </p:nvPr>
        </p:nvSpPr>
        <p:spPr>
          <a:xfrm>
            <a:off x="415600" y="1689033"/>
            <a:ext cx="11360700" cy="4555200"/>
          </a:xfrm>
          <a:prstGeom prst="rect">
            <a:avLst/>
          </a:prstGeom>
          <a:noFill/>
          <a:ln>
            <a:noFill/>
          </a:ln>
        </p:spPr>
        <p:txBody>
          <a:bodyPr spcFirstLastPara="1" wrap="square" lIns="91425" tIns="91425" rIns="91425" bIns="91425" anchor="t" anchorCtr="0">
            <a:noAutofit/>
          </a:bodyPr>
          <a:lstStyle/>
          <a:p>
            <a:pPr marL="228595" lvl="0" indent="0" algn="ctr" rtl="0">
              <a:spcBef>
                <a:spcPts val="0"/>
              </a:spcBef>
              <a:spcAft>
                <a:spcPts val="0"/>
              </a:spcAft>
              <a:buClr>
                <a:schemeClr val="dk1"/>
              </a:buClr>
              <a:buSzPts val="3200"/>
              <a:buNone/>
            </a:pPr>
            <a:r>
              <a:rPr lang="en-US" sz="4400" dirty="0">
                <a:solidFill>
                  <a:schemeClr val="tx1"/>
                </a:solidFill>
              </a:rPr>
              <a:t>What are some of ethical issues/considerations for this project?</a:t>
            </a:r>
          </a:p>
          <a:p>
            <a:pPr marL="228595" lvl="0" indent="0" algn="ctr" rtl="0">
              <a:spcBef>
                <a:spcPts val="0"/>
              </a:spcBef>
              <a:spcAft>
                <a:spcPts val="0"/>
              </a:spcAft>
              <a:buClr>
                <a:schemeClr val="dk1"/>
              </a:buClr>
              <a:buSzPts val="3200"/>
              <a:buNone/>
            </a:pPr>
            <a:endParaRPr lang="en-US" sz="4400" dirty="0">
              <a:solidFill>
                <a:schemeClr val="tx1"/>
              </a:solidFill>
            </a:endParaRPr>
          </a:p>
          <a:p>
            <a:pPr marL="228595" indent="0" algn="ctr">
              <a:buClr>
                <a:schemeClr val="dk1"/>
              </a:buClr>
              <a:buSzPts val="3200"/>
              <a:buNone/>
            </a:pPr>
            <a:r>
              <a:rPr lang="en-US" sz="4400" dirty="0">
                <a:solidFill>
                  <a:schemeClr val="tx1"/>
                </a:solidFill>
              </a:rPr>
              <a:t>slido.com   #10718</a:t>
            </a:r>
          </a:p>
        </p:txBody>
      </p:sp>
    </p:spTree>
    <p:extLst>
      <p:ext uri="{BB962C8B-B14F-4D97-AF65-F5344CB8AC3E}">
        <p14:creationId xmlns:p14="http://schemas.microsoft.com/office/powerpoint/2010/main" val="698930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grpSp>
        <p:nvGrpSpPr>
          <p:cNvPr id="212" name="Google Shape;212;p18"/>
          <p:cNvGrpSpPr/>
          <p:nvPr/>
        </p:nvGrpSpPr>
        <p:grpSpPr>
          <a:xfrm>
            <a:off x="476065" y="1789909"/>
            <a:ext cx="11222544" cy="4559157"/>
            <a:chOff x="0" y="131652"/>
            <a:chExt cx="11222544" cy="4559157"/>
          </a:xfrm>
        </p:grpSpPr>
        <p:sp>
          <p:nvSpPr>
            <p:cNvPr id="213" name="Google Shape;213;p18"/>
            <p:cNvSpPr/>
            <p:nvPr/>
          </p:nvSpPr>
          <p:spPr>
            <a:xfrm>
              <a:off x="0" y="131652"/>
              <a:ext cx="3507045" cy="2104226"/>
            </a:xfrm>
            <a:prstGeom prst="rect">
              <a:avLst/>
            </a:prstGeom>
            <a:solidFill>
              <a:srgbClr val="BF504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8"/>
            <p:cNvSpPr txBox="1"/>
            <p:nvPr/>
          </p:nvSpPr>
          <p:spPr>
            <a:xfrm>
              <a:off x="0" y="131652"/>
              <a:ext cx="3507045" cy="210422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US" sz="2000" b="0" i="0" u="none" strike="noStrike" cap="none">
                  <a:solidFill>
                    <a:schemeClr val="lt1"/>
                  </a:solidFill>
                  <a:latin typeface="Calibri"/>
                  <a:ea typeface="Calibri"/>
                  <a:cs typeface="Calibri"/>
                  <a:sym typeface="Calibri"/>
                </a:rPr>
                <a:t>Privacy</a:t>
              </a:r>
              <a:endParaRPr/>
            </a:p>
          </p:txBody>
        </p:sp>
        <p:sp>
          <p:nvSpPr>
            <p:cNvPr id="215" name="Google Shape;215;p18"/>
            <p:cNvSpPr/>
            <p:nvPr/>
          </p:nvSpPr>
          <p:spPr>
            <a:xfrm>
              <a:off x="3857749" y="131652"/>
              <a:ext cx="3507045" cy="2104226"/>
            </a:xfrm>
            <a:prstGeom prst="rect">
              <a:avLst/>
            </a:prstGeom>
            <a:solidFill>
              <a:srgbClr val="BD754F"/>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8"/>
            <p:cNvSpPr txBox="1"/>
            <p:nvPr/>
          </p:nvSpPr>
          <p:spPr>
            <a:xfrm>
              <a:off x="3857749" y="131652"/>
              <a:ext cx="3507045" cy="210422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US" sz="2000" b="0" i="0" u="none" strike="noStrike" cap="none">
                  <a:solidFill>
                    <a:schemeClr val="lt1"/>
                  </a:solidFill>
                  <a:latin typeface="Calibri"/>
                  <a:ea typeface="Calibri"/>
                  <a:cs typeface="Calibri"/>
                  <a:sym typeface="Calibri"/>
                </a:rPr>
                <a:t>Data Ownership</a:t>
              </a:r>
              <a:endParaRPr/>
            </a:p>
          </p:txBody>
        </p:sp>
        <p:sp>
          <p:nvSpPr>
            <p:cNvPr id="217" name="Google Shape;217;p18"/>
            <p:cNvSpPr/>
            <p:nvPr/>
          </p:nvSpPr>
          <p:spPr>
            <a:xfrm>
              <a:off x="7715499" y="131652"/>
              <a:ext cx="3507045" cy="2104226"/>
            </a:xfrm>
            <a:prstGeom prst="rect">
              <a:avLst/>
            </a:prstGeom>
            <a:solidFill>
              <a:srgbClr val="BB995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txBox="1"/>
            <p:nvPr/>
          </p:nvSpPr>
          <p:spPr>
            <a:xfrm>
              <a:off x="7715499" y="131652"/>
              <a:ext cx="3507045" cy="210422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US" sz="2000" b="0" i="0" u="none" strike="noStrike" cap="none">
                  <a:solidFill>
                    <a:schemeClr val="lt1"/>
                  </a:solidFill>
                  <a:latin typeface="Calibri"/>
                  <a:ea typeface="Calibri"/>
                  <a:cs typeface="Calibri"/>
                  <a:sym typeface="Calibri"/>
                </a:rPr>
                <a:t>Bias, Equity, &amp; Fairness</a:t>
              </a:r>
              <a:endParaRPr/>
            </a:p>
          </p:txBody>
        </p:sp>
        <p:sp>
          <p:nvSpPr>
            <p:cNvPr id="219" name="Google Shape;219;p18"/>
            <p:cNvSpPr/>
            <p:nvPr/>
          </p:nvSpPr>
          <p:spPr>
            <a:xfrm>
              <a:off x="1928874" y="2586583"/>
              <a:ext cx="3507045" cy="2104226"/>
            </a:xfrm>
            <a:prstGeom prst="rect">
              <a:avLst/>
            </a:prstGeom>
            <a:solidFill>
              <a:srgbClr val="BABA5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8"/>
            <p:cNvSpPr txBox="1"/>
            <p:nvPr/>
          </p:nvSpPr>
          <p:spPr>
            <a:xfrm>
              <a:off x="1928874" y="2586583"/>
              <a:ext cx="3507045" cy="210422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US" sz="2000" b="0" i="0" u="none" strike="noStrike" cap="none">
                  <a:solidFill>
                    <a:schemeClr val="lt1"/>
                  </a:solidFill>
                  <a:latin typeface="Calibri"/>
                  <a:ea typeface="Calibri"/>
                  <a:cs typeface="Calibri"/>
                  <a:sym typeface="Calibri"/>
                </a:rPr>
                <a:t>Transparency</a:t>
              </a:r>
              <a:endParaRPr/>
            </a:p>
          </p:txBody>
        </p:sp>
        <p:sp>
          <p:nvSpPr>
            <p:cNvPr id="221" name="Google Shape;221;p18"/>
            <p:cNvSpPr/>
            <p:nvPr/>
          </p:nvSpPr>
          <p:spPr>
            <a:xfrm>
              <a:off x="5786624" y="2586583"/>
              <a:ext cx="3507045" cy="2104226"/>
            </a:xfrm>
            <a:prstGeom prst="rect">
              <a:avLst/>
            </a:prstGeom>
            <a:solidFill>
              <a:srgbClr val="99B958"/>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8"/>
            <p:cNvSpPr txBox="1"/>
            <p:nvPr/>
          </p:nvSpPr>
          <p:spPr>
            <a:xfrm>
              <a:off x="5786624" y="2586583"/>
              <a:ext cx="3507045" cy="210422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US" sz="2000" b="0" i="0" u="none" strike="noStrike" cap="none">
                  <a:solidFill>
                    <a:schemeClr val="lt1"/>
                  </a:solidFill>
                  <a:latin typeface="Calibri"/>
                  <a:ea typeface="Calibri"/>
                  <a:cs typeface="Calibri"/>
                  <a:sym typeface="Calibri"/>
                </a:rPr>
                <a:t>Trustworthiness and Accountability</a:t>
              </a:r>
              <a:endParaRPr/>
            </a:p>
          </p:txBody>
        </p:sp>
      </p:grpSp>
      <p:sp>
        <p:nvSpPr>
          <p:cNvPr id="223" name="Google Shape;223;p18"/>
          <p:cNvSpPr txBox="1">
            <a:spLocks noGrp="1"/>
          </p:cNvSpPr>
          <p:nvPr>
            <p:ph type="title"/>
          </p:nvPr>
        </p:nvSpPr>
        <p:spPr>
          <a:xfrm>
            <a:off x="415600" y="98980"/>
            <a:ext cx="11360700" cy="1257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800"/>
              <a:t>Data and AI Ethics Issues</a:t>
            </a:r>
            <a:endParaRPr sz="4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g6de2aa1b46_0_0"/>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Clr>
                <a:schemeClr val="dk1"/>
              </a:buClr>
              <a:buSzPts val="3700"/>
              <a:buFont typeface="Arial"/>
              <a:buNone/>
            </a:pPr>
            <a:r>
              <a:rPr lang="en-US" sz="4800">
                <a:solidFill>
                  <a:schemeClr val="lt1"/>
                </a:solidFill>
              </a:rPr>
              <a:t>Data Ethics Questions</a:t>
            </a:r>
            <a:endParaRPr sz="4800">
              <a:solidFill>
                <a:schemeClr val="lt1"/>
              </a:solidFill>
            </a:endParaRPr>
          </a:p>
          <a:p>
            <a:pPr marL="0" lvl="0" indent="0" algn="l" rtl="0">
              <a:spcBef>
                <a:spcPts val="0"/>
              </a:spcBef>
              <a:spcAft>
                <a:spcPts val="0"/>
              </a:spcAft>
              <a:buNone/>
            </a:pPr>
            <a:endParaRPr/>
          </a:p>
        </p:txBody>
      </p:sp>
      <p:sp>
        <p:nvSpPr>
          <p:cNvPr id="231" name="Google Shape;231;g6de2aa1b46_0_0"/>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Autofit/>
          </a:bodyPr>
          <a:lstStyle/>
          <a:p>
            <a:pPr marL="457200" lvl="0" indent="-381000" algn="l" rtl="0">
              <a:spcBef>
                <a:spcPts val="0"/>
              </a:spcBef>
              <a:spcAft>
                <a:spcPts val="0"/>
              </a:spcAft>
              <a:buClr>
                <a:schemeClr val="dk1"/>
              </a:buClr>
              <a:buSzPts val="2400"/>
              <a:buChar char="●"/>
            </a:pPr>
            <a:r>
              <a:rPr lang="en-US" b="1">
                <a:solidFill>
                  <a:schemeClr val="dk1"/>
                </a:solidFill>
              </a:rPr>
              <a:t>Privacy &amp; Confidentiality </a:t>
            </a:r>
            <a:endParaRPr b="1">
              <a:solidFill>
                <a:schemeClr val="dk1"/>
              </a:solidFill>
            </a:endParaRPr>
          </a:p>
          <a:p>
            <a:pPr marL="914400" lvl="1" indent="-381000" algn="l" rtl="0">
              <a:spcBef>
                <a:spcPts val="0"/>
              </a:spcBef>
              <a:spcAft>
                <a:spcPts val="0"/>
              </a:spcAft>
              <a:buClr>
                <a:schemeClr val="dk1"/>
              </a:buClr>
              <a:buSzPts val="2400"/>
              <a:buChar char="○"/>
            </a:pPr>
            <a:r>
              <a:rPr lang="en-US" sz="2400">
                <a:solidFill>
                  <a:schemeClr val="dk1"/>
                </a:solidFill>
              </a:rPr>
              <a:t>Are you working with personal and/or sensitive data that is individually identifiable?</a:t>
            </a:r>
            <a:endParaRPr sz="2400">
              <a:solidFill>
                <a:schemeClr val="dk1"/>
              </a:solidFill>
            </a:endParaRPr>
          </a:p>
          <a:p>
            <a:pPr marL="914400" lvl="1" indent="-381000" algn="l" rtl="0">
              <a:spcBef>
                <a:spcPts val="533"/>
              </a:spcBef>
              <a:spcAft>
                <a:spcPts val="0"/>
              </a:spcAft>
              <a:buClr>
                <a:schemeClr val="dk1"/>
              </a:buClr>
              <a:buSzPts val="2400"/>
              <a:buChar char="○"/>
            </a:pPr>
            <a:r>
              <a:rPr lang="en-US" sz="2400">
                <a:solidFill>
                  <a:schemeClr val="dk1"/>
                </a:solidFill>
              </a:rPr>
              <a:t>How are you protecting the data?</a:t>
            </a:r>
            <a:endParaRPr sz="2400">
              <a:solidFill>
                <a:schemeClr val="dk1"/>
              </a:solidFill>
            </a:endParaRPr>
          </a:p>
          <a:p>
            <a:pPr marL="914400" lvl="0" indent="0" algn="l" rtl="0">
              <a:spcBef>
                <a:spcPts val="533"/>
              </a:spcBef>
              <a:spcAft>
                <a:spcPts val="0"/>
              </a:spcAft>
              <a:buNone/>
            </a:pPr>
            <a:endParaRPr sz="2400">
              <a:solidFill>
                <a:schemeClr val="dk1"/>
              </a:solidFill>
            </a:endParaRPr>
          </a:p>
          <a:p>
            <a:pPr marL="457200" lvl="0" indent="-381000" algn="l" rtl="0">
              <a:spcBef>
                <a:spcPts val="533"/>
              </a:spcBef>
              <a:spcAft>
                <a:spcPts val="0"/>
              </a:spcAft>
              <a:buClr>
                <a:schemeClr val="dk1"/>
              </a:buClr>
              <a:buSzPts val="2400"/>
              <a:buChar char="●"/>
            </a:pPr>
            <a:r>
              <a:rPr lang="en-US" b="1">
                <a:solidFill>
                  <a:schemeClr val="dk1"/>
                </a:solidFill>
              </a:rPr>
              <a:t>Data Ownership</a:t>
            </a:r>
            <a:endParaRPr b="1">
              <a:solidFill>
                <a:schemeClr val="dk1"/>
              </a:solidFill>
            </a:endParaRPr>
          </a:p>
          <a:p>
            <a:pPr marL="914400" lvl="1" indent="-381000" algn="l" rtl="0">
              <a:spcBef>
                <a:spcPts val="533"/>
              </a:spcBef>
              <a:spcAft>
                <a:spcPts val="0"/>
              </a:spcAft>
              <a:buClr>
                <a:schemeClr val="dk1"/>
              </a:buClr>
              <a:buSzPts val="2400"/>
              <a:buChar char="○"/>
            </a:pPr>
            <a:r>
              <a:rPr lang="en-US" sz="2400">
                <a:solidFill>
                  <a:schemeClr val="dk1"/>
                </a:solidFill>
              </a:rPr>
              <a:t>Do the people who “own” the data know you’re using it?</a:t>
            </a:r>
            <a:endParaRPr sz="2400">
              <a:solidFill>
                <a:schemeClr val="dk1"/>
              </a:solidFill>
            </a:endParaRPr>
          </a:p>
          <a:p>
            <a:pPr marL="914400" lvl="1" indent="-381000" algn="l" rtl="0">
              <a:spcBef>
                <a:spcPts val="533"/>
              </a:spcBef>
              <a:spcAft>
                <a:spcPts val="0"/>
              </a:spcAft>
              <a:buClr>
                <a:schemeClr val="dk1"/>
              </a:buClr>
              <a:buSzPts val="2400"/>
              <a:buChar char="○"/>
            </a:pPr>
            <a:r>
              <a:rPr lang="en-US" sz="2400">
                <a:solidFill>
                  <a:schemeClr val="dk1"/>
                </a:solidFill>
              </a:rPr>
              <a:t>Do you have their permission? How was it obtained?</a:t>
            </a:r>
            <a:endParaRPr sz="2400">
              <a:solidFill>
                <a:schemeClr val="dk1"/>
              </a:solidFill>
            </a:endParaRPr>
          </a:p>
          <a:p>
            <a:pPr marL="914400" lvl="1" indent="-381000" algn="l" rtl="0">
              <a:spcBef>
                <a:spcPts val="533"/>
              </a:spcBef>
              <a:spcAft>
                <a:spcPts val="0"/>
              </a:spcAft>
              <a:buClr>
                <a:schemeClr val="dk1"/>
              </a:buClr>
              <a:buSzPts val="2400"/>
              <a:buChar char="○"/>
            </a:pPr>
            <a:r>
              <a:rPr lang="en-US" sz="2400">
                <a:solidFill>
                  <a:schemeClr val="dk1"/>
                </a:solidFill>
              </a:rPr>
              <a:t>How will/Can they opt out of their data being used?</a:t>
            </a:r>
            <a:endParaRPr sz="2400">
              <a:solidFill>
                <a:schemeClr val="dk1"/>
              </a:solidFill>
            </a:endParaRPr>
          </a:p>
          <a:p>
            <a:pPr marL="0" lvl="0" indent="0" algn="l" rtl="0">
              <a:spcBef>
                <a:spcPts val="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g6de2aa1b46_0_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Clr>
                <a:schemeClr val="dk1"/>
              </a:buClr>
              <a:buSzPts val="3700"/>
              <a:buFont typeface="Arial"/>
              <a:buNone/>
            </a:pPr>
            <a:r>
              <a:rPr lang="en-US" sz="4800">
                <a:solidFill>
                  <a:schemeClr val="lt1"/>
                </a:solidFill>
              </a:rPr>
              <a:t>Data Ethics Questions</a:t>
            </a:r>
            <a:endParaRPr sz="4800">
              <a:solidFill>
                <a:schemeClr val="lt1"/>
              </a:solidFill>
            </a:endParaRPr>
          </a:p>
          <a:p>
            <a:pPr marL="0" lvl="0" indent="0" algn="l" rtl="0">
              <a:spcBef>
                <a:spcPts val="0"/>
              </a:spcBef>
              <a:spcAft>
                <a:spcPts val="0"/>
              </a:spcAft>
              <a:buNone/>
            </a:pPr>
            <a:endParaRPr/>
          </a:p>
        </p:txBody>
      </p:sp>
      <p:sp>
        <p:nvSpPr>
          <p:cNvPr id="238" name="Google Shape;238;g6de2aa1b46_0_6"/>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Autofit/>
          </a:bodyPr>
          <a:lstStyle/>
          <a:p>
            <a:pPr marL="457200" lvl="0" indent="-381000" algn="l" rtl="0">
              <a:spcBef>
                <a:spcPts val="533"/>
              </a:spcBef>
              <a:spcAft>
                <a:spcPts val="0"/>
              </a:spcAft>
              <a:buClr>
                <a:schemeClr val="dk1"/>
              </a:buClr>
              <a:buSzPts val="2400"/>
              <a:buChar char="●"/>
            </a:pPr>
            <a:r>
              <a:rPr lang="en-US" b="1">
                <a:solidFill>
                  <a:schemeClr val="dk1"/>
                </a:solidFill>
              </a:rPr>
              <a:t>Transparency</a:t>
            </a:r>
            <a:endParaRPr b="1">
              <a:solidFill>
                <a:schemeClr val="dk1"/>
              </a:solidFill>
            </a:endParaRPr>
          </a:p>
          <a:p>
            <a:pPr marL="914400" lvl="1" indent="-397954" algn="l" rtl="0">
              <a:spcBef>
                <a:spcPts val="533"/>
              </a:spcBef>
              <a:spcAft>
                <a:spcPts val="0"/>
              </a:spcAft>
              <a:buClr>
                <a:schemeClr val="dk1"/>
              </a:buClr>
              <a:buSzPts val="2667"/>
              <a:buChar char="○"/>
            </a:pPr>
            <a:r>
              <a:rPr lang="en-US" sz="2667">
                <a:solidFill>
                  <a:schemeClr val="dk1"/>
                </a:solidFill>
              </a:rPr>
              <a:t>Do the people who “own” the data know you’re using it?</a:t>
            </a:r>
            <a:endParaRPr sz="2400">
              <a:solidFill>
                <a:schemeClr val="dk1"/>
              </a:solidFill>
            </a:endParaRPr>
          </a:p>
          <a:p>
            <a:pPr marL="914400" lvl="1" indent="-397954" algn="l" rtl="0">
              <a:spcBef>
                <a:spcPts val="533"/>
              </a:spcBef>
              <a:spcAft>
                <a:spcPts val="0"/>
              </a:spcAft>
              <a:buClr>
                <a:schemeClr val="dk1"/>
              </a:buClr>
              <a:buSzPts val="2667"/>
              <a:buChar char="○"/>
            </a:pPr>
            <a:r>
              <a:rPr lang="en-US" sz="2667">
                <a:solidFill>
                  <a:schemeClr val="dk1"/>
                </a:solidFill>
              </a:rPr>
              <a:t>What actions are you taking on individuals based on this data?</a:t>
            </a:r>
            <a:endParaRPr sz="2400">
              <a:solidFill>
                <a:schemeClr val="dk1"/>
              </a:solidFill>
            </a:endParaRPr>
          </a:p>
          <a:p>
            <a:pPr marL="914400" lvl="1" indent="-397954" algn="l" rtl="0">
              <a:spcBef>
                <a:spcPts val="533"/>
              </a:spcBef>
              <a:spcAft>
                <a:spcPts val="0"/>
              </a:spcAft>
              <a:buClr>
                <a:schemeClr val="dk1"/>
              </a:buClr>
              <a:buSzPts val="2667"/>
              <a:buChar char="○"/>
            </a:pPr>
            <a:r>
              <a:rPr lang="en-US" sz="2667">
                <a:solidFill>
                  <a:schemeClr val="dk1"/>
                </a:solidFill>
              </a:rPr>
              <a:t>Do the people you’re “targeting” know why and if they’re being “targeted”?</a:t>
            </a:r>
            <a:endParaRPr sz="2400">
              <a:solidFill>
                <a:schemeClr val="dk1"/>
              </a:solidFill>
            </a:endParaRPr>
          </a:p>
          <a:p>
            <a:pPr marL="914400" lvl="1" indent="-397954" algn="l" rtl="0">
              <a:spcBef>
                <a:spcPts val="533"/>
              </a:spcBef>
              <a:spcAft>
                <a:spcPts val="0"/>
              </a:spcAft>
              <a:buClr>
                <a:schemeClr val="dk1"/>
              </a:buClr>
              <a:buSzPts val="2667"/>
              <a:buChar char="○"/>
            </a:pPr>
            <a:r>
              <a:rPr lang="en-US" sz="2667">
                <a:solidFill>
                  <a:schemeClr val="dk1"/>
                </a:solidFill>
              </a:rPr>
              <a:t>What recourse do they have?</a:t>
            </a:r>
            <a:endParaRPr sz="2400">
              <a:solidFill>
                <a:schemeClr val="dk1"/>
              </a:solidFill>
            </a:endParaRPr>
          </a:p>
          <a:p>
            <a:pPr marL="914400" lvl="1" indent="-397954" algn="l" rtl="0">
              <a:spcBef>
                <a:spcPts val="533"/>
              </a:spcBef>
              <a:spcAft>
                <a:spcPts val="0"/>
              </a:spcAft>
              <a:buClr>
                <a:schemeClr val="dk1"/>
              </a:buClr>
              <a:buSzPts val="2667"/>
              <a:buChar char="○"/>
            </a:pPr>
            <a:r>
              <a:rPr lang="en-US" sz="2667">
                <a:solidFill>
                  <a:schemeClr val="dk1"/>
                </a:solidFill>
              </a:rPr>
              <a:t>Would it make the front page of the national newspaper if they found out what you’re doing?</a:t>
            </a:r>
            <a:endParaRPr sz="2400">
              <a:solidFill>
                <a:schemeClr val="dk1"/>
              </a:solidFill>
            </a:endParaRPr>
          </a:p>
          <a:p>
            <a:pPr marL="914400" lvl="1" indent="-381000" algn="l" rtl="0">
              <a:spcBef>
                <a:spcPts val="533"/>
              </a:spcBef>
              <a:spcAft>
                <a:spcPts val="0"/>
              </a:spcAft>
              <a:buClr>
                <a:schemeClr val="dk1"/>
              </a:buClr>
              <a:buSzPts val="2400"/>
              <a:buChar char="○"/>
            </a:pPr>
            <a:r>
              <a:rPr lang="en-US" sz="2400">
                <a:solidFill>
                  <a:schemeClr val="dk1"/>
                </a:solidFill>
              </a:rPr>
              <a:t>Which stakeholders should know about which parts of the project?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6de2aa1b46_0_12"/>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Clr>
                <a:schemeClr val="dk1"/>
              </a:buClr>
              <a:buSzPts val="3700"/>
              <a:buFont typeface="Arial"/>
              <a:buNone/>
            </a:pPr>
            <a:r>
              <a:rPr lang="en-US" sz="4800">
                <a:solidFill>
                  <a:schemeClr val="lt1"/>
                </a:solidFill>
              </a:rPr>
              <a:t>Data Ethics Questions</a:t>
            </a:r>
            <a:endParaRPr sz="4800">
              <a:solidFill>
                <a:schemeClr val="lt1"/>
              </a:solidFill>
            </a:endParaRPr>
          </a:p>
          <a:p>
            <a:pPr marL="0" lvl="0" indent="0" algn="l" rtl="0">
              <a:spcBef>
                <a:spcPts val="0"/>
              </a:spcBef>
              <a:spcAft>
                <a:spcPts val="0"/>
              </a:spcAft>
              <a:buNone/>
            </a:pPr>
            <a:endParaRPr/>
          </a:p>
        </p:txBody>
      </p:sp>
      <p:sp>
        <p:nvSpPr>
          <p:cNvPr id="245" name="Google Shape;245;g6de2aa1b46_0_12"/>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Autofit/>
          </a:bodyPr>
          <a:lstStyle/>
          <a:p>
            <a:pPr marL="457200" lvl="0" indent="-381000" algn="l" rtl="0">
              <a:spcBef>
                <a:spcPts val="0"/>
              </a:spcBef>
              <a:spcAft>
                <a:spcPts val="0"/>
              </a:spcAft>
              <a:buClr>
                <a:schemeClr val="dk1"/>
              </a:buClr>
              <a:buSzPts val="2400"/>
              <a:buChar char="●"/>
            </a:pPr>
            <a:r>
              <a:rPr lang="en-US" b="1" dirty="0">
                <a:solidFill>
                  <a:schemeClr val="dk1"/>
                </a:solidFill>
              </a:rPr>
              <a:t>Discrimination/Equity</a:t>
            </a:r>
            <a:endParaRPr b="1" dirty="0">
              <a:solidFill>
                <a:schemeClr val="dk1"/>
              </a:solidFill>
            </a:endParaRPr>
          </a:p>
          <a:p>
            <a:pPr marL="914400" lvl="1" indent="-381000" algn="l" rtl="0">
              <a:spcBef>
                <a:spcPts val="0"/>
              </a:spcBef>
              <a:spcAft>
                <a:spcPts val="0"/>
              </a:spcAft>
              <a:buClr>
                <a:schemeClr val="dk1"/>
              </a:buClr>
              <a:buSzPts val="2400"/>
              <a:buChar char="○"/>
            </a:pPr>
            <a:r>
              <a:rPr lang="en-US" sz="2400" dirty="0">
                <a:solidFill>
                  <a:schemeClr val="dk1"/>
                </a:solidFill>
              </a:rPr>
              <a:t>Are there any specific groups for whom you want to ensure equity of outcomes?</a:t>
            </a:r>
            <a:endParaRPr sz="2400" dirty="0">
              <a:solidFill>
                <a:schemeClr val="dk1"/>
              </a:solidFill>
            </a:endParaRPr>
          </a:p>
          <a:p>
            <a:pPr marL="914400" lvl="1" indent="-381000" algn="l" rtl="0">
              <a:spcBef>
                <a:spcPts val="0"/>
              </a:spcBef>
              <a:spcAft>
                <a:spcPts val="0"/>
              </a:spcAft>
              <a:buClr>
                <a:schemeClr val="dk1"/>
              </a:buClr>
              <a:buSzPts val="2400"/>
              <a:buChar char="○"/>
            </a:pPr>
            <a:r>
              <a:rPr lang="en-US" sz="2400" dirty="0">
                <a:solidFill>
                  <a:schemeClr val="dk1"/>
                </a:solidFill>
              </a:rPr>
              <a:t>How do you define, detect, and increase equity in outcomes?</a:t>
            </a:r>
            <a:endParaRPr sz="2400" dirty="0">
              <a:solidFill>
                <a:schemeClr val="dk1"/>
              </a:solidFill>
            </a:endParaRPr>
          </a:p>
          <a:p>
            <a:pPr marL="914400" lvl="0" indent="0" algn="l" rtl="0">
              <a:spcBef>
                <a:spcPts val="0"/>
              </a:spcBef>
              <a:spcAft>
                <a:spcPts val="0"/>
              </a:spcAft>
              <a:buNone/>
            </a:pPr>
            <a:endParaRPr dirty="0">
              <a:solidFill>
                <a:schemeClr val="dk1"/>
              </a:solidFill>
            </a:endParaRPr>
          </a:p>
          <a:p>
            <a:pPr marL="457200" lvl="0" indent="-381000" algn="l" rtl="0">
              <a:spcBef>
                <a:spcPts val="0"/>
              </a:spcBef>
              <a:spcAft>
                <a:spcPts val="0"/>
              </a:spcAft>
              <a:buClr>
                <a:schemeClr val="dk1"/>
              </a:buClr>
              <a:buSzPts val="2400"/>
              <a:buChar char="●"/>
            </a:pPr>
            <a:r>
              <a:rPr lang="en-US" b="1" dirty="0">
                <a:solidFill>
                  <a:schemeClr val="dk1"/>
                </a:solidFill>
              </a:rPr>
              <a:t>Social License</a:t>
            </a:r>
            <a:endParaRPr b="1" dirty="0">
              <a:solidFill>
                <a:schemeClr val="dk1"/>
              </a:solidFill>
            </a:endParaRPr>
          </a:p>
          <a:p>
            <a:pPr marL="914400" lvl="1" indent="-381000" algn="l" rtl="0">
              <a:spcBef>
                <a:spcPts val="0"/>
              </a:spcBef>
              <a:spcAft>
                <a:spcPts val="0"/>
              </a:spcAft>
              <a:buClr>
                <a:schemeClr val="dk1"/>
              </a:buClr>
              <a:buSzPts val="2400"/>
              <a:buChar char="○"/>
            </a:pPr>
            <a:r>
              <a:rPr lang="en-US" sz="2400" dirty="0">
                <a:solidFill>
                  <a:schemeClr val="dk1"/>
                </a:solidFill>
              </a:rPr>
              <a:t>If the entire population of the country finds out about your project, will they be ok with it? Why?</a:t>
            </a:r>
            <a:endParaRPr sz="2400" dirty="0">
              <a:solidFill>
                <a:schemeClr val="dk1"/>
              </a:solidFill>
            </a:endParaRPr>
          </a:p>
          <a:p>
            <a:pPr marL="457200" lvl="0" indent="-381000" algn="l" rtl="0">
              <a:spcBef>
                <a:spcPts val="0"/>
              </a:spcBef>
              <a:spcAft>
                <a:spcPts val="0"/>
              </a:spcAft>
              <a:buClr>
                <a:schemeClr val="dk1"/>
              </a:buClr>
              <a:buSzPts val="2400"/>
              <a:buChar char="●"/>
            </a:pPr>
            <a:r>
              <a:rPr lang="en-US" b="1" dirty="0">
                <a:solidFill>
                  <a:schemeClr val="dk1"/>
                </a:solidFill>
              </a:rPr>
              <a:t>Accountability</a:t>
            </a:r>
            <a:endParaRPr b="1" dirty="0">
              <a:solidFill>
                <a:schemeClr val="dk1"/>
              </a:solidFill>
            </a:endParaRPr>
          </a:p>
          <a:p>
            <a:pPr marL="914400" lvl="1" indent="-381000" algn="l" rtl="0">
              <a:spcBef>
                <a:spcPts val="0"/>
              </a:spcBef>
              <a:spcAft>
                <a:spcPts val="0"/>
              </a:spcAft>
              <a:buClr>
                <a:schemeClr val="dk1"/>
              </a:buClr>
              <a:buSzPts val="2400"/>
              <a:buChar char="○"/>
            </a:pPr>
            <a:r>
              <a:rPr lang="en-US" dirty="0">
                <a:solidFill>
                  <a:schemeClr val="dk1"/>
                </a:solidFill>
              </a:rPr>
              <a:t>Who are the people responsible and accountable for all the things above?</a:t>
            </a:r>
            <a:endParaRPr dirty="0">
              <a:solidFill>
                <a:schemeClr val="dk1"/>
              </a:solidFill>
            </a:endParaRPr>
          </a:p>
          <a:p>
            <a:pPr marL="914400" lvl="0" indent="0" algn="l" rtl="0">
              <a:spcBef>
                <a:spcPts val="0"/>
              </a:spcBef>
              <a:spcAft>
                <a:spcPts val="0"/>
              </a:spcAft>
              <a:buNone/>
            </a:pPr>
            <a:endParaRPr dirty="0">
              <a:solidFill>
                <a:schemeClr val="dk1"/>
              </a:solidFill>
            </a:endParaRPr>
          </a:p>
          <a:p>
            <a:pPr marL="457200" lvl="0" indent="-381000" algn="l" rtl="0">
              <a:spcBef>
                <a:spcPts val="0"/>
              </a:spcBef>
              <a:spcAft>
                <a:spcPts val="0"/>
              </a:spcAft>
              <a:buClr>
                <a:schemeClr val="dk1"/>
              </a:buClr>
              <a:buSzPts val="2400"/>
              <a:buChar char="●"/>
            </a:pPr>
            <a:r>
              <a:rPr lang="en-US" b="1" dirty="0">
                <a:solidFill>
                  <a:schemeClr val="dk1"/>
                </a:solidFill>
              </a:rPr>
              <a:t>Any other considerations such as consent, legal, </a:t>
            </a:r>
            <a:r>
              <a:rPr lang="en-US" b="1" dirty="0" err="1">
                <a:solidFill>
                  <a:schemeClr val="dk1"/>
                </a:solidFill>
              </a:rPr>
              <a:t>etc</a:t>
            </a:r>
            <a:endParaRPr b="1" dirty="0">
              <a:solidFill>
                <a:schemeClr val="dk1"/>
              </a:solidFill>
            </a:endParaRPr>
          </a:p>
          <a:p>
            <a:pPr marL="0" lvl="0" indent="0" algn="l" rtl="0">
              <a:spcBef>
                <a:spcPts val="0"/>
              </a:spcBef>
              <a:spcAft>
                <a:spcPts val="0"/>
              </a:spcAft>
              <a:buNone/>
            </a:pP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2"/>
          <p:cNvSpPr txBox="1">
            <a:spLocks noGrp="1"/>
          </p:cNvSpPr>
          <p:nvPr>
            <p:ph type="body" idx="1"/>
          </p:nvPr>
        </p:nvSpPr>
        <p:spPr>
          <a:xfrm>
            <a:off x="415600" y="1689033"/>
            <a:ext cx="11360700" cy="4555200"/>
          </a:xfrm>
          <a:prstGeom prst="rect">
            <a:avLst/>
          </a:prstGeom>
          <a:noFill/>
          <a:ln>
            <a:noFill/>
          </a:ln>
        </p:spPr>
        <p:txBody>
          <a:bodyPr spcFirstLastPara="1" wrap="square" lIns="91425" tIns="45700" rIns="91425" bIns="45700" anchor="t" anchorCtr="0">
            <a:noAutofit/>
          </a:bodyPr>
          <a:lstStyle/>
          <a:p>
            <a:pPr marL="257168" lvl="0" indent="-257168" algn="l" rtl="0">
              <a:spcBef>
                <a:spcPts val="0"/>
              </a:spcBef>
              <a:spcAft>
                <a:spcPts val="0"/>
              </a:spcAft>
              <a:buClr>
                <a:srgbClr val="000000"/>
              </a:buClr>
              <a:buSzPts val="2400"/>
              <a:buChar char="●"/>
            </a:pPr>
            <a:r>
              <a:rPr lang="en-US" dirty="0">
                <a:solidFill>
                  <a:srgbClr val="000000"/>
                </a:solidFill>
              </a:rPr>
              <a:t>Don’t be afraid to ask naïve questions</a:t>
            </a:r>
            <a:endParaRPr dirty="0">
              <a:solidFill>
                <a:srgbClr val="000000"/>
              </a:solidFill>
            </a:endParaRPr>
          </a:p>
          <a:p>
            <a:pPr marL="257168" lvl="0" indent="-104768" algn="l" rtl="0">
              <a:spcBef>
                <a:spcPts val="480"/>
              </a:spcBef>
              <a:spcAft>
                <a:spcPts val="0"/>
              </a:spcAft>
              <a:buClr>
                <a:schemeClr val="dk1"/>
              </a:buClr>
              <a:buSzPts val="2400"/>
              <a:buNone/>
            </a:pPr>
            <a:endParaRPr sz="1600" dirty="0">
              <a:solidFill>
                <a:srgbClr val="000000"/>
              </a:solidFill>
            </a:endParaRPr>
          </a:p>
          <a:p>
            <a:pPr marL="257168" lvl="0" indent="-257168" algn="l" rtl="0">
              <a:spcBef>
                <a:spcPts val="480"/>
              </a:spcBef>
              <a:spcAft>
                <a:spcPts val="0"/>
              </a:spcAft>
              <a:buClr>
                <a:srgbClr val="000000"/>
              </a:buClr>
              <a:buSzPts val="2400"/>
              <a:buChar char="●"/>
            </a:pPr>
            <a:r>
              <a:rPr lang="en-US" dirty="0">
                <a:solidFill>
                  <a:srgbClr val="000000"/>
                </a:solidFill>
              </a:rPr>
              <a:t>Spend time discussing goals and metrics – don’t forget equity as a goal</a:t>
            </a:r>
            <a:endParaRPr dirty="0">
              <a:solidFill>
                <a:srgbClr val="000000"/>
              </a:solidFill>
            </a:endParaRPr>
          </a:p>
          <a:p>
            <a:pPr marL="0" lvl="0" indent="0" algn="l" rtl="0">
              <a:spcBef>
                <a:spcPts val="480"/>
              </a:spcBef>
              <a:spcAft>
                <a:spcPts val="0"/>
              </a:spcAft>
              <a:buClr>
                <a:schemeClr val="dk1"/>
              </a:buClr>
              <a:buSzPts val="2400"/>
              <a:buNone/>
            </a:pPr>
            <a:endParaRPr sz="1600" dirty="0">
              <a:solidFill>
                <a:srgbClr val="000000"/>
              </a:solidFill>
            </a:endParaRPr>
          </a:p>
          <a:p>
            <a:pPr marL="257168" lvl="0" indent="-257168" algn="l" rtl="0">
              <a:spcBef>
                <a:spcPts val="480"/>
              </a:spcBef>
              <a:spcAft>
                <a:spcPts val="0"/>
              </a:spcAft>
              <a:buClr>
                <a:srgbClr val="000000"/>
              </a:buClr>
              <a:buSzPts val="2400"/>
              <a:buChar char="●"/>
            </a:pPr>
            <a:r>
              <a:rPr lang="en-US" dirty="0">
                <a:solidFill>
                  <a:srgbClr val="000000"/>
                </a:solidFill>
              </a:rPr>
              <a:t>Understand what the current process/solution is</a:t>
            </a:r>
            <a:endParaRPr dirty="0">
              <a:solidFill>
                <a:srgbClr val="000000"/>
              </a:solidFill>
            </a:endParaRPr>
          </a:p>
          <a:p>
            <a:pPr marL="257168" lvl="0" indent="-104768" algn="l" rtl="0">
              <a:spcBef>
                <a:spcPts val="480"/>
              </a:spcBef>
              <a:spcAft>
                <a:spcPts val="0"/>
              </a:spcAft>
              <a:buClr>
                <a:schemeClr val="dk1"/>
              </a:buClr>
              <a:buSzPts val="2400"/>
              <a:buNone/>
            </a:pPr>
            <a:endParaRPr sz="1600" dirty="0">
              <a:solidFill>
                <a:srgbClr val="000000"/>
              </a:solidFill>
            </a:endParaRPr>
          </a:p>
          <a:p>
            <a:pPr marL="257168" lvl="0" indent="-257168" algn="l" rtl="0">
              <a:spcBef>
                <a:spcPts val="480"/>
              </a:spcBef>
              <a:spcAft>
                <a:spcPts val="0"/>
              </a:spcAft>
              <a:buClr>
                <a:srgbClr val="000000"/>
              </a:buClr>
              <a:buSzPts val="2400"/>
              <a:buChar char="●"/>
            </a:pPr>
            <a:r>
              <a:rPr lang="en-US" dirty="0">
                <a:solidFill>
                  <a:srgbClr val="000000"/>
                </a:solidFill>
              </a:rPr>
              <a:t>Communication is critical – before, during, and after</a:t>
            </a:r>
            <a:endParaRPr dirty="0">
              <a:solidFill>
                <a:srgbClr val="000000"/>
              </a:solidFill>
            </a:endParaRPr>
          </a:p>
          <a:p>
            <a:pPr marL="257168" lvl="0" indent="-104768" algn="l" rtl="0">
              <a:spcBef>
                <a:spcPts val="480"/>
              </a:spcBef>
              <a:spcAft>
                <a:spcPts val="0"/>
              </a:spcAft>
              <a:buClr>
                <a:schemeClr val="dk1"/>
              </a:buClr>
              <a:buSzPts val="2400"/>
              <a:buNone/>
            </a:pPr>
            <a:endParaRPr sz="1600" dirty="0">
              <a:solidFill>
                <a:srgbClr val="000000"/>
              </a:solidFill>
            </a:endParaRPr>
          </a:p>
          <a:p>
            <a:pPr marL="257168" lvl="0" indent="-257168" algn="l" rtl="0">
              <a:spcBef>
                <a:spcPts val="480"/>
              </a:spcBef>
              <a:spcAft>
                <a:spcPts val="0"/>
              </a:spcAft>
              <a:buClr>
                <a:srgbClr val="000000"/>
              </a:buClr>
              <a:buSzPts val="2400"/>
              <a:buChar char="●"/>
            </a:pPr>
            <a:r>
              <a:rPr lang="en-US" dirty="0">
                <a:solidFill>
                  <a:srgbClr val="000000"/>
                </a:solidFill>
              </a:rPr>
              <a:t>We need to make sure that we tackle these problems responsibly and ethically</a:t>
            </a:r>
            <a:endParaRPr dirty="0">
              <a:solidFill>
                <a:srgbClr val="000000"/>
              </a:solidFill>
            </a:endParaRPr>
          </a:p>
          <a:p>
            <a:pPr marL="257168" lvl="0" indent="-104768" algn="l" rtl="0">
              <a:spcBef>
                <a:spcPts val="480"/>
              </a:spcBef>
              <a:spcAft>
                <a:spcPts val="0"/>
              </a:spcAft>
              <a:buClr>
                <a:schemeClr val="dk1"/>
              </a:buClr>
              <a:buSzPts val="2400"/>
              <a:buNone/>
            </a:pPr>
            <a:endParaRPr sz="1600" dirty="0">
              <a:solidFill>
                <a:srgbClr val="000000"/>
              </a:solidFill>
            </a:endParaRPr>
          </a:p>
          <a:p>
            <a:pPr marL="257168" lvl="0" indent="-257168" algn="l" rtl="0">
              <a:spcBef>
                <a:spcPts val="480"/>
              </a:spcBef>
              <a:spcAft>
                <a:spcPts val="0"/>
              </a:spcAft>
              <a:buClr>
                <a:srgbClr val="000000"/>
              </a:buClr>
              <a:buSzPts val="2400"/>
              <a:buChar char="●"/>
            </a:pPr>
            <a:r>
              <a:rPr lang="en-US" dirty="0">
                <a:solidFill>
                  <a:srgbClr val="000000"/>
                </a:solidFill>
              </a:rPr>
              <a:t>Data and ML does not solve problems, people do. Is what you’re doing helping solve the problem?</a:t>
            </a:r>
            <a:endParaRPr dirty="0">
              <a:solidFill>
                <a:srgbClr val="000000"/>
              </a:solidFill>
            </a:endParaRPr>
          </a:p>
        </p:txBody>
      </p:sp>
      <p:sp>
        <p:nvSpPr>
          <p:cNvPr id="249" name="Google Shape;249;p22"/>
          <p:cNvSpPr txBox="1">
            <a:spLocks noGrp="1"/>
          </p:cNvSpPr>
          <p:nvPr>
            <p:ph type="title"/>
          </p:nvPr>
        </p:nvSpPr>
        <p:spPr>
          <a:xfrm>
            <a:off x="415600" y="6"/>
            <a:ext cx="11360700" cy="1356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800"/>
              <a:t>A Few Things to Remember </a:t>
            </a:r>
            <a:endParaRPr sz="48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3"/>
          <p:cNvSpPr txBox="1">
            <a:spLocks noGrp="1"/>
          </p:cNvSpPr>
          <p:nvPr>
            <p:ph type="title"/>
          </p:nvPr>
        </p:nvSpPr>
        <p:spPr>
          <a:xfrm>
            <a:off x="415600" y="7"/>
            <a:ext cx="11360700" cy="13569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4800"/>
              <a:t>Project Scoping Worksheet</a:t>
            </a:r>
            <a:endParaRPr sz="4800"/>
          </a:p>
        </p:txBody>
      </p:sp>
      <p:sp>
        <p:nvSpPr>
          <p:cNvPr id="255" name="Google Shape;255;p23"/>
          <p:cNvSpPr txBox="1">
            <a:spLocks noGrp="1"/>
          </p:cNvSpPr>
          <p:nvPr>
            <p:ph type="body" idx="1"/>
          </p:nvPr>
        </p:nvSpPr>
        <p:spPr>
          <a:xfrm>
            <a:off x="415600" y="2304851"/>
            <a:ext cx="11360700" cy="3786900"/>
          </a:xfrm>
          <a:prstGeom prst="rect">
            <a:avLst/>
          </a:prstGeom>
          <a:noFill/>
          <a:ln>
            <a:noFill/>
          </a:ln>
        </p:spPr>
        <p:txBody>
          <a:bodyPr spcFirstLastPara="1" wrap="square" lIns="121900" tIns="121900" rIns="121900" bIns="121900" anchor="t" anchorCtr="0">
            <a:noAutofit/>
          </a:bodyPr>
          <a:lstStyle/>
          <a:p>
            <a:pPr marL="257167" lvl="0" indent="-257167" algn="ctr" rtl="0">
              <a:spcBef>
                <a:spcPts val="0"/>
              </a:spcBef>
              <a:spcAft>
                <a:spcPts val="0"/>
              </a:spcAft>
              <a:buClr>
                <a:schemeClr val="hlink"/>
              </a:buClr>
              <a:buSzPts val="2400"/>
              <a:buNone/>
            </a:pPr>
            <a:r>
              <a:rPr lang="en-US" sz="3600" u="sng" dirty="0">
                <a:solidFill>
                  <a:schemeClr val="hlink"/>
                </a:solidFill>
                <a:hlinkClick r:id="rId3"/>
              </a:rPr>
              <a:t>http://bit.ly/dataprojectscoping</a:t>
            </a:r>
            <a:endParaRPr sz="3600" dirty="0"/>
          </a:p>
          <a:p>
            <a:pPr marL="257167" lvl="0" indent="-257167" algn="ctr" rtl="0">
              <a:spcBef>
                <a:spcPts val="0"/>
              </a:spcBef>
              <a:spcAft>
                <a:spcPts val="0"/>
              </a:spcAft>
              <a:buClr>
                <a:schemeClr val="hlink"/>
              </a:buClr>
              <a:buSzPts val="2400"/>
              <a:buNone/>
            </a:pPr>
            <a:endParaRPr sz="3600" dirty="0"/>
          </a:p>
          <a:p>
            <a:pPr marL="257167" lvl="0" indent="-257167" algn="ctr" rtl="0">
              <a:spcBef>
                <a:spcPts val="0"/>
              </a:spcBef>
              <a:spcAft>
                <a:spcPts val="0"/>
              </a:spcAft>
              <a:buClr>
                <a:schemeClr val="dk1"/>
              </a:buClr>
              <a:buSzPts val="2400"/>
              <a:buNone/>
            </a:pPr>
            <a:endParaRPr sz="3600" u="sng" dirty="0">
              <a:solidFill>
                <a:schemeClr val="hlink"/>
              </a:solidFill>
              <a:hlinkClick r:id="rId4"/>
            </a:endParaRPr>
          </a:p>
          <a:p>
            <a:pPr marL="257167" lvl="0" indent="-257167" algn="ctr" rtl="0">
              <a:spcBef>
                <a:spcPts val="0"/>
              </a:spcBef>
              <a:spcAft>
                <a:spcPts val="0"/>
              </a:spcAft>
              <a:buClr>
                <a:schemeClr val="dk1"/>
              </a:buClr>
              <a:buSzPts val="2400"/>
              <a:buNone/>
            </a:pPr>
            <a:endParaRPr sz="3600" u="sng" dirty="0">
              <a:solidFill>
                <a:schemeClr val="hlink"/>
              </a:solidFill>
              <a:hlinkClick r:id="rId4"/>
            </a:endParaRPr>
          </a:p>
          <a:p>
            <a:pPr marL="257167" lvl="0" indent="-257167" algn="ctr" rtl="0">
              <a:spcBef>
                <a:spcPts val="0"/>
              </a:spcBef>
              <a:spcAft>
                <a:spcPts val="0"/>
              </a:spcAft>
              <a:buClr>
                <a:schemeClr val="dk1"/>
              </a:buClr>
              <a:buSzPts val="2400"/>
              <a:buNone/>
            </a:pPr>
            <a:endParaRPr sz="36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Reminders</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dirty="0">
                <a:solidFill>
                  <a:srgbClr val="000000"/>
                </a:solidFill>
              </a:rPr>
              <a:t>Make sure you’ve joined the class slack</a:t>
            </a:r>
          </a:p>
          <a:p>
            <a:r>
              <a:rPr lang="en-US" dirty="0"/>
              <a:t>Project teams and </a:t>
            </a:r>
            <a:r>
              <a:rPr lang="en-US" dirty="0" err="1"/>
              <a:t>github</a:t>
            </a:r>
            <a:r>
              <a:rPr lang="en-US" dirty="0"/>
              <a:t> usernames due tomorrow</a:t>
            </a:r>
          </a:p>
          <a:p>
            <a:pPr marL="76200" indent="0">
              <a:buNone/>
            </a:pPr>
            <a:endParaRPr lang="en-US" dirty="0"/>
          </a:p>
          <a:p>
            <a:r>
              <a:rPr lang="en-US" b="1" dirty="0"/>
              <a:t>First assignment due next Monday (individual assignment)</a:t>
            </a:r>
          </a:p>
          <a:p>
            <a:r>
              <a:rPr lang="en-US" dirty="0"/>
              <a:t>Tuesday: Readings (Obermeyer et al; </a:t>
            </a:r>
            <a:r>
              <a:rPr lang="en-US" dirty="0" err="1"/>
              <a:t>Passi</a:t>
            </a:r>
            <a:r>
              <a:rPr lang="en-US" dirty="0"/>
              <a:t> &amp; </a:t>
            </a:r>
            <a:r>
              <a:rPr lang="en-US" dirty="0" err="1"/>
              <a:t>Barocas</a:t>
            </a:r>
            <a:r>
              <a:rPr lang="en-US" dirty="0"/>
              <a:t>)</a:t>
            </a:r>
            <a:br>
              <a:rPr lang="en-US" dirty="0"/>
            </a:br>
            <a:endParaRPr lang="en-US" dirty="0"/>
          </a:p>
        </p:txBody>
      </p:sp>
    </p:spTree>
    <p:extLst>
      <p:ext uri="{BB962C8B-B14F-4D97-AF65-F5344CB8AC3E}">
        <p14:creationId xmlns:p14="http://schemas.microsoft.com/office/powerpoint/2010/main" val="706271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F2A94-A63F-6149-AA28-2E35B60E3D3E}"/>
              </a:ext>
            </a:extLst>
          </p:cNvPr>
          <p:cNvSpPr>
            <a:spLocks noGrp="1"/>
          </p:cNvSpPr>
          <p:nvPr>
            <p:ph type="title"/>
          </p:nvPr>
        </p:nvSpPr>
        <p:spPr/>
        <p:txBody>
          <a:bodyPr/>
          <a:lstStyle/>
          <a:p>
            <a:endParaRPr lang="en-US"/>
          </a:p>
        </p:txBody>
      </p:sp>
      <p:graphicFrame>
        <p:nvGraphicFramePr>
          <p:cNvPr id="3" name="Diagram 2">
            <a:extLst>
              <a:ext uri="{FF2B5EF4-FFF2-40B4-BE49-F238E27FC236}">
                <a16:creationId xmlns:a16="http://schemas.microsoft.com/office/drawing/2014/main" id="{8E902576-68A9-6E48-B0FE-5B1889953DC8}"/>
              </a:ext>
            </a:extLst>
          </p:cNvPr>
          <p:cNvGraphicFramePr/>
          <p:nvPr>
            <p:extLst>
              <p:ext uri="{D42A27DB-BD31-4B8C-83A1-F6EECF244321}">
                <p14:modId xmlns:p14="http://schemas.microsoft.com/office/powerpoint/2010/main" val="894357313"/>
              </p:ext>
            </p:extLst>
          </p:nvPr>
        </p:nvGraphicFramePr>
        <p:xfrm>
          <a:off x="180467" y="0"/>
          <a:ext cx="117764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946E7FDA-3E3F-ACA2-D372-877617A64960}"/>
              </a:ext>
            </a:extLst>
          </p:cNvPr>
          <p:cNvSpPr/>
          <p:nvPr/>
        </p:nvSpPr>
        <p:spPr>
          <a:xfrm>
            <a:off x="42040" y="221768"/>
            <a:ext cx="2534195" cy="1789611"/>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4125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2"/>
          <p:cNvSpPr txBox="1">
            <a:spLocks noGrp="1"/>
          </p:cNvSpPr>
          <p:nvPr>
            <p:ph type="title"/>
          </p:nvPr>
        </p:nvSpPr>
        <p:spPr>
          <a:xfrm>
            <a:off x="415600" y="7"/>
            <a:ext cx="11360700" cy="1356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800"/>
              <a:t>Why Scoping is Critical</a:t>
            </a:r>
            <a:endParaRPr sz="4800"/>
          </a:p>
        </p:txBody>
      </p:sp>
      <p:sp>
        <p:nvSpPr>
          <p:cNvPr id="77" name="Google Shape;77;p2"/>
          <p:cNvSpPr txBox="1">
            <a:spLocks noGrp="1"/>
          </p:cNvSpPr>
          <p:nvPr>
            <p:ph type="body" idx="1"/>
          </p:nvPr>
        </p:nvSpPr>
        <p:spPr>
          <a:xfrm>
            <a:off x="415600" y="1689033"/>
            <a:ext cx="11360700" cy="4555200"/>
          </a:xfrm>
          <a:prstGeom prst="rect">
            <a:avLst/>
          </a:prstGeom>
          <a:noFill/>
          <a:ln>
            <a:noFill/>
          </a:ln>
        </p:spPr>
        <p:txBody>
          <a:bodyPr spcFirstLastPara="1" wrap="square" lIns="91425" tIns="91425" rIns="91425" bIns="91425" anchor="t" anchorCtr="0">
            <a:noAutofit/>
          </a:bodyPr>
          <a:lstStyle/>
          <a:p>
            <a:pPr marL="457188" lvl="0" indent="-228593" algn="l" rtl="0">
              <a:spcBef>
                <a:spcPts val="0"/>
              </a:spcBef>
              <a:spcAft>
                <a:spcPts val="0"/>
              </a:spcAft>
              <a:buClr>
                <a:schemeClr val="dk1"/>
              </a:buClr>
              <a:buSzPts val="3200"/>
              <a:buChar char="●"/>
            </a:pPr>
            <a:r>
              <a:rPr lang="en-US" sz="3200" dirty="0">
                <a:solidFill>
                  <a:schemeClr val="tx1"/>
                </a:solidFill>
              </a:rPr>
              <a:t> (Unfortunately) projects do not come as well-defined problems</a:t>
            </a:r>
          </a:p>
          <a:p>
            <a:pPr marL="457188" lvl="0" indent="-228593" algn="l" rtl="0">
              <a:spcBef>
                <a:spcPts val="0"/>
              </a:spcBef>
              <a:spcAft>
                <a:spcPts val="0"/>
              </a:spcAft>
              <a:buClr>
                <a:schemeClr val="dk1"/>
              </a:buClr>
              <a:buSzPts val="3200"/>
              <a:buChar char="●"/>
            </a:pPr>
            <a:endParaRPr lang="en-US" sz="3200" dirty="0">
              <a:solidFill>
                <a:schemeClr val="tx1"/>
              </a:solidFill>
            </a:endParaRPr>
          </a:p>
          <a:p>
            <a:pPr marL="457188" lvl="0" indent="-228593" algn="l" rtl="0">
              <a:spcBef>
                <a:spcPts val="0"/>
              </a:spcBef>
              <a:spcAft>
                <a:spcPts val="0"/>
              </a:spcAft>
              <a:buClr>
                <a:schemeClr val="dk1"/>
              </a:buClr>
              <a:buSzPts val="3200"/>
              <a:buChar char="●"/>
            </a:pPr>
            <a:r>
              <a:rPr lang="en-US" sz="3200" dirty="0">
                <a:solidFill>
                  <a:schemeClr val="tx1"/>
                </a:solidFill>
              </a:rPr>
              <a:t>  A well-scoped project increases the likelihood of your work being used and having an impact</a:t>
            </a:r>
            <a:br>
              <a:rPr lang="en-US" sz="3200" dirty="0">
                <a:solidFill>
                  <a:schemeClr val="tx1"/>
                </a:solidFill>
              </a:rPr>
            </a:br>
            <a:endParaRPr sz="3200" dirty="0">
              <a:solidFill>
                <a:schemeClr val="tx1"/>
              </a:solidFill>
            </a:endParaRPr>
          </a:p>
          <a:p>
            <a:pPr marL="457188" lvl="0" indent="-228593" algn="l" rtl="0">
              <a:spcBef>
                <a:spcPts val="0"/>
              </a:spcBef>
              <a:spcAft>
                <a:spcPts val="0"/>
              </a:spcAft>
              <a:buClr>
                <a:srgbClr val="000000"/>
              </a:buClr>
              <a:buSzPts val="3200"/>
              <a:buChar char="●"/>
            </a:pPr>
            <a:r>
              <a:rPr lang="en-US" sz="3200" dirty="0">
                <a:solidFill>
                  <a:schemeClr val="tx1"/>
                </a:solidFill>
              </a:rPr>
              <a:t> Shifts focus from “I have some data, what can I do with it” to starting with the problem, informing actions, and improving outcomes</a:t>
            </a:r>
            <a:endParaRPr sz="3200" dirty="0">
              <a:solidFill>
                <a:schemeClr val="tx1"/>
              </a:solidFill>
            </a:endParaRPr>
          </a:p>
          <a:p>
            <a:pPr marL="457188" lvl="0" indent="-25393" algn="l" rtl="0">
              <a:spcBef>
                <a:spcPts val="0"/>
              </a:spcBef>
              <a:spcAft>
                <a:spcPts val="0"/>
              </a:spcAft>
              <a:buClr>
                <a:schemeClr val="dk1"/>
              </a:buClr>
              <a:buSzPts val="3200"/>
              <a:buNone/>
            </a:pPr>
            <a:endParaRPr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B9962-89EC-8D40-8286-7658BF3323C3}"/>
              </a:ext>
            </a:extLst>
          </p:cNvPr>
          <p:cNvSpPr>
            <a:spLocks noGrp="1"/>
          </p:cNvSpPr>
          <p:nvPr>
            <p:ph type="title"/>
          </p:nvPr>
        </p:nvSpPr>
        <p:spPr/>
        <p:txBody>
          <a:bodyPr/>
          <a:lstStyle/>
          <a:p>
            <a:r>
              <a:rPr lang="en-US" strike="sngStrike" dirty="0"/>
              <a:t>The goal of this project is to build a model…</a:t>
            </a:r>
          </a:p>
        </p:txBody>
      </p:sp>
      <p:sp>
        <p:nvSpPr>
          <p:cNvPr id="3" name="Text Placeholder 2">
            <a:extLst>
              <a:ext uri="{FF2B5EF4-FFF2-40B4-BE49-F238E27FC236}">
                <a16:creationId xmlns:a16="http://schemas.microsoft.com/office/drawing/2014/main" id="{E4EC3664-4965-A541-AFDA-9D2F2485ADF8}"/>
              </a:ext>
            </a:extLst>
          </p:cNvPr>
          <p:cNvSpPr>
            <a:spLocks noGrp="1"/>
          </p:cNvSpPr>
          <p:nvPr>
            <p:ph type="body" idx="1"/>
          </p:nvPr>
        </p:nvSpPr>
        <p:spPr>
          <a:xfrm>
            <a:off x="331517" y="1778370"/>
            <a:ext cx="11360700" cy="4555200"/>
          </a:xfrm>
        </p:spPr>
        <p:txBody>
          <a:bodyPr/>
          <a:lstStyle/>
          <a:p>
            <a:r>
              <a:rPr lang="en-US" sz="2800" dirty="0"/>
              <a:t>Doing some type of analysis may be the bulk of what you do during a project but </a:t>
            </a:r>
            <a:r>
              <a:rPr lang="en-US" sz="2800" b="1" dirty="0">
                <a:solidFill>
                  <a:srgbClr val="FF0000"/>
                </a:solidFill>
              </a:rPr>
              <a:t>the analysis is rarely the ultimate goal of the project</a:t>
            </a:r>
            <a:r>
              <a:rPr lang="en-US" sz="2800" b="1" dirty="0"/>
              <a:t>.</a:t>
            </a:r>
          </a:p>
          <a:p>
            <a:endParaRPr lang="en-US" sz="2800" dirty="0"/>
          </a:p>
          <a:p>
            <a:endParaRPr lang="en-US" sz="2800" dirty="0"/>
          </a:p>
          <a:p>
            <a:r>
              <a:rPr lang="en-US" sz="2800" dirty="0"/>
              <a:t>A well-formulated/scoped project will have the analysis </a:t>
            </a:r>
            <a:r>
              <a:rPr lang="en-US" sz="2800" b="1" dirty="0">
                <a:solidFill>
                  <a:srgbClr val="FF0000"/>
                </a:solidFill>
              </a:rPr>
              <a:t>inform a follow-up action</a:t>
            </a:r>
            <a:r>
              <a:rPr lang="en-US" sz="2800" dirty="0"/>
              <a:t> and </a:t>
            </a:r>
            <a:r>
              <a:rPr lang="en-US" sz="2800" b="1" dirty="0">
                <a:solidFill>
                  <a:srgbClr val="FF0000"/>
                </a:solidFill>
              </a:rPr>
              <a:t>help achieve intended policy/business/research goals </a:t>
            </a:r>
            <a:r>
              <a:rPr lang="en-US" sz="2800" dirty="0">
                <a:solidFill>
                  <a:schemeClr val="tx1">
                    <a:lumMod val="85000"/>
                    <a:lumOff val="15000"/>
                  </a:schemeClr>
                </a:solidFill>
              </a:rPr>
              <a:t>(beyond conducting the analysis)</a:t>
            </a:r>
          </a:p>
        </p:txBody>
      </p:sp>
    </p:spTree>
    <p:extLst>
      <p:ext uri="{BB962C8B-B14F-4D97-AF65-F5344CB8AC3E}">
        <p14:creationId xmlns:p14="http://schemas.microsoft.com/office/powerpoint/2010/main" val="4163054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4"/>
          <p:cNvSpPr txBox="1">
            <a:spLocks noGrp="1"/>
          </p:cNvSpPr>
          <p:nvPr>
            <p:ph type="body" idx="1"/>
          </p:nvPr>
        </p:nvSpPr>
        <p:spPr>
          <a:xfrm>
            <a:off x="415600" y="1536624"/>
            <a:ext cx="11360700" cy="5250600"/>
          </a:xfrm>
          <a:prstGeom prst="rect">
            <a:avLst/>
          </a:prstGeom>
          <a:noFill/>
          <a:ln>
            <a:noFill/>
          </a:ln>
        </p:spPr>
        <p:txBody>
          <a:bodyPr spcFirstLastPara="1" wrap="square" lIns="91425" tIns="45700" rIns="91425" bIns="45700" anchor="t" anchorCtr="0">
            <a:noAutofit/>
          </a:bodyPr>
          <a:lstStyle/>
          <a:p>
            <a:pPr marL="257167" lvl="0" indent="-257167" algn="l" rtl="0">
              <a:lnSpc>
                <a:spcPct val="100000"/>
              </a:lnSpc>
              <a:spcBef>
                <a:spcPts val="0"/>
              </a:spcBef>
              <a:spcAft>
                <a:spcPts val="0"/>
              </a:spcAft>
              <a:buClr>
                <a:srgbClr val="000000"/>
              </a:buClr>
              <a:buSzPts val="3200"/>
              <a:buChar char="●"/>
            </a:pPr>
            <a:r>
              <a:rPr lang="en-US" sz="3200" dirty="0">
                <a:solidFill>
                  <a:srgbClr val="000000"/>
                </a:solidFill>
                <a:latin typeface="Calibri"/>
                <a:ea typeface="Calibri"/>
                <a:cs typeface="Calibri"/>
                <a:sym typeface="Calibri"/>
              </a:rPr>
              <a:t>Real and significant problem (with clear impact)</a:t>
            </a:r>
            <a:endParaRPr sz="3200" dirty="0">
              <a:solidFill>
                <a:srgbClr val="000000"/>
              </a:solidFill>
              <a:latin typeface="Calibri"/>
              <a:ea typeface="Calibri"/>
              <a:cs typeface="Calibri"/>
              <a:sym typeface="Calibri"/>
            </a:endParaRPr>
          </a:p>
          <a:p>
            <a:pPr marL="257168" lvl="0" indent="-53968" algn="l" rtl="0">
              <a:spcBef>
                <a:spcPts val="0"/>
              </a:spcBef>
              <a:spcAft>
                <a:spcPts val="0"/>
              </a:spcAft>
              <a:buClr>
                <a:schemeClr val="dk1"/>
              </a:buClr>
              <a:buSzPts val="3200"/>
              <a:buNone/>
            </a:pPr>
            <a:endParaRPr sz="3200" dirty="0">
              <a:solidFill>
                <a:srgbClr val="000000"/>
              </a:solidFill>
              <a:latin typeface="Arial"/>
              <a:ea typeface="Arial"/>
              <a:cs typeface="Arial"/>
              <a:sym typeface="Arial"/>
            </a:endParaRPr>
          </a:p>
          <a:p>
            <a:pPr marL="257168" lvl="0" indent="-257168" algn="l" rtl="0">
              <a:spcBef>
                <a:spcPts val="853"/>
              </a:spcBef>
              <a:spcAft>
                <a:spcPts val="0"/>
              </a:spcAft>
              <a:buClr>
                <a:srgbClr val="000000"/>
              </a:buClr>
              <a:buSzPts val="3200"/>
              <a:buChar char="●"/>
            </a:pPr>
            <a:r>
              <a:rPr lang="en-US" sz="3200" dirty="0">
                <a:solidFill>
                  <a:srgbClr val="000000"/>
                </a:solidFill>
                <a:latin typeface="Calibri"/>
                <a:ea typeface="Calibri"/>
                <a:cs typeface="Calibri"/>
                <a:sym typeface="Calibri"/>
              </a:rPr>
              <a:t>Priority for the organization</a:t>
            </a:r>
            <a:endParaRPr dirty="0"/>
          </a:p>
          <a:p>
            <a:pPr marL="257168" lvl="0" indent="-53968" algn="l" rtl="0">
              <a:spcBef>
                <a:spcPts val="853"/>
              </a:spcBef>
              <a:spcAft>
                <a:spcPts val="0"/>
              </a:spcAft>
              <a:buClr>
                <a:schemeClr val="dk1"/>
              </a:buClr>
              <a:buSzPts val="3200"/>
              <a:buNone/>
            </a:pPr>
            <a:endParaRPr sz="3200" dirty="0">
              <a:solidFill>
                <a:srgbClr val="000000"/>
              </a:solidFill>
              <a:latin typeface="Arial"/>
              <a:ea typeface="Arial"/>
              <a:cs typeface="Arial"/>
              <a:sym typeface="Arial"/>
            </a:endParaRPr>
          </a:p>
          <a:p>
            <a:pPr marL="257168" lvl="0" indent="-257168" algn="l" rtl="0">
              <a:spcBef>
                <a:spcPts val="853"/>
              </a:spcBef>
              <a:spcAft>
                <a:spcPts val="0"/>
              </a:spcAft>
              <a:buClr>
                <a:srgbClr val="000000"/>
              </a:buClr>
              <a:buSzPts val="3200"/>
              <a:buChar char="●"/>
            </a:pPr>
            <a:r>
              <a:rPr lang="en-US" sz="3200" dirty="0">
                <a:solidFill>
                  <a:srgbClr val="000000"/>
                </a:solidFill>
                <a:latin typeface="Calibri"/>
                <a:ea typeface="Calibri"/>
                <a:cs typeface="Calibri"/>
                <a:sym typeface="Calibri"/>
              </a:rPr>
              <a:t>Commitments in place:</a:t>
            </a:r>
            <a:endParaRPr dirty="0"/>
          </a:p>
          <a:p>
            <a:pPr marL="557199" lvl="1" indent="-214308">
              <a:spcBef>
                <a:spcPts val="853"/>
              </a:spcBef>
              <a:buClr>
                <a:srgbClr val="000000"/>
              </a:buClr>
              <a:buSzPts val="2400"/>
            </a:pPr>
            <a:r>
              <a:rPr lang="en-US" sz="2400" dirty="0">
                <a:solidFill>
                  <a:srgbClr val="000000"/>
                </a:solidFill>
                <a:latin typeface="Calibri"/>
                <a:ea typeface="Calibri"/>
                <a:cs typeface="Calibri"/>
                <a:sym typeface="Calibri"/>
              </a:rPr>
              <a:t>Access to the data and to people who understand the data</a:t>
            </a:r>
          </a:p>
          <a:p>
            <a:pPr marL="557199" lvl="1" indent="-214308" algn="l" rtl="0">
              <a:spcBef>
                <a:spcPts val="853"/>
              </a:spcBef>
              <a:spcAft>
                <a:spcPts val="0"/>
              </a:spcAft>
              <a:buClr>
                <a:srgbClr val="000000"/>
              </a:buClr>
              <a:buSzPts val="2400"/>
              <a:buChar char="○"/>
            </a:pPr>
            <a:r>
              <a:rPr lang="en-US" sz="2400" dirty="0">
                <a:solidFill>
                  <a:srgbClr val="000000"/>
                </a:solidFill>
                <a:latin typeface="Calibri"/>
                <a:ea typeface="Calibri"/>
                <a:cs typeface="Calibri"/>
                <a:sym typeface="Calibri"/>
              </a:rPr>
              <a:t>Access to the people who understand the problem</a:t>
            </a:r>
            <a:endParaRPr sz="2400" dirty="0">
              <a:solidFill>
                <a:srgbClr val="000000"/>
              </a:solidFill>
              <a:latin typeface="Arial"/>
              <a:ea typeface="Arial"/>
              <a:cs typeface="Arial"/>
              <a:sym typeface="Arial"/>
            </a:endParaRPr>
          </a:p>
          <a:p>
            <a:pPr marL="557199" lvl="1" indent="-214308" algn="l" rtl="0">
              <a:spcBef>
                <a:spcPts val="853"/>
              </a:spcBef>
              <a:spcAft>
                <a:spcPts val="0"/>
              </a:spcAft>
              <a:buClr>
                <a:srgbClr val="000000"/>
              </a:buClr>
              <a:buSzPts val="2400"/>
              <a:buChar char="○"/>
            </a:pPr>
            <a:r>
              <a:rPr lang="en-US" sz="2400" dirty="0">
                <a:solidFill>
                  <a:srgbClr val="000000"/>
                </a:solidFill>
                <a:latin typeface="Calibri"/>
                <a:ea typeface="Calibri"/>
                <a:cs typeface="Calibri"/>
                <a:sym typeface="Calibri"/>
              </a:rPr>
              <a:t>Commitment to validate and take actions informed by your work</a:t>
            </a:r>
            <a:endParaRPr sz="2400" dirty="0"/>
          </a:p>
        </p:txBody>
      </p:sp>
      <p:sp>
        <p:nvSpPr>
          <p:cNvPr id="83" name="Google Shape;83;p4"/>
          <p:cNvSpPr txBox="1">
            <a:spLocks noGrp="1"/>
          </p:cNvSpPr>
          <p:nvPr>
            <p:ph type="title"/>
          </p:nvPr>
        </p:nvSpPr>
        <p:spPr>
          <a:xfrm>
            <a:off x="415600" y="6"/>
            <a:ext cx="11360700" cy="1356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800"/>
              <a:t>Before Scoping: Initial Screening Criteria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25C6F-C7CD-044F-9C7D-6F1CBB768DA6}"/>
              </a:ext>
            </a:extLst>
          </p:cNvPr>
          <p:cNvSpPr>
            <a:spLocks noGrp="1"/>
          </p:cNvSpPr>
          <p:nvPr>
            <p:ph type="title"/>
          </p:nvPr>
        </p:nvSpPr>
        <p:spPr/>
        <p:txBody>
          <a:bodyPr/>
          <a:lstStyle/>
          <a:p>
            <a:r>
              <a:rPr lang="en-US" dirty="0"/>
              <a:t>Scoping is an iterative and ongoing process</a:t>
            </a:r>
          </a:p>
        </p:txBody>
      </p:sp>
      <p:sp>
        <p:nvSpPr>
          <p:cNvPr id="3" name="Text Placeholder 2">
            <a:extLst>
              <a:ext uri="{FF2B5EF4-FFF2-40B4-BE49-F238E27FC236}">
                <a16:creationId xmlns:a16="http://schemas.microsoft.com/office/drawing/2014/main" id="{C6612129-6748-904B-9B91-5B7A9C0D0D7F}"/>
              </a:ext>
            </a:extLst>
          </p:cNvPr>
          <p:cNvSpPr>
            <a:spLocks noGrp="1"/>
          </p:cNvSpPr>
          <p:nvPr>
            <p:ph type="body" idx="1"/>
          </p:nvPr>
        </p:nvSpPr>
        <p:spPr>
          <a:xfrm>
            <a:off x="415600" y="1431533"/>
            <a:ext cx="11360700" cy="4555200"/>
          </a:xfrm>
        </p:spPr>
        <p:txBody>
          <a:bodyPr/>
          <a:lstStyle/>
          <a:p>
            <a:r>
              <a:rPr lang="en-US" dirty="0"/>
              <a:t>Involves different types of people</a:t>
            </a:r>
          </a:p>
          <a:p>
            <a:r>
              <a:rPr lang="en-US" dirty="0"/>
              <a:t>Gets refined over time</a:t>
            </a:r>
          </a:p>
          <a:p>
            <a:r>
              <a:rPr lang="en-US" dirty="0"/>
              <a:t>Gets modified as a result of later project phases </a:t>
            </a:r>
          </a:p>
        </p:txBody>
      </p:sp>
      <p:pic>
        <p:nvPicPr>
          <p:cNvPr id="4" name="Picture 3">
            <a:extLst>
              <a:ext uri="{FF2B5EF4-FFF2-40B4-BE49-F238E27FC236}">
                <a16:creationId xmlns:a16="http://schemas.microsoft.com/office/drawing/2014/main" id="{7255BD6B-22DA-1741-A992-FEE3D32312AD}"/>
              </a:ext>
            </a:extLst>
          </p:cNvPr>
          <p:cNvPicPr>
            <a:picLocks noChangeAspect="1"/>
          </p:cNvPicPr>
          <p:nvPr/>
        </p:nvPicPr>
        <p:blipFill>
          <a:blip r:embed="rId2"/>
          <a:stretch>
            <a:fillRect/>
          </a:stretch>
        </p:blipFill>
        <p:spPr>
          <a:xfrm>
            <a:off x="2533650" y="2834811"/>
            <a:ext cx="5737991" cy="4023189"/>
          </a:xfrm>
          <a:prstGeom prst="rect">
            <a:avLst/>
          </a:prstGeom>
        </p:spPr>
      </p:pic>
    </p:spTree>
    <p:extLst>
      <p:ext uri="{BB962C8B-B14F-4D97-AF65-F5344CB8AC3E}">
        <p14:creationId xmlns:p14="http://schemas.microsoft.com/office/powerpoint/2010/main" val="3321590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5"/>
          <p:cNvSpPr txBox="1"/>
          <p:nvPr/>
        </p:nvSpPr>
        <p:spPr>
          <a:xfrm>
            <a:off x="1981200" y="5624513"/>
            <a:ext cx="2133600" cy="27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00" name="Google Shape;100;p5"/>
          <p:cNvSpPr txBox="1"/>
          <p:nvPr/>
        </p:nvSpPr>
        <p:spPr>
          <a:xfrm>
            <a:off x="4648200" y="5624513"/>
            <a:ext cx="2895600" cy="2739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01" name="Google Shape;101;p5"/>
          <p:cNvSpPr txBox="1"/>
          <p:nvPr/>
        </p:nvSpPr>
        <p:spPr>
          <a:xfrm>
            <a:off x="8077200" y="562451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Calibri"/>
                <a:ea typeface="Calibri"/>
                <a:cs typeface="Calibri"/>
                <a:sym typeface="Calibri"/>
              </a:rPr>
              <a:t>9</a:t>
            </a:fld>
            <a:endParaRPr sz="1200" b="0" i="0" u="none" strike="noStrike" cap="none">
              <a:solidFill>
                <a:srgbClr val="888888"/>
              </a:solidFill>
              <a:latin typeface="Calibri"/>
              <a:ea typeface="Calibri"/>
              <a:cs typeface="Calibri"/>
              <a:sym typeface="Calibri"/>
            </a:endParaRPr>
          </a:p>
        </p:txBody>
      </p:sp>
      <p:sp>
        <p:nvSpPr>
          <p:cNvPr id="102" name="Google Shape;102;p5"/>
          <p:cNvSpPr txBox="1"/>
          <p:nvPr/>
        </p:nvSpPr>
        <p:spPr>
          <a:xfrm>
            <a:off x="1526024" y="5700726"/>
            <a:ext cx="91440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FFFFFF"/>
                </a:solidFill>
                <a:latin typeface="Calibri"/>
                <a:ea typeface="Calibri"/>
                <a:cs typeface="Calibri"/>
                <a:sym typeface="Calibri"/>
              </a:rPr>
              <a:t>Center for Data Science and Public Policy</a:t>
            </a:r>
            <a:br>
              <a:rPr lang="en-US" sz="1200" b="0" i="0" u="none" strike="noStrike" cap="none">
                <a:solidFill>
                  <a:srgbClr val="FFFFFF"/>
                </a:solidFill>
                <a:latin typeface="Calibri"/>
                <a:ea typeface="Calibri"/>
                <a:cs typeface="Calibri"/>
                <a:sym typeface="Calibri"/>
              </a:rPr>
            </a:br>
            <a:r>
              <a:rPr lang="en-US" sz="1200" b="0" i="0" u="none" strike="noStrike" cap="none">
                <a:solidFill>
                  <a:srgbClr val="FFFFFF"/>
                </a:solidFill>
                <a:latin typeface="Calibri"/>
                <a:ea typeface="Calibri"/>
                <a:cs typeface="Calibri"/>
                <a:sym typeface="Calibri"/>
              </a:rPr>
              <a:t>University of Chicago</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Calibri"/>
              <a:ea typeface="Calibri"/>
              <a:cs typeface="Calibri"/>
              <a:sym typeface="Calibri"/>
            </a:endParaRPr>
          </a:p>
        </p:txBody>
      </p:sp>
      <p:sp>
        <p:nvSpPr>
          <p:cNvPr id="103" name="Google Shape;103;p5"/>
          <p:cNvSpPr txBox="1"/>
          <p:nvPr/>
        </p:nvSpPr>
        <p:spPr>
          <a:xfrm>
            <a:off x="1739600" y="5624526"/>
            <a:ext cx="15924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FFFFFF"/>
                </a:solidFill>
                <a:latin typeface="Calibri"/>
                <a:ea typeface="Calibri"/>
                <a:cs typeface="Calibri"/>
                <a:sym typeface="Calibri"/>
              </a:rPr>
              <a:t>dsapp.uchicago.edu</a:t>
            </a:r>
            <a:endParaRPr sz="1400" b="0" i="0" u="none" strike="noStrike" cap="none">
              <a:solidFill>
                <a:srgbClr val="000000"/>
              </a:solidFill>
              <a:latin typeface="Arial"/>
              <a:ea typeface="Arial"/>
              <a:cs typeface="Arial"/>
              <a:sym typeface="Arial"/>
            </a:endParaRPr>
          </a:p>
        </p:txBody>
      </p:sp>
      <p:sp>
        <p:nvSpPr>
          <p:cNvPr id="104" name="Google Shape;104;p5"/>
          <p:cNvSpPr txBox="1"/>
          <p:nvPr/>
        </p:nvSpPr>
        <p:spPr>
          <a:xfrm>
            <a:off x="8906233" y="5624513"/>
            <a:ext cx="13047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r>
              <a:rPr lang="en-US" sz="1200" b="0" i="0" u="none" strike="noStrike" cap="none">
                <a:solidFill>
                  <a:srgbClr val="FFFFFF"/>
                </a:solidFill>
                <a:latin typeface="Calibri"/>
                <a:ea typeface="Calibri"/>
                <a:cs typeface="Calibri"/>
                <a:sym typeface="Calibri"/>
              </a:rPr>
              <a:t>@datascifellows</a:t>
            </a:r>
            <a:endParaRPr sz="1400" b="0" i="0" u="none" strike="noStrike" cap="none">
              <a:solidFill>
                <a:srgbClr val="000000"/>
              </a:solidFill>
              <a:latin typeface="Arial"/>
              <a:ea typeface="Arial"/>
              <a:cs typeface="Arial"/>
              <a:sym typeface="Arial"/>
            </a:endParaRPr>
          </a:p>
        </p:txBody>
      </p:sp>
      <p:sp>
        <p:nvSpPr>
          <p:cNvPr id="105" name="Google Shape;105;p5"/>
          <p:cNvSpPr txBox="1">
            <a:spLocks noGrp="1"/>
          </p:cNvSpPr>
          <p:nvPr>
            <p:ph type="body" idx="1"/>
          </p:nvPr>
        </p:nvSpPr>
        <p:spPr>
          <a:xfrm>
            <a:off x="415600" y="1536625"/>
            <a:ext cx="6945300" cy="5060700"/>
          </a:xfrm>
          <a:prstGeom prst="rect">
            <a:avLst/>
          </a:prstGeom>
          <a:noFill/>
          <a:ln>
            <a:noFill/>
          </a:ln>
        </p:spPr>
        <p:txBody>
          <a:bodyPr spcFirstLastPara="1" wrap="square" lIns="91425" tIns="91425" rIns="91425" bIns="91425" anchor="t" anchorCtr="0">
            <a:noAutofit/>
          </a:bodyPr>
          <a:lstStyle/>
          <a:p>
            <a:pPr marL="457189" lvl="0" indent="-190494" algn="l" rtl="0">
              <a:lnSpc>
                <a:spcPct val="100000"/>
              </a:lnSpc>
              <a:spcBef>
                <a:spcPts val="0"/>
              </a:spcBef>
              <a:spcAft>
                <a:spcPts val="0"/>
              </a:spcAft>
              <a:buClr>
                <a:srgbClr val="000000"/>
              </a:buClr>
              <a:buSzPts val="2200"/>
              <a:buAutoNum type="arabicPeriod"/>
            </a:pPr>
            <a:r>
              <a:rPr lang="en-US" sz="2200" b="1" dirty="0">
                <a:solidFill>
                  <a:srgbClr val="000000"/>
                </a:solidFill>
              </a:rPr>
              <a:t>Goals: </a:t>
            </a:r>
            <a:r>
              <a:rPr lang="en-US" sz="2200" dirty="0">
                <a:solidFill>
                  <a:srgbClr val="000000"/>
                </a:solidFill>
              </a:rPr>
              <a:t>Define the goal(s) of the project</a:t>
            </a:r>
            <a:br>
              <a:rPr lang="en-US" sz="2200" dirty="0">
                <a:solidFill>
                  <a:srgbClr val="000000"/>
                </a:solidFill>
              </a:rPr>
            </a:br>
            <a:endParaRPr sz="2200" dirty="0">
              <a:solidFill>
                <a:srgbClr val="000000"/>
              </a:solidFill>
            </a:endParaRPr>
          </a:p>
          <a:p>
            <a:pPr marL="457189" lvl="0" indent="-190494" algn="l" rtl="0">
              <a:lnSpc>
                <a:spcPct val="100000"/>
              </a:lnSpc>
              <a:spcBef>
                <a:spcPts val="560"/>
              </a:spcBef>
              <a:spcAft>
                <a:spcPts val="0"/>
              </a:spcAft>
              <a:buClr>
                <a:srgbClr val="000000"/>
              </a:buClr>
              <a:buSzPts val="2200"/>
              <a:buAutoNum type="arabicPeriod"/>
            </a:pPr>
            <a:r>
              <a:rPr lang="en-US" sz="2200" b="1" dirty="0">
                <a:solidFill>
                  <a:srgbClr val="000000"/>
                </a:solidFill>
              </a:rPr>
              <a:t>Actions: </a:t>
            </a:r>
            <a:r>
              <a:rPr lang="en-US" sz="2200" dirty="0">
                <a:solidFill>
                  <a:srgbClr val="000000"/>
                </a:solidFill>
              </a:rPr>
              <a:t>What actions/interventions will you inform?</a:t>
            </a:r>
            <a:br>
              <a:rPr lang="en-US" sz="2200" dirty="0">
                <a:solidFill>
                  <a:srgbClr val="000000"/>
                </a:solidFill>
              </a:rPr>
            </a:br>
            <a:endParaRPr sz="2200" dirty="0">
              <a:solidFill>
                <a:srgbClr val="000000"/>
              </a:solidFill>
            </a:endParaRPr>
          </a:p>
          <a:p>
            <a:pPr marL="457189" lvl="0" indent="-190494" algn="l" rtl="0">
              <a:lnSpc>
                <a:spcPct val="100000"/>
              </a:lnSpc>
              <a:spcBef>
                <a:spcPts val="560"/>
              </a:spcBef>
              <a:spcAft>
                <a:spcPts val="0"/>
              </a:spcAft>
              <a:buClr>
                <a:srgbClr val="000000"/>
              </a:buClr>
              <a:buSzPts val="2200"/>
              <a:buAutoNum type="arabicPeriod"/>
            </a:pPr>
            <a:r>
              <a:rPr lang="en-US" sz="2200" b="1" dirty="0">
                <a:solidFill>
                  <a:srgbClr val="000000"/>
                </a:solidFill>
              </a:rPr>
              <a:t>Data: </a:t>
            </a:r>
            <a:r>
              <a:rPr lang="en-US" sz="2200" dirty="0">
                <a:solidFill>
                  <a:srgbClr val="000000"/>
                </a:solidFill>
              </a:rPr>
              <a:t>What data do you have internally? What data do you need? What can you augment from external and public sources?</a:t>
            </a:r>
            <a:br>
              <a:rPr lang="en-US" sz="2200" dirty="0">
                <a:solidFill>
                  <a:srgbClr val="000000"/>
                </a:solidFill>
              </a:rPr>
            </a:br>
            <a:endParaRPr sz="2200" dirty="0">
              <a:solidFill>
                <a:srgbClr val="000000"/>
              </a:solidFill>
            </a:endParaRPr>
          </a:p>
          <a:p>
            <a:pPr marL="457188" lvl="0" indent="-190493" algn="l" rtl="0">
              <a:lnSpc>
                <a:spcPct val="100000"/>
              </a:lnSpc>
              <a:spcBef>
                <a:spcPts val="560"/>
              </a:spcBef>
              <a:spcAft>
                <a:spcPts val="0"/>
              </a:spcAft>
              <a:buClr>
                <a:srgbClr val="000000"/>
              </a:buClr>
              <a:buSzPts val="2200"/>
              <a:buAutoNum type="arabicPeriod"/>
            </a:pPr>
            <a:r>
              <a:rPr lang="en-US" sz="2200" dirty="0">
                <a:solidFill>
                  <a:srgbClr val="000000"/>
                </a:solidFill>
              </a:rPr>
              <a:t> </a:t>
            </a:r>
            <a:r>
              <a:rPr lang="en-US" sz="2200" b="1" dirty="0">
                <a:solidFill>
                  <a:srgbClr val="000000"/>
                </a:solidFill>
              </a:rPr>
              <a:t>Analysis:</a:t>
            </a:r>
            <a:r>
              <a:rPr lang="en-US" sz="2200" dirty="0">
                <a:solidFill>
                  <a:srgbClr val="000000"/>
                </a:solidFill>
              </a:rPr>
              <a:t> What analysis needs to be done? </a:t>
            </a:r>
            <a:br>
              <a:rPr lang="en-US" sz="2200" dirty="0">
                <a:solidFill>
                  <a:srgbClr val="000000"/>
                </a:solidFill>
              </a:rPr>
            </a:br>
            <a:r>
              <a:rPr lang="en-US" sz="2200" dirty="0">
                <a:solidFill>
                  <a:srgbClr val="000000"/>
                </a:solidFill>
              </a:rPr>
              <a:t>How will it be validated?</a:t>
            </a:r>
            <a:endParaRPr sz="2200" dirty="0">
              <a:solidFill>
                <a:srgbClr val="000000"/>
              </a:solidFill>
            </a:endParaRPr>
          </a:p>
          <a:p>
            <a:pPr marL="457200" lvl="0" indent="0" algn="l" rtl="0">
              <a:lnSpc>
                <a:spcPct val="100000"/>
              </a:lnSpc>
              <a:spcBef>
                <a:spcPts val="560"/>
              </a:spcBef>
              <a:spcAft>
                <a:spcPts val="0"/>
              </a:spcAft>
              <a:buNone/>
            </a:pPr>
            <a:endParaRPr sz="2200" dirty="0">
              <a:solidFill>
                <a:srgbClr val="000000"/>
              </a:solidFill>
            </a:endParaRPr>
          </a:p>
          <a:p>
            <a:pPr marL="266695" lvl="0" indent="0" algn="l" rtl="0">
              <a:lnSpc>
                <a:spcPct val="100000"/>
              </a:lnSpc>
              <a:spcBef>
                <a:spcPts val="560"/>
              </a:spcBef>
              <a:spcAft>
                <a:spcPts val="0"/>
              </a:spcAft>
              <a:buClr>
                <a:srgbClr val="000000"/>
              </a:buClr>
              <a:buSzPts val="2200"/>
              <a:buNone/>
            </a:pPr>
            <a:r>
              <a:rPr lang="en-US" sz="2200" b="1" dirty="0">
                <a:solidFill>
                  <a:srgbClr val="000000"/>
                </a:solidFill>
              </a:rPr>
              <a:t>Ethics: </a:t>
            </a:r>
            <a:r>
              <a:rPr lang="en-US" sz="2200" dirty="0">
                <a:solidFill>
                  <a:srgbClr val="000000"/>
                </a:solidFill>
              </a:rPr>
              <a:t>What are the privacy, transparency, discrimination/equity, and accountability issues?</a:t>
            </a:r>
            <a:endParaRPr sz="2200" dirty="0">
              <a:solidFill>
                <a:srgbClr val="000000"/>
              </a:solidFill>
            </a:endParaRPr>
          </a:p>
        </p:txBody>
      </p:sp>
      <p:sp>
        <p:nvSpPr>
          <p:cNvPr id="106" name="Google Shape;106;p5"/>
          <p:cNvSpPr txBox="1">
            <a:spLocks noGrp="1"/>
          </p:cNvSpPr>
          <p:nvPr>
            <p:ph type="title"/>
          </p:nvPr>
        </p:nvSpPr>
        <p:spPr>
          <a:xfrm>
            <a:off x="415600" y="-1"/>
            <a:ext cx="11360700" cy="1356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700"/>
              <a:buNone/>
            </a:pPr>
            <a:r>
              <a:rPr lang="en-US" sz="4600"/>
              <a:t>Actionable and Goal-Driven Project Scope</a:t>
            </a:r>
            <a:endParaRPr sz="4600"/>
          </a:p>
        </p:txBody>
      </p:sp>
      <p:pic>
        <p:nvPicPr>
          <p:cNvPr id="107" name="Google Shape;107;p5"/>
          <p:cNvPicPr preferRelativeResize="0"/>
          <p:nvPr/>
        </p:nvPicPr>
        <p:blipFill rotWithShape="1">
          <a:blip r:embed="rId3">
            <a:alphaModFix/>
          </a:blip>
          <a:srcRect/>
          <a:stretch/>
        </p:blipFill>
        <p:spPr>
          <a:xfrm>
            <a:off x="7748837" y="2844399"/>
            <a:ext cx="3619474" cy="3541713"/>
          </a:xfrm>
          <a:prstGeom prst="rect">
            <a:avLst/>
          </a:prstGeom>
          <a:noFill/>
          <a:ln>
            <a:noFill/>
          </a:ln>
        </p:spPr>
      </p:pic>
      <p:sp>
        <p:nvSpPr>
          <p:cNvPr id="108" name="Google Shape;108;p5"/>
          <p:cNvSpPr txBox="1"/>
          <p:nvPr/>
        </p:nvSpPr>
        <p:spPr>
          <a:xfrm>
            <a:off x="8835325" y="1701650"/>
            <a:ext cx="1463100" cy="434400"/>
          </a:xfrm>
          <a:prstGeom prst="rect">
            <a:avLst/>
          </a:prstGeom>
          <a:solidFill>
            <a:srgbClr val="C9DAF8"/>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t>Problem</a:t>
            </a:r>
            <a:endParaRPr sz="1800" b="1"/>
          </a:p>
        </p:txBody>
      </p:sp>
      <p:sp>
        <p:nvSpPr>
          <p:cNvPr id="109" name="Google Shape;109;p5"/>
          <p:cNvSpPr/>
          <p:nvPr/>
        </p:nvSpPr>
        <p:spPr>
          <a:xfrm>
            <a:off x="9441175" y="2296000"/>
            <a:ext cx="251400" cy="5484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17964</TotalTime>
  <Words>1837</Words>
  <Application>Microsoft Office PowerPoint</Application>
  <PresentationFormat>Widescreen</PresentationFormat>
  <Paragraphs>303</Paragraphs>
  <Slides>37</Slides>
  <Notes>27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37</vt:i4>
      </vt:variant>
    </vt:vector>
  </HeadingPairs>
  <TitlesOfParts>
    <vt:vector size="40" baseType="lpstr">
      <vt:lpstr>Arial</vt:lpstr>
      <vt:lpstr>Calibri</vt:lpstr>
      <vt:lpstr>Simple Light</vt:lpstr>
      <vt:lpstr>PowerPoint Presentation</vt:lpstr>
      <vt:lpstr>Reminders</vt:lpstr>
      <vt:lpstr>PowerPoint Presentation</vt:lpstr>
      <vt:lpstr>PowerPoint Presentation</vt:lpstr>
      <vt:lpstr>Why Scoping is Critical</vt:lpstr>
      <vt:lpstr>The goal of this project is to build a model…</vt:lpstr>
      <vt:lpstr>Before Scoping: Initial Screening Criteria</vt:lpstr>
      <vt:lpstr>Scoping is an iterative and ongoing process</vt:lpstr>
      <vt:lpstr>Actionable and Goal-Driven Project Scope</vt:lpstr>
      <vt:lpstr>Case study</vt:lpstr>
      <vt:lpstr>Step 1: Determine Goals</vt:lpstr>
      <vt:lpstr>Step 1: Determine Goals</vt:lpstr>
      <vt:lpstr>Problem Templates</vt:lpstr>
      <vt:lpstr>Types of Problems</vt:lpstr>
      <vt:lpstr>Discussion Question</vt:lpstr>
      <vt:lpstr>Case study</vt:lpstr>
      <vt:lpstr>Step 2: Identify Actions to achieve the goal</vt:lpstr>
      <vt:lpstr>Step 2: Identify Actions to achieve the goal</vt:lpstr>
      <vt:lpstr>Case study</vt:lpstr>
      <vt:lpstr>Step 3: Data Sources</vt:lpstr>
      <vt:lpstr>Step 3: Data Sources</vt:lpstr>
      <vt:lpstr>Example: data sources</vt:lpstr>
      <vt:lpstr>Step 3: Data Sources</vt:lpstr>
      <vt:lpstr>Step 4: Analysis</vt:lpstr>
      <vt:lpstr>   Types of Analysis Capabilities</vt:lpstr>
      <vt:lpstr>Discussion Question</vt:lpstr>
      <vt:lpstr>Discussion Question</vt:lpstr>
      <vt:lpstr>Discussion Question</vt:lpstr>
      <vt:lpstr>Validation and Implementation Plan</vt:lpstr>
      <vt:lpstr>Discussion Question</vt:lpstr>
      <vt:lpstr>Data and AI Ethics Issues</vt:lpstr>
      <vt:lpstr>Data Ethics Questions </vt:lpstr>
      <vt:lpstr>Data Ethics Questions </vt:lpstr>
      <vt:lpstr>Data Ethics Questions </vt:lpstr>
      <vt:lpstr>A Few Things to Remember </vt:lpstr>
      <vt:lpstr>Project Scoping Worksheet</vt:lpstr>
      <vt:lpstr>Reminders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Bryan Wilder</cp:lastModifiedBy>
  <cp:revision>36</cp:revision>
  <dcterms:created xsi:type="dcterms:W3CDTF">2020-01-14T19:43:43Z</dcterms:created>
  <dcterms:modified xsi:type="dcterms:W3CDTF">2023-01-18T17:44:05Z</dcterms:modified>
</cp:coreProperties>
</file>