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468" r:id="rId3"/>
    <p:sldId id="281" r:id="rId4"/>
    <p:sldId id="430" r:id="rId5"/>
    <p:sldId id="424" r:id="rId6"/>
    <p:sldId id="438" r:id="rId7"/>
    <p:sldId id="440" r:id="rId8"/>
    <p:sldId id="439" r:id="rId9"/>
    <p:sldId id="469" r:id="rId10"/>
    <p:sldId id="467" r:id="rId11"/>
    <p:sldId id="435" r:id="rId12"/>
    <p:sldId id="428" r:id="rId13"/>
    <p:sldId id="277" r:id="rId14"/>
    <p:sldId id="261" r:id="rId15"/>
    <p:sldId id="273" r:id="rId16"/>
    <p:sldId id="285" r:id="rId17"/>
    <p:sldId id="269" r:id="rId18"/>
    <p:sldId id="427" r:id="rId19"/>
    <p:sldId id="432" r:id="rId20"/>
    <p:sldId id="471" r:id="rId21"/>
    <p:sldId id="442" r:id="rId22"/>
    <p:sldId id="431" r:id="rId23"/>
    <p:sldId id="453" r:id="rId24"/>
    <p:sldId id="352" r:id="rId25"/>
    <p:sldId id="458" r:id="rId26"/>
    <p:sldId id="457" r:id="rId27"/>
    <p:sldId id="459" r:id="rId28"/>
    <p:sldId id="460" r:id="rId29"/>
    <p:sldId id="461" r:id="rId30"/>
    <p:sldId id="463" r:id="rId31"/>
    <p:sldId id="464" r:id="rId32"/>
    <p:sldId id="465" r:id="rId33"/>
    <p:sldId id="466" r:id="rId34"/>
    <p:sldId id="462" r:id="rId35"/>
    <p:sldId id="470" r:id="rId36"/>
    <p:sldId id="437" r:id="rId3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9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6327"/>
  </p:normalViewPr>
  <p:slideViewPr>
    <p:cSldViewPr snapToGrid="0" snapToObjects="1">
      <p:cViewPr varScale="1">
        <p:scale>
          <a:sx n="86" d="100"/>
          <a:sy n="86" d="100"/>
        </p:scale>
        <p:origin x="715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a827b83f3_7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3a827b83f3_7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4dcc1e60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4dcc1e60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a827b83f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a827b83f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4e0ee0e3b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34e0ee0e3b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7307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a827b83f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a827b83f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comparable, not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280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13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  <p:sldLayoutId id="214748366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alibration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alibration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ZNSJyqmYUdPXuSgkW_ozA1UVOR_wrk7bq6hG5pkwqR4/edit#slide=id.g71b33da067_0_0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ML Formulation, Baselines, and 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Bryan Wilder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1BEC65-959F-2280-12FA-84D7CA751901}"/>
              </a:ext>
            </a:extLst>
          </p:cNvPr>
          <p:cNvSpPr/>
          <p:nvPr/>
        </p:nvSpPr>
        <p:spPr>
          <a:xfrm>
            <a:off x="3480047" y="5850383"/>
            <a:ext cx="4962617" cy="9681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F73ED2-A10B-BD4C-2D02-FEE421E513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Suppose that we are trying to predict COVID-19 mortality, and we have a dataset of all patients who visited a large health system in the last year.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Possible cohorts:</a:t>
            </a:r>
          </a:p>
          <a:p>
            <a:pPr>
              <a:buFontTx/>
              <a:buChar char="-"/>
            </a:pPr>
            <a:r>
              <a:rPr lang="en-US" dirty="0"/>
              <a:t>Patients who have a first visit of any kind with COVID diagnosis</a:t>
            </a:r>
          </a:p>
          <a:p>
            <a:pPr>
              <a:buFontTx/>
              <a:buChar char="-"/>
            </a:pPr>
            <a:r>
              <a:rPr lang="en-US" dirty="0"/>
              <a:t>Patients who visit the emergency room with COVID</a:t>
            </a:r>
          </a:p>
          <a:p>
            <a:pPr>
              <a:buFontTx/>
              <a:buChar char="-"/>
            </a:pPr>
            <a:r>
              <a:rPr lang="en-US" dirty="0"/>
              <a:t>Patients who had an outpatient COVID visit in the last 2 days</a:t>
            </a:r>
          </a:p>
          <a:p>
            <a:pPr>
              <a:buFontTx/>
              <a:buChar char="-"/>
            </a:pPr>
            <a:r>
              <a:rPr lang="en-US" dirty="0"/>
              <a:t>Patients with at least one chronic condition who were admitted to the hospital with COVID in the last 12 hours</a:t>
            </a:r>
          </a:p>
          <a:p>
            <a:pPr>
              <a:buFontTx/>
              <a:buChar char="-"/>
            </a:pPr>
            <a:r>
              <a:rPr lang="en-US" dirty="0"/>
              <a:t>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902B7F-41D6-FFA1-B25A-2BAEA4F2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definition example</a:t>
            </a:r>
          </a:p>
        </p:txBody>
      </p:sp>
    </p:spTree>
    <p:extLst>
      <p:ext uri="{BB962C8B-B14F-4D97-AF65-F5344CB8AC3E}">
        <p14:creationId xmlns:p14="http://schemas.microsoft.com/office/powerpoint/2010/main" val="37303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Outcome definition is critical</a:t>
            </a:r>
          </a:p>
          <a:p>
            <a:r>
              <a:rPr lang="en-US" dirty="0"/>
              <a:t>Obermeyer example: difference between “healthcare utilization” as outcome and “health state”</a:t>
            </a:r>
          </a:p>
          <a:p>
            <a:r>
              <a:rPr lang="en-US" dirty="0"/>
              <a:t>Most outcomes a proxies for something else that you really care about – how good a proxy is it? Is it equally good for all individuals?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make: outcome definition</a:t>
            </a:r>
          </a:p>
        </p:txBody>
      </p:sp>
    </p:spTree>
    <p:extLst>
      <p:ext uri="{BB962C8B-B14F-4D97-AF65-F5344CB8AC3E}">
        <p14:creationId xmlns:p14="http://schemas.microsoft.com/office/powerpoint/2010/main" val="14098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</p:spTree>
    <p:extLst>
      <p:ext uri="{BB962C8B-B14F-4D97-AF65-F5344CB8AC3E}">
        <p14:creationId xmlns:p14="http://schemas.microsoft.com/office/powerpoint/2010/main" val="821576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1BBD25-1C37-5157-CF0F-11E6D2EA89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3" name="Google Shape;263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</a:t>
            </a:r>
            <a:endParaRPr/>
          </a:p>
        </p:txBody>
      </p:sp>
      <p:sp>
        <p:nvSpPr>
          <p:cNvPr id="265" name="Google Shape;265;p46"/>
          <p:cNvSpPr txBox="1"/>
          <p:nvPr/>
        </p:nvSpPr>
        <p:spPr>
          <a:xfrm>
            <a:off x="3629033" y="1463200"/>
            <a:ext cx="8147200" cy="458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" sz="3067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Every time ACDHS gets eviction filing data (weekly),</a:t>
            </a:r>
            <a:r>
              <a:rPr lang="en" sz="3067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for all individuals who have interacted with ACDHS in the 12 months who are not currently homeless and have had an eviction filing in the last 4 months</a:t>
            </a:r>
            <a:r>
              <a:rPr lang="en" sz="3067" dirty="0">
                <a:latin typeface="Calibri"/>
                <a:ea typeface="Calibri"/>
                <a:cs typeface="Calibri"/>
                <a:sym typeface="Calibri"/>
              </a:rPr>
              <a:t>, can we identify the </a:t>
            </a:r>
            <a:r>
              <a:rPr lang="en" sz="3067" dirty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50 individuals at highest risk</a:t>
            </a:r>
            <a:r>
              <a:rPr lang="en" sz="3067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67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of entering into homelessness in the next 12 months </a:t>
            </a:r>
            <a:r>
              <a:rPr lang="en" sz="3067" dirty="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to prioritize for distribution of rental assistance?</a:t>
            </a:r>
            <a:endParaRPr sz="3467" dirty="0"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46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67" name="Google Shape;267;p46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68" name="Google Shape;268;p46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69" name="Google Shape;269;p46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70" name="Google Shape;270;p46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9FE356-1ECD-E2A9-D4E2-8BCE7296D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5" name="Google Shape;145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</a:t>
            </a:r>
            <a:endParaRPr/>
          </a:p>
        </p:txBody>
      </p:sp>
      <p:sp>
        <p:nvSpPr>
          <p:cNvPr id="146" name="Google Shape;146;p30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147" name="Google Shape;147;p30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3467" dirty="0">
                <a:solidFill>
                  <a:srgbClr val="FF0000"/>
                </a:solidFill>
              </a:rPr>
              <a:t>On the 1</a:t>
            </a:r>
            <a:r>
              <a:rPr lang="en" sz="3467" baseline="30000" dirty="0">
                <a:solidFill>
                  <a:srgbClr val="FF0000"/>
                </a:solidFill>
              </a:rPr>
              <a:t>st</a:t>
            </a:r>
            <a:r>
              <a:rPr lang="en" sz="3467" dirty="0">
                <a:solidFill>
                  <a:srgbClr val="FF0000"/>
                </a:solidFill>
              </a:rPr>
              <a:t> of every month</a:t>
            </a:r>
            <a:r>
              <a:rPr lang="en" sz="3467" dirty="0">
                <a:solidFill>
                  <a:srgbClr val="595959"/>
                </a:solidFill>
              </a:rPr>
              <a:t>, for </a:t>
            </a:r>
            <a:r>
              <a:rPr lang="en" sz="3467" dirty="0">
                <a:solidFill>
                  <a:srgbClr val="0000FF"/>
                </a:solidFill>
              </a:rPr>
              <a:t>all individuals who have interacted with our system in the last 3 years</a:t>
            </a:r>
            <a:r>
              <a:rPr lang="en" sz="3467" dirty="0">
                <a:solidFill>
                  <a:srgbClr val="595959"/>
                </a:solidFill>
              </a:rPr>
              <a:t>, can we identify the </a:t>
            </a:r>
            <a:r>
              <a:rPr lang="en" sz="3467" dirty="0">
                <a:solidFill>
                  <a:srgbClr val="FF00FF"/>
                </a:solidFill>
              </a:rPr>
              <a:t>100 and 30 individuals </a:t>
            </a:r>
            <a:r>
              <a:rPr lang="en" sz="3467" dirty="0">
                <a:solidFill>
                  <a:srgbClr val="595959"/>
                </a:solidFill>
              </a:rPr>
              <a:t>who are </a:t>
            </a:r>
            <a:r>
              <a:rPr lang="en" sz="3467" dirty="0">
                <a:solidFill>
                  <a:srgbClr val="38761D"/>
                </a:solidFill>
              </a:rPr>
              <a:t>at highest risk to die by suicide or overdose in the next 6 months </a:t>
            </a:r>
            <a:r>
              <a:rPr lang="en" sz="3467" dirty="0">
                <a:solidFill>
                  <a:srgbClr val="B45F06"/>
                </a:solidFill>
              </a:rPr>
              <a:t>to recommend for proactive behavioral health outreach</a:t>
            </a:r>
            <a:r>
              <a:rPr lang="en" sz="3467" dirty="0">
                <a:solidFill>
                  <a:srgbClr val="595959"/>
                </a:solidFill>
              </a:rPr>
              <a:t>?</a:t>
            </a:r>
            <a:endParaRPr sz="3467" dirty="0">
              <a:solidFill>
                <a:srgbClr val="595959"/>
              </a:solidFill>
            </a:endParaRPr>
          </a:p>
        </p:txBody>
      </p:sp>
      <p:sp>
        <p:nvSpPr>
          <p:cNvPr id="148" name="Google Shape;148;p30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149" name="Google Shape;149;p30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150" name="Google Shape;150;p30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151" name="Google Shape;151;p30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D41A7C-7A01-06C2-224D-BE64B19B9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3" name="Google Shape;233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</a:t>
            </a:r>
            <a:endParaRPr/>
          </a:p>
        </p:txBody>
      </p:sp>
      <p:sp>
        <p:nvSpPr>
          <p:cNvPr id="234" name="Google Shape;234;p42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35" name="Google Shape;235;p42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467" dirty="0">
                <a:solidFill>
                  <a:srgbClr val="FF0000"/>
                </a:solidFill>
              </a:rPr>
              <a:t>Every day</a:t>
            </a:r>
            <a:r>
              <a:rPr lang="en" sz="3467" dirty="0">
                <a:solidFill>
                  <a:schemeClr val="dk1"/>
                </a:solidFill>
              </a:rPr>
              <a:t>, for</a:t>
            </a:r>
            <a:r>
              <a:rPr lang="en" sz="3467" dirty="0">
                <a:solidFill>
                  <a:srgbClr val="0000FF"/>
                </a:solidFill>
              </a:rPr>
              <a:t> all first time defendants with </a:t>
            </a:r>
            <a:r>
              <a:rPr lang="en" sz="3467" dirty="0">
                <a:solidFill>
                  <a:srgbClr val="0000FF"/>
                </a:solidFill>
                <a:highlight>
                  <a:srgbClr val="FFFFFF"/>
                </a:highlight>
              </a:rPr>
              <a:t>low-level, nonviolent ordinance violation cases</a:t>
            </a:r>
            <a:r>
              <a:rPr lang="en" sz="3467" dirty="0">
                <a:solidFill>
                  <a:schemeClr val="dk1"/>
                </a:solidFill>
              </a:rPr>
              <a:t>, can we identify the </a:t>
            </a:r>
            <a:r>
              <a:rPr lang="en" sz="3467" dirty="0">
                <a:solidFill>
                  <a:srgbClr val="FF00FF"/>
                </a:solidFill>
              </a:rPr>
              <a:t>top 5% of people at highest risk </a:t>
            </a:r>
            <a:r>
              <a:rPr lang="en" sz="3467" dirty="0">
                <a:solidFill>
                  <a:schemeClr val="dk1"/>
                </a:solidFill>
              </a:rPr>
              <a:t>of</a:t>
            </a:r>
            <a:r>
              <a:rPr lang="en" sz="3467" dirty="0">
                <a:solidFill>
                  <a:srgbClr val="38761D"/>
                </a:solidFill>
              </a:rPr>
              <a:t> not completing their probation terms</a:t>
            </a:r>
            <a:r>
              <a:rPr lang="en" sz="3467" dirty="0">
                <a:solidFill>
                  <a:srgbClr val="FF00FF"/>
                </a:solidFill>
              </a:rPr>
              <a:t> </a:t>
            </a:r>
            <a:r>
              <a:rPr lang="en" sz="3467" dirty="0">
                <a:solidFill>
                  <a:srgbClr val="B45F06"/>
                </a:solidFill>
              </a:rPr>
              <a:t>to restructure their terms in order to support better outcomes and prevent new cases.</a:t>
            </a:r>
            <a:endParaRPr sz="3467" dirty="0">
              <a:solidFill>
                <a:srgbClr val="B45F06"/>
              </a:solidFill>
            </a:endParaRPr>
          </a:p>
          <a:p>
            <a:pPr>
              <a:lnSpc>
                <a:spcPct val="115000"/>
              </a:lnSpc>
              <a:spcAft>
                <a:spcPts val="2133"/>
              </a:spcAft>
            </a:pPr>
            <a:endParaRPr sz="3467" dirty="0">
              <a:solidFill>
                <a:srgbClr val="595959"/>
              </a:solidFill>
            </a:endParaRPr>
          </a:p>
        </p:txBody>
      </p:sp>
      <p:sp>
        <p:nvSpPr>
          <p:cNvPr id="236" name="Google Shape;236;p42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37" name="Google Shape;237;p42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38" name="Google Shape;238;p42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39" name="Google Shape;239;p42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4B70A5-25A8-AD7E-2AC5-FBE8362F24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4" name="Google Shape;304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Analytical Formulation</a:t>
            </a:r>
            <a:endParaRPr dirty="0"/>
          </a:p>
        </p:txBody>
      </p:sp>
      <p:sp>
        <p:nvSpPr>
          <p:cNvPr id="305" name="Google Shape;305;p51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grpSp>
        <p:nvGrpSpPr>
          <p:cNvPr id="307" name="Google Shape;307;p51"/>
          <p:cNvGrpSpPr/>
          <p:nvPr/>
        </p:nvGrpSpPr>
        <p:grpSpPr>
          <a:xfrm>
            <a:off x="248120" y="1463207"/>
            <a:ext cx="3013533" cy="4056967"/>
            <a:chOff x="186090" y="1097405"/>
            <a:chExt cx="2260150" cy="3042725"/>
          </a:xfrm>
        </p:grpSpPr>
        <p:sp>
          <p:nvSpPr>
            <p:cNvPr id="308" name="Google Shape;308;p51"/>
            <p:cNvSpPr txBox="1"/>
            <p:nvPr/>
          </p:nvSpPr>
          <p:spPr>
            <a:xfrm>
              <a:off x="186090" y="1097405"/>
              <a:ext cx="22563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buSzPts val="1400"/>
              </a:pPr>
              <a:r>
                <a:rPr lang="en" sz="1867">
                  <a:solidFill>
                    <a:srgbClr val="FF0000"/>
                  </a:solidFill>
                </a:rPr>
                <a:t>When and How often is the recommendation / decision being made?</a:t>
              </a:r>
              <a:endParaRPr sz="1867">
                <a:solidFill>
                  <a:srgbClr val="FF0000"/>
                </a:solidFill>
              </a:endParaRPr>
            </a:p>
          </p:txBody>
        </p:sp>
        <p:sp>
          <p:nvSpPr>
            <p:cNvPr id="309" name="Google Shape;309;p51"/>
            <p:cNvSpPr txBox="1"/>
            <p:nvPr/>
          </p:nvSpPr>
          <p:spPr>
            <a:xfrm>
              <a:off x="189940" y="1974555"/>
              <a:ext cx="22563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buSzPts val="1400"/>
              </a:pPr>
              <a:r>
                <a:rPr lang="en" sz="1867">
                  <a:solidFill>
                    <a:srgbClr val="0000FF"/>
                  </a:solidFill>
                </a:rPr>
                <a:t>Who/what is included in the cohort?</a:t>
              </a:r>
              <a:endParaRPr sz="1867">
                <a:solidFill>
                  <a:srgbClr val="0000FF"/>
                </a:solidFill>
              </a:endParaRPr>
            </a:p>
          </p:txBody>
        </p:sp>
        <p:sp>
          <p:nvSpPr>
            <p:cNvPr id="310" name="Google Shape;310;p51"/>
            <p:cNvSpPr txBox="1"/>
            <p:nvPr/>
          </p:nvSpPr>
          <p:spPr>
            <a:xfrm>
              <a:off x="189940" y="2623105"/>
              <a:ext cx="22563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buSzPts val="1400"/>
              </a:pPr>
              <a:r>
                <a:rPr lang="en" sz="1867">
                  <a:solidFill>
                    <a:srgbClr val="FF00FF"/>
                  </a:solidFill>
                </a:rPr>
                <a:t>What is the output?</a:t>
              </a:r>
              <a:endParaRPr sz="1867">
                <a:solidFill>
                  <a:srgbClr val="FF00FF"/>
                </a:solidFill>
              </a:endParaRPr>
            </a:p>
          </p:txBody>
        </p:sp>
        <p:sp>
          <p:nvSpPr>
            <p:cNvPr id="311" name="Google Shape;311;p51"/>
            <p:cNvSpPr txBox="1"/>
            <p:nvPr/>
          </p:nvSpPr>
          <p:spPr>
            <a:xfrm>
              <a:off x="189940" y="3033430"/>
              <a:ext cx="2256300" cy="11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buSzPts val="1400"/>
              </a:pPr>
              <a:r>
                <a:rPr lang="en" sz="1867">
                  <a:solidFill>
                    <a:srgbClr val="274E13"/>
                  </a:solidFill>
                </a:rPr>
                <a:t>What outcome are you predicting/estimating?</a:t>
              </a:r>
              <a:endParaRPr sz="1867">
                <a:solidFill>
                  <a:srgbClr val="274E13"/>
                </a:solidFill>
              </a:endParaRPr>
            </a:p>
            <a:p>
              <a:pPr>
                <a:buSzPts val="1400"/>
              </a:pPr>
              <a:endParaRPr sz="1867">
                <a:solidFill>
                  <a:srgbClr val="274E13"/>
                </a:solidFill>
              </a:endParaRPr>
            </a:p>
            <a:p>
              <a:pPr>
                <a:buSzPts val="1400"/>
              </a:pPr>
              <a:r>
                <a:rPr lang="en" sz="1867">
                  <a:solidFill>
                    <a:srgbClr val="B45F06"/>
                  </a:solidFill>
                </a:rPr>
                <a:t>For what purpose?</a:t>
              </a:r>
              <a:endParaRPr sz="1867">
                <a:solidFill>
                  <a:srgbClr val="274E13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F6412C4-6B24-B1FD-241B-D181D0069C5F}"/>
              </a:ext>
            </a:extLst>
          </p:cNvPr>
          <p:cNvSpPr txBox="1"/>
          <p:nvPr/>
        </p:nvSpPr>
        <p:spPr>
          <a:xfrm>
            <a:off x="3706585" y="1499423"/>
            <a:ext cx="8126187" cy="4360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67" dirty="0">
                <a:solidFill>
                  <a:srgbClr val="FF0000"/>
                </a:solidFill>
                <a:latin typeface="Arial" panose="020B0604020202020204" pitchFamily="34" charset="0"/>
              </a:rPr>
              <a:t>For every time the doctor finishes taking notes during a patient visit</a:t>
            </a:r>
            <a:r>
              <a:rPr lang="en-US" sz="2667" dirty="0">
                <a:latin typeface="Arial" panose="020B0604020202020204" pitchFamily="34" charset="0"/>
              </a:rPr>
              <a:t>, for </a:t>
            </a:r>
            <a:r>
              <a:rPr lang="en-US" sz="2667" dirty="0">
                <a:solidFill>
                  <a:srgbClr val="0000FF"/>
                </a:solidFill>
                <a:latin typeface="Arial" panose="020B0604020202020204" pitchFamily="34" charset="0"/>
              </a:rPr>
              <a:t>all adult patients who come through the emergency department, </a:t>
            </a:r>
            <a:r>
              <a:rPr lang="en-US" sz="2667" dirty="0">
                <a:latin typeface="Arial" panose="020B0604020202020204" pitchFamily="34" charset="0"/>
              </a:rPr>
              <a:t>can we identify</a:t>
            </a:r>
            <a:r>
              <a:rPr lang="en-US" sz="2667" dirty="0">
                <a:solidFill>
                  <a:srgbClr val="FF00FF"/>
                </a:solidFill>
                <a:latin typeface="Arial" panose="020B0604020202020204" pitchFamily="34" charset="0"/>
              </a:rPr>
              <a:t> up to 10 possible ICD-10 categories* </a:t>
            </a:r>
            <a:r>
              <a:rPr lang="en-US" sz="2667" dirty="0">
                <a:latin typeface="Arial" panose="020B0604020202020204" pitchFamily="34" charset="0"/>
              </a:rPr>
              <a:t>that </a:t>
            </a:r>
            <a:r>
              <a:rPr lang="en-US" sz="2667" dirty="0">
                <a:solidFill>
                  <a:srgbClr val="38761D"/>
                </a:solidFill>
                <a:latin typeface="Arial" panose="020B0604020202020204" pitchFamily="34" charset="0"/>
              </a:rPr>
              <a:t>correspond to the patient’s condition </a:t>
            </a:r>
            <a:r>
              <a:rPr lang="en-US" sz="2667" dirty="0">
                <a:solidFill>
                  <a:srgbClr val="B45F06"/>
                </a:solidFill>
                <a:latin typeface="Arial" panose="020B0604020202020204" pitchFamily="34" charset="0"/>
              </a:rPr>
              <a:t>to provide appropriate and timely interventions</a:t>
            </a:r>
            <a:endParaRPr lang="en-US" sz="2667" dirty="0"/>
          </a:p>
          <a:p>
            <a:br>
              <a:rPr lang="en-US" sz="2667" dirty="0"/>
            </a:br>
            <a:r>
              <a:rPr lang="en-US" sz="2667" dirty="0">
                <a:latin typeface="Arial" panose="020B0604020202020204" pitchFamily="34" charset="0"/>
              </a:rPr>
              <a:t>*Categories are the first three characters of the ICD-10 code.</a:t>
            </a:r>
            <a:endParaRPr lang="en-US" sz="2667" dirty="0"/>
          </a:p>
          <a:p>
            <a:br>
              <a:rPr lang="en-US" sz="1867" dirty="0"/>
            </a:b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708487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E49ADA-B971-3A74-683D-F7E6AB709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3" name="Google Shape;203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</a:t>
            </a:r>
            <a:endParaRPr/>
          </a:p>
        </p:txBody>
      </p:sp>
      <p:sp>
        <p:nvSpPr>
          <p:cNvPr id="204" name="Google Shape;204;p38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05" name="Google Shape;205;p38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3467" dirty="0">
                <a:solidFill>
                  <a:srgbClr val="FF0000"/>
                </a:solidFill>
              </a:rPr>
              <a:t>Every year, when new aerial data arrives</a:t>
            </a:r>
            <a:r>
              <a:rPr lang="en" sz="3467" dirty="0">
                <a:solidFill>
                  <a:srgbClr val="595959"/>
                </a:solidFill>
              </a:rPr>
              <a:t>, for </a:t>
            </a:r>
            <a:r>
              <a:rPr lang="en" sz="3467" dirty="0">
                <a:solidFill>
                  <a:srgbClr val="0000FF"/>
                </a:solidFill>
              </a:rPr>
              <a:t>all </a:t>
            </a:r>
            <a:r>
              <a:rPr lang="en" sz="3467" dirty="0" err="1">
                <a:solidFill>
                  <a:srgbClr val="0000FF"/>
                </a:solidFill>
              </a:rPr>
              <a:t>blocklots</a:t>
            </a:r>
            <a:r>
              <a:rPr lang="en" sz="3467" dirty="0">
                <a:solidFill>
                  <a:srgbClr val="0000FF"/>
                </a:solidFill>
              </a:rPr>
              <a:t> in Baltimore City</a:t>
            </a:r>
            <a:r>
              <a:rPr lang="en" sz="3467" dirty="0">
                <a:solidFill>
                  <a:srgbClr val="595959"/>
                </a:solidFill>
              </a:rPr>
              <a:t>, can we identify </a:t>
            </a:r>
            <a:r>
              <a:rPr lang="en" sz="3467" dirty="0">
                <a:solidFill>
                  <a:srgbClr val="FF00FF"/>
                </a:solidFill>
              </a:rPr>
              <a:t>1,000 </a:t>
            </a:r>
            <a:r>
              <a:rPr lang="en" sz="3467" dirty="0" err="1">
                <a:solidFill>
                  <a:srgbClr val="FF00FF"/>
                </a:solidFill>
              </a:rPr>
              <a:t>blocklots</a:t>
            </a:r>
            <a:r>
              <a:rPr lang="en" sz="3467" dirty="0">
                <a:solidFill>
                  <a:srgbClr val="FF00FF"/>
                </a:solidFill>
              </a:rPr>
              <a:t> </a:t>
            </a:r>
            <a:r>
              <a:rPr lang="en" sz="3467" dirty="0">
                <a:solidFill>
                  <a:srgbClr val="595959"/>
                </a:solidFill>
              </a:rPr>
              <a:t>with a </a:t>
            </a:r>
            <a:r>
              <a:rPr lang="en" sz="3467" dirty="0">
                <a:solidFill>
                  <a:srgbClr val="38761D"/>
                </a:solidFill>
              </a:rPr>
              <a:t>“high” level of roof damage </a:t>
            </a:r>
            <a:r>
              <a:rPr lang="en" sz="3467" dirty="0">
                <a:solidFill>
                  <a:srgbClr val="B45F06"/>
                </a:solidFill>
              </a:rPr>
              <a:t>to prioritize for demo or stabilization inspection in the next year</a:t>
            </a:r>
            <a:r>
              <a:rPr lang="en" sz="3467" dirty="0">
                <a:solidFill>
                  <a:srgbClr val="595959"/>
                </a:solidFill>
              </a:rPr>
              <a:t>?</a:t>
            </a:r>
            <a:endParaRPr sz="3467" dirty="0">
              <a:solidFill>
                <a:srgbClr val="595959"/>
              </a:solidFill>
            </a:endParaRPr>
          </a:p>
        </p:txBody>
      </p:sp>
      <p:sp>
        <p:nvSpPr>
          <p:cNvPr id="206" name="Google Shape;206;p38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07" name="Google Shape;207;p38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08" name="Google Shape;208;p38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09" name="Google Shape;209;p38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1784412"/>
            <a:ext cx="11666400" cy="4758591"/>
          </a:xfrm>
        </p:spPr>
        <p:txBody>
          <a:bodyPr/>
          <a:lstStyle/>
          <a:p>
            <a:pPr marL="114300" indent="0">
              <a:buNone/>
            </a:pPr>
            <a:r>
              <a:rPr lang="en-US" sz="3200" dirty="0"/>
              <a:t>So far: what are we trying to do?</a:t>
            </a:r>
          </a:p>
          <a:p>
            <a:pPr marL="114300" indent="0">
              <a:buNone/>
            </a:pPr>
            <a:r>
              <a:rPr lang="en-US" sz="3200" dirty="0"/>
              <a:t>Next: how do we tell if it worked?</a:t>
            </a:r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r>
              <a:rPr lang="en-US" sz="3200" dirty="0"/>
              <a:t>First question: what is the appropriate comparison to evaluate effectiveness of  your ML model?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make: Baselines</a:t>
            </a:r>
          </a:p>
        </p:txBody>
      </p:sp>
    </p:spTree>
    <p:extLst>
      <p:ext uri="{BB962C8B-B14F-4D97-AF65-F5344CB8AC3E}">
        <p14:creationId xmlns:p14="http://schemas.microsoft.com/office/powerpoint/2010/main" val="1335110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Sense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do today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could do today easily (without any or very simple ML involved)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Prior/Base Rate</a:t>
            </a:r>
          </a:p>
          <a:p>
            <a:pPr lvl="1"/>
            <a:r>
              <a:rPr lang="en-US" dirty="0"/>
              <a:t>What expected value would you get if you just choose at random (based on the data distribution)?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Options</a:t>
            </a:r>
          </a:p>
        </p:txBody>
      </p:sp>
    </p:spTree>
    <p:extLst>
      <p:ext uri="{BB962C8B-B14F-4D97-AF65-F5344CB8AC3E}">
        <p14:creationId xmlns:p14="http://schemas.microsoft.com/office/powerpoint/2010/main" val="22570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Group formation:</a:t>
            </a:r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You should be in a group channel on Slack</a:t>
            </a:r>
          </a:p>
          <a:p>
            <a:r>
              <a:rPr lang="en-US" dirty="0"/>
              <a:t>If you are not, come talk to me after class and we will place you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We are not sure who has/is planning to drop the course</a:t>
            </a:r>
          </a:p>
          <a:p>
            <a:r>
              <a:rPr lang="en-US" dirty="0"/>
              <a:t>Group assignments will be finalized today (groups may have members added)</a:t>
            </a:r>
          </a:p>
        </p:txBody>
      </p:sp>
    </p:spTree>
    <p:extLst>
      <p:ext uri="{BB962C8B-B14F-4D97-AF65-F5344CB8AC3E}">
        <p14:creationId xmlns:p14="http://schemas.microsoft.com/office/powerpoint/2010/main" val="2622157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B27DC9-378A-B50B-7138-EED9A5CC7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06" y="20548"/>
            <a:ext cx="11360700" cy="7635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511E9-F582-4026-FC92-4220D87ED677}"/>
              </a:ext>
            </a:extLst>
          </p:cNvPr>
          <p:cNvSpPr txBox="1"/>
          <p:nvPr/>
        </p:nvSpPr>
        <p:spPr>
          <a:xfrm>
            <a:off x="470515" y="1797854"/>
            <a:ext cx="1028922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For COVID-19 mortality prediction, what would be a reasonable baseline method that doesn't require using any ML?</a:t>
            </a:r>
          </a:p>
        </p:txBody>
      </p:sp>
    </p:spTree>
    <p:extLst>
      <p:ext uri="{BB962C8B-B14F-4D97-AF65-F5344CB8AC3E}">
        <p14:creationId xmlns:p14="http://schemas.microsoft.com/office/powerpoint/2010/main" val="2530355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B27DC9-378A-B50B-7138-EED9A5CC7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06" y="20548"/>
            <a:ext cx="11360700" cy="7635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6D19F-3E25-E279-F9A2-3CE77C5E7B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4804" y="3197447"/>
            <a:ext cx="8007658" cy="242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 patients by age</a:t>
            </a:r>
          </a:p>
          <a:p>
            <a:r>
              <a:rPr lang="en-US" dirty="0"/>
              <a:t>Sort patients by age + (# comorbidities)</a:t>
            </a:r>
          </a:p>
          <a:p>
            <a:r>
              <a:rPr lang="en-US" dirty="0"/>
              <a:t>Sort patients by # healthcare encounters in last year</a:t>
            </a:r>
          </a:p>
          <a:p>
            <a:r>
              <a:rPr lang="en-US" dirty="0"/>
              <a:t>Sort patients by value of a chosen lab measurement on admission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511E9-F582-4026-FC92-4220D87ED677}"/>
              </a:ext>
            </a:extLst>
          </p:cNvPr>
          <p:cNvSpPr txBox="1"/>
          <p:nvPr/>
        </p:nvSpPr>
        <p:spPr>
          <a:xfrm>
            <a:off x="470515" y="1797854"/>
            <a:ext cx="1028922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For COVID-19 mortality prediction, what would be a reasonable baseline method that doesn't require using any ML?</a:t>
            </a:r>
          </a:p>
        </p:txBody>
      </p:sp>
    </p:spTree>
    <p:extLst>
      <p:ext uri="{BB962C8B-B14F-4D97-AF65-F5344CB8AC3E}">
        <p14:creationId xmlns:p14="http://schemas.microsoft.com/office/powerpoint/2010/main" val="4141853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better than baselines does our system need to be in order to deploy?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Important to compare performance against the base rate/prior, but this prior rarely represents a “common sense” baseline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Good baselines should provide an ordering to sort the entities</a:t>
            </a:r>
          </a:p>
          <a:p>
            <a:pPr lvl="1"/>
            <a:r>
              <a:rPr lang="en-US" dirty="0"/>
              <a:t>Heuristic rules (or shallow decision trees) might reflect current practice, but can yield a small number of unique scores with lots of 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many real-world problems, a good baseline can be difficult to beat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480883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make: evaluation metrics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AB674-EC5F-D94F-B11B-EAD3C207F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tell whether models or baselines are good?</a:t>
            </a:r>
          </a:p>
          <a:p>
            <a:r>
              <a:rPr lang="en-US" dirty="0"/>
              <a:t>Metrics quantify the goodness of a set of model outputs</a:t>
            </a:r>
          </a:p>
          <a:p>
            <a:r>
              <a:rPr lang="en-US" dirty="0"/>
              <a:t>Need to be carefully matched to project goals</a:t>
            </a:r>
          </a:p>
          <a:p>
            <a:pPr lvl="1"/>
            <a:r>
              <a:rPr lang="en-US" dirty="0"/>
              <a:t>This starts with the definition of labels</a:t>
            </a:r>
          </a:p>
          <a:p>
            <a:pPr lvl="1"/>
            <a:r>
              <a:rPr lang="en-US" dirty="0"/>
              <a:t>Metrics determine how different kinds of errors are weighed – all mistakes are not equally costly</a:t>
            </a:r>
          </a:p>
        </p:txBody>
      </p:sp>
    </p:spTree>
    <p:extLst>
      <p:ext uri="{BB962C8B-B14F-4D97-AF65-F5344CB8AC3E}">
        <p14:creationId xmlns:p14="http://schemas.microsoft.com/office/powerpoint/2010/main" val="1387665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Metrics: classification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Predictions are often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scores</a:t>
            </a:r>
            <a:r>
              <a:rPr lang="en-US" dirty="0"/>
              <a:t> between 0 and 1</a:t>
            </a:r>
          </a:p>
          <a:p>
            <a:r>
              <a:rPr lang="en-US" dirty="0">
                <a:solidFill>
                  <a:srgbClr val="FF0000"/>
                </a:solidFill>
              </a:rPr>
              <a:t>We need to first turn them into 0 or 1 by selecting a threshold</a:t>
            </a:r>
          </a:p>
          <a:p>
            <a:endParaRPr lang="en-US" dirty="0"/>
          </a:p>
        </p:txBody>
      </p:sp>
      <p:graphicFrame>
        <p:nvGraphicFramePr>
          <p:cNvPr id="5" name="Group 77"/>
          <p:cNvGraphicFramePr>
            <a:graphicFrameLocks noGrp="1"/>
          </p:cNvGraphicFramePr>
          <p:nvPr/>
        </p:nvGraphicFramePr>
        <p:xfrm>
          <a:off x="3014206" y="3687005"/>
          <a:ext cx="5630124" cy="2554470"/>
        </p:xfrm>
        <a:graphic>
          <a:graphicData uri="http://schemas.openxmlformats.org/drawingml/2006/table">
            <a:tbl>
              <a:tblPr/>
              <a:tblGrid>
                <a:gridCol w="79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5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60947" y="3102231"/>
            <a:ext cx="272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 </a:t>
            </a:r>
            <a:r>
              <a:rPr lang="en-US" sz="32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Class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1536988" y="4818022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 Class</a:t>
            </a:r>
            <a:endParaRPr lang="en-US" sz="3200" kern="1200" dirty="0">
              <a:solidFill>
                <a:srgbClr val="FF0000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3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mr-IN" dirty="0"/>
              <a:t>–</a:t>
            </a:r>
            <a:r>
              <a:rPr lang="en-US" dirty="0"/>
              <a:t> Metrics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(at a threshold k)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 = </a:t>
            </a:r>
            <a:r>
              <a:rPr lang="en-US" altLang="x-none" b="1" dirty="0">
                <a:latin typeface="Calibri" charset="0"/>
              </a:rPr>
              <a:t>(TP + TN) / (TP + TN + FP + FN)</a:t>
            </a:r>
          </a:p>
          <a:p>
            <a:endParaRPr lang="en-US" altLang="x-none" b="1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Precision (aka PPV: Positive Predictive Value) = </a:t>
            </a:r>
            <a:r>
              <a:rPr lang="en-US" altLang="x-none" b="1" dirty="0">
                <a:latin typeface="Calibri" charset="0"/>
              </a:rPr>
              <a:t>TP / (TP + FP)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Recall (aka Sensitivity, TPR) = </a:t>
            </a:r>
            <a:r>
              <a:rPr lang="en-US" altLang="x-none" b="1" dirty="0">
                <a:latin typeface="Calibri" charset="0"/>
              </a:rPr>
              <a:t>TP /</a:t>
            </a:r>
            <a:r>
              <a:rPr lang="en-US" altLang="x-none" dirty="0">
                <a:latin typeface="Calibri" charset="0"/>
              </a:rPr>
              <a:t> </a:t>
            </a:r>
            <a:r>
              <a:rPr lang="en-US" altLang="x-none" b="1" dirty="0">
                <a:latin typeface="Calibri" charset="0"/>
              </a:rPr>
              <a:t>(TP + FN)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Specificity = </a:t>
            </a:r>
            <a:r>
              <a:rPr lang="en-US" altLang="x-none" b="1" dirty="0">
                <a:latin typeface="Calibri" charset="0"/>
              </a:rPr>
              <a:t>TNR</a:t>
            </a:r>
          </a:p>
          <a:p>
            <a:endParaRPr lang="en-US" altLang="x-none" dirty="0">
              <a:latin typeface="Calibri" charset="0"/>
            </a:endParaRPr>
          </a:p>
        </p:txBody>
      </p:sp>
      <p:graphicFrame>
        <p:nvGraphicFramePr>
          <p:cNvPr id="4" name="Group 77"/>
          <p:cNvGraphicFramePr>
            <a:graphicFrameLocks noGrp="1"/>
          </p:cNvGraphicFramePr>
          <p:nvPr/>
        </p:nvGraphicFramePr>
        <p:xfrm>
          <a:off x="6155961" y="4549124"/>
          <a:ext cx="4461011" cy="1860633"/>
        </p:xfrm>
        <a:graphic>
          <a:graphicData uri="http://schemas.openxmlformats.org/drawingml/2006/table">
            <a:tbl>
              <a:tblPr/>
              <a:tblGrid>
                <a:gridCol w="629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23154" y="4109552"/>
            <a:ext cx="232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5001263" y="5011324"/>
            <a:ext cx="184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397883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Matrix-based Metrics </a:t>
            </a:r>
            <a:r>
              <a:rPr lang="en-US" dirty="0" err="1"/>
              <a:t>Cheatsheet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" y="2100301"/>
            <a:ext cx="11970972" cy="32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3784789" y="5631119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003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F3558-EC81-284B-8DAE-5B20E8B11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99BB49-088A-9F48-AD87-A4B67902D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050634"/>
            <a:ext cx="6429323" cy="4389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1338" y="1316136"/>
            <a:ext cx="663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Receiver Operator Characteristic Curve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652603" y="2263516"/>
            <a:ext cx="5441430" cy="361262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0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(Area Under Curve)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 measure of performance</a:t>
            </a:r>
          </a:p>
          <a:p>
            <a:pPr lvl="1"/>
            <a:r>
              <a:rPr lang="en-US" dirty="0"/>
              <a:t>1 if all 1s are ranked above all 0s</a:t>
            </a:r>
          </a:p>
          <a:p>
            <a:pPr lvl="1"/>
            <a:r>
              <a:rPr lang="en-US" dirty="0"/>
              <a:t>0 if all 0s are above all 1s</a:t>
            </a:r>
          </a:p>
        </p:txBody>
      </p:sp>
    </p:spTree>
    <p:extLst>
      <p:ext uri="{BB962C8B-B14F-4D97-AF65-F5344CB8AC3E}">
        <p14:creationId xmlns:p14="http://schemas.microsoft.com/office/powerpoint/2010/main" val="267685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Due Next Week: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Tuesday – project update assignment (Formulation and Baselines)</a:t>
            </a:r>
          </a:p>
          <a:p>
            <a:endParaRPr lang="en-US" dirty="0"/>
          </a:p>
          <a:p>
            <a:r>
              <a:rPr lang="en-US" dirty="0"/>
              <a:t>Readings for Tuesday – Model Selection/”Validation” strategies</a:t>
            </a:r>
          </a:p>
        </p:txBody>
      </p:sp>
    </p:spTree>
    <p:extLst>
      <p:ext uri="{BB962C8B-B14F-4D97-AF65-F5344CB8AC3E}">
        <p14:creationId xmlns:p14="http://schemas.microsoft.com/office/powerpoint/2010/main" val="1285932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E374A-0695-B203-B55C-AAFBE3724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3A7ED-B52C-5ED1-74E2-B58795B9B2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predict probability </a:t>
            </a:r>
            <a:r>
              <a:rPr lang="en-US" i="1" dirty="0"/>
              <a:t>p</a:t>
            </a:r>
            <a:r>
              <a:rPr lang="en-US" dirty="0"/>
              <a:t>, does the outcome happen </a:t>
            </a:r>
            <a:r>
              <a:rPr lang="en-US" i="1" dirty="0"/>
              <a:t>p</a:t>
            </a:r>
            <a:r>
              <a:rPr lang="en-US" dirty="0"/>
              <a:t> fraction of the time?</a:t>
            </a:r>
          </a:p>
          <a:p>
            <a:r>
              <a:rPr lang="en-US" dirty="0"/>
              <a:t>Not the same thing as accuracy: predicting the base rate is always calibrated (if it rains 30% of days, predict 30% on every single day)</a:t>
            </a:r>
          </a:p>
          <a:p>
            <a:r>
              <a:rPr lang="en-US" dirty="0"/>
              <a:t>Accuracy = sharpness + calibration</a:t>
            </a:r>
          </a:p>
        </p:txBody>
      </p:sp>
    </p:spTree>
    <p:extLst>
      <p:ext uri="{BB962C8B-B14F-4D97-AF65-F5344CB8AC3E}">
        <p14:creationId xmlns:p14="http://schemas.microsoft.com/office/powerpoint/2010/main" val="3608454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5C76-F4E7-40C2-ABC5-1A16E5F2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CE7C71-8662-8AD8-0E96-7FCDA30A5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878" y="-79899"/>
            <a:ext cx="6858000" cy="693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3CD3FD-8AD2-73E2-0DA3-F0A737E0F5C1}"/>
              </a:ext>
            </a:extLst>
          </p:cNvPr>
          <p:cNvSpPr txBox="1"/>
          <p:nvPr/>
        </p:nvSpPr>
        <p:spPr>
          <a:xfrm>
            <a:off x="559292" y="1768523"/>
            <a:ext cx="422577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Example (from scikit-learn, </a:t>
            </a:r>
            <a:r>
              <a:rPr lang="en-US" sz="1800" dirty="0">
                <a:hlinkClick r:id="rId3"/>
              </a:rPr>
              <a:t>https://scikit-learn.org/stable/modules/calibration.html</a:t>
            </a:r>
            <a:r>
              <a:rPr lang="en-US" sz="1800" dirty="0"/>
              <a:t>)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4000" dirty="0"/>
              <a:t>Which model is overconfident? </a:t>
            </a:r>
          </a:p>
          <a:p>
            <a:endParaRPr lang="en-US" sz="4000" dirty="0"/>
          </a:p>
          <a:p>
            <a:r>
              <a:rPr lang="en-US" sz="4000" dirty="0" err="1"/>
              <a:t>Slido</a:t>
            </a:r>
            <a:r>
              <a:rPr lang="en-US" sz="4000" dirty="0"/>
              <a:t> #10718</a:t>
            </a:r>
          </a:p>
        </p:txBody>
      </p:sp>
    </p:spTree>
    <p:extLst>
      <p:ext uri="{BB962C8B-B14F-4D97-AF65-F5344CB8AC3E}">
        <p14:creationId xmlns:p14="http://schemas.microsoft.com/office/powerpoint/2010/main" val="371718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B27DC9-378A-B50B-7138-EED9A5CC7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06" y="20548"/>
            <a:ext cx="11360700" cy="763500"/>
          </a:xfrm>
        </p:spPr>
        <p:txBody>
          <a:bodyPr/>
          <a:lstStyle/>
          <a:p>
            <a:r>
              <a:rPr lang="en-US" dirty="0"/>
              <a:t>Which model is overconfident?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6D19F-3E25-E279-F9A2-3CE77C5E7B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4482287" cy="2794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0">
              <a:buNone/>
            </a:pPr>
            <a:r>
              <a:rPr lang="en-US" sz="4800" dirty="0" err="1"/>
              <a:t>sli.do</a:t>
            </a:r>
            <a:r>
              <a:rPr lang="en-US" sz="4800" dirty="0"/>
              <a:t>    #10718</a:t>
            </a:r>
          </a:p>
          <a:p>
            <a:endParaRPr lang="en-US" sz="4800" dirty="0"/>
          </a:p>
          <a:p>
            <a:pPr marL="114300" indent="0">
              <a:buNone/>
            </a:pPr>
            <a:r>
              <a:rPr lang="en-US" sz="4800" dirty="0" err="1"/>
              <a:t>sli.do</a:t>
            </a:r>
            <a:r>
              <a:rPr lang="en-US" sz="4800" dirty="0"/>
              <a:t>/10718</a:t>
            </a:r>
          </a:p>
        </p:txBody>
      </p:sp>
    </p:spTree>
    <p:extLst>
      <p:ext uri="{BB962C8B-B14F-4D97-AF65-F5344CB8AC3E}">
        <p14:creationId xmlns:p14="http://schemas.microsoft.com/office/powerpoint/2010/main" val="22741343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5C76-F4E7-40C2-ABC5-1A16E5F2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CE7C71-8662-8AD8-0E96-7FCDA30A5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878" y="-79899"/>
            <a:ext cx="6858000" cy="693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3CD3FD-8AD2-73E2-0DA3-F0A737E0F5C1}"/>
              </a:ext>
            </a:extLst>
          </p:cNvPr>
          <p:cNvSpPr txBox="1"/>
          <p:nvPr/>
        </p:nvSpPr>
        <p:spPr>
          <a:xfrm>
            <a:off x="559292" y="1768523"/>
            <a:ext cx="422577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Example (from scikit-learn, </a:t>
            </a:r>
            <a:r>
              <a:rPr lang="en-US" sz="1800" dirty="0">
                <a:hlinkClick r:id="rId3"/>
              </a:rPr>
              <a:t>https://scikit-learn.org/stable/modules/calibration.html</a:t>
            </a:r>
            <a:r>
              <a:rPr lang="en-US" sz="1800" dirty="0"/>
              <a:t>)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4000" dirty="0"/>
              <a:t>When might you prefer one model over another?</a:t>
            </a:r>
          </a:p>
        </p:txBody>
      </p:sp>
    </p:spTree>
    <p:extLst>
      <p:ext uri="{BB962C8B-B14F-4D97-AF65-F5344CB8AC3E}">
        <p14:creationId xmlns:p14="http://schemas.microsoft.com/office/powerpoint/2010/main" val="1289024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88A6-FB87-42AD-793A-C43B4940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5428B-6304-1B10-EA8B-F57B3A48BA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care about the entire curve -&gt; AUC</a:t>
            </a:r>
          </a:p>
          <a:p>
            <a:r>
              <a:rPr lang="en-US" dirty="0"/>
              <a:t>Do you only care about top items -&gt; Precision/Recall at top k</a:t>
            </a:r>
          </a:p>
          <a:p>
            <a:r>
              <a:rPr lang="en-US" dirty="0"/>
              <a:t>Are false positives/negatives more costly -&gt; focus on sensitivity vs specificity </a:t>
            </a:r>
          </a:p>
          <a:p>
            <a:r>
              <a:rPr lang="en-US" dirty="0"/>
              <a:t>Do decision-makers need to weigh probabilities -&gt; calibration </a:t>
            </a:r>
          </a:p>
        </p:txBody>
      </p:sp>
    </p:spTree>
    <p:extLst>
      <p:ext uri="{BB962C8B-B14F-4D97-AF65-F5344CB8AC3E}">
        <p14:creationId xmlns:p14="http://schemas.microsoft.com/office/powerpoint/2010/main" val="2185440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11B1-EB1E-CB55-46C4-CE5C1A37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Metrics: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6550A-5514-2F2F-2EFF-0FEDE6BE14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Key question with metrics: how do we weight different errors.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Questions for regression problems:</a:t>
            </a:r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Do we care about absolute size of error? Relative error? (MAE vs MAPE)</a:t>
            </a:r>
          </a:p>
          <a:p>
            <a:endParaRPr lang="en-US" dirty="0"/>
          </a:p>
          <a:p>
            <a:r>
              <a:rPr lang="en-US" dirty="0"/>
              <a:t>Bigger deviations disproportionately worse (e.g. MSE)?</a:t>
            </a:r>
          </a:p>
          <a:p>
            <a:endParaRPr lang="en-US" dirty="0"/>
          </a:p>
          <a:p>
            <a:r>
              <a:rPr lang="en-US" dirty="0"/>
              <a:t>Is underpredicting or overpredicting worse?</a:t>
            </a:r>
          </a:p>
        </p:txBody>
      </p:sp>
    </p:spTree>
    <p:extLst>
      <p:ext uri="{BB962C8B-B14F-4D97-AF65-F5344CB8AC3E}">
        <p14:creationId xmlns:p14="http://schemas.microsoft.com/office/powerpoint/2010/main" val="3865822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Due Next Week: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Tuesday – project update assignment </a:t>
            </a:r>
            <a:r>
              <a:rPr lang="en-US" dirty="0">
                <a:hlinkClick r:id="rId2"/>
              </a:rPr>
              <a:t>(Formulation and Baselines)</a:t>
            </a:r>
            <a:endParaRPr lang="en-US" dirty="0"/>
          </a:p>
          <a:p>
            <a:pPr marL="565150" lvl="1" indent="0">
              <a:lnSpc>
                <a:spcPct val="100000"/>
              </a:lnSpc>
              <a:spcBef>
                <a:spcPts val="800"/>
              </a:spcBef>
              <a:buNone/>
            </a:pPr>
            <a:br>
              <a:rPr lang="en-US" dirty="0"/>
            </a:b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Readings for Tuesday</a:t>
            </a:r>
          </a:p>
        </p:txBody>
      </p:sp>
    </p:spTree>
    <p:extLst>
      <p:ext uri="{BB962C8B-B14F-4D97-AF65-F5344CB8AC3E}">
        <p14:creationId xmlns:p14="http://schemas.microsoft.com/office/powerpoint/2010/main" val="213140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3C3FC8-F052-F842-9EDA-889E4651C41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0002"/>
          </a:solidFill>
          <a:ln>
            <a:solidFill>
              <a:srgbClr val="800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310" y="441960"/>
            <a:ext cx="11361738" cy="763588"/>
          </a:xfrm>
        </p:spPr>
        <p:txBody>
          <a:bodyPr/>
          <a:lstStyle/>
          <a:p>
            <a:r>
              <a:rPr lang="en-US" sz="5400" dirty="0">
                <a:solidFill>
                  <a:schemeClr val="bg1"/>
                </a:solidFill>
              </a:rPr>
              <a:t>Moving from Scope 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to Analytical Formulation</a:t>
            </a:r>
          </a:p>
        </p:txBody>
      </p:sp>
    </p:spTree>
    <p:extLst>
      <p:ext uri="{BB962C8B-B14F-4D97-AF65-F5344CB8AC3E}">
        <p14:creationId xmlns:p14="http://schemas.microsoft.com/office/powerpoint/2010/main" val="316318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Scoping defines the goals and approach at a high level, the </a:t>
            </a:r>
            <a:r>
              <a:rPr lang="en-US" b="1" dirty="0">
                <a:solidFill>
                  <a:srgbClr val="C00000"/>
                </a:solidFill>
              </a:rPr>
              <a:t>analytical formulation </a:t>
            </a:r>
            <a:r>
              <a:rPr lang="en-US" dirty="0"/>
              <a:t>maps this scope to an ML problem and analytical approach</a:t>
            </a:r>
            <a:br>
              <a:rPr lang="en-US" dirty="0"/>
            </a:br>
            <a:endParaRPr lang="en-US" dirty="0"/>
          </a:p>
          <a:p>
            <a:r>
              <a:rPr lang="en-US" dirty="0"/>
              <a:t>Should be as detailed and specific as possible, making it possible to code it without ambiguity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analytical formulation should be guided by –– and map back to –– how the system you’re building will be deployed and used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the project goals/scope into an ML problem</a:t>
            </a:r>
          </a:p>
        </p:txBody>
      </p:sp>
    </p:spTree>
    <p:extLst>
      <p:ext uri="{BB962C8B-B14F-4D97-AF65-F5344CB8AC3E}">
        <p14:creationId xmlns:p14="http://schemas.microsoft.com/office/powerpoint/2010/main" val="356214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STUDY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7C8A1F-AE56-5146-B94D-D4E3FEFBC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6572"/>
            <a:ext cx="91440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43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2F7B32-9E66-8E5C-C019-A4D231FCAE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Obermeyer et al. reading, what formulation decision is the focus of the paper?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0EB0DE-95C0-EFAB-3EBC-E7036AE9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 Decisions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541AF-EF0F-D7E7-CE20-EC98E6076CBB}"/>
              </a:ext>
            </a:extLst>
          </p:cNvPr>
          <p:cNvSpPr txBox="1"/>
          <p:nvPr/>
        </p:nvSpPr>
        <p:spPr>
          <a:xfrm>
            <a:off x="2908511" y="2907586"/>
            <a:ext cx="603402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/>
              <a:t>Sli.do</a:t>
            </a:r>
            <a:r>
              <a:rPr lang="en-US" sz="4800" dirty="0"/>
              <a:t>            #10718</a:t>
            </a:r>
          </a:p>
          <a:p>
            <a:endParaRPr lang="en-US" sz="4800" dirty="0"/>
          </a:p>
          <a:p>
            <a:r>
              <a:rPr lang="en-US" sz="4800" dirty="0"/>
              <a:t>sli.do/10718</a:t>
            </a:r>
          </a:p>
          <a:p>
            <a:endParaRPr lang="en-US" sz="4800" dirty="0"/>
          </a:p>
          <a:p>
            <a:r>
              <a:rPr lang="en-US" sz="3200" dirty="0"/>
              <a:t>(Remember to enter your name)</a:t>
            </a:r>
          </a:p>
        </p:txBody>
      </p:sp>
    </p:spTree>
    <p:extLst>
      <p:ext uri="{BB962C8B-B14F-4D97-AF65-F5344CB8AC3E}">
        <p14:creationId xmlns:p14="http://schemas.microsoft.com/office/powerpoint/2010/main" val="40132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5EDE9B-A257-2333-4DB4-CBD380E1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628BEE-B8E7-C511-5764-E82AF6189A5B}"/>
              </a:ext>
            </a:extLst>
          </p:cNvPr>
          <p:cNvSpPr txBox="1"/>
          <p:nvPr/>
        </p:nvSpPr>
        <p:spPr>
          <a:xfrm>
            <a:off x="161381" y="1607442"/>
            <a:ext cx="3354513" cy="48320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How often is the recommendation/decision being made?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Who/what is included in the cohort?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FF00FF"/>
                </a:solidFill>
                <a:effectLst/>
                <a:latin typeface="Arial" panose="020B0604020202020204" pitchFamily="34" charset="0"/>
              </a:rPr>
              <a:t>What is the output?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274E13"/>
                </a:solidFill>
                <a:effectLst/>
                <a:latin typeface="Arial" panose="020B0604020202020204" pitchFamily="34" charset="0"/>
              </a:rPr>
              <a:t>What outcome are you predicting/estimating?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B45F06"/>
                </a:solidFill>
                <a:effectLst/>
                <a:latin typeface="Arial" panose="020B0604020202020204" pitchFamily="34" charset="0"/>
              </a:rPr>
              <a:t>For what purpose?</a:t>
            </a:r>
            <a:endParaRPr lang="en-US" sz="20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220471-6DE3-15C3-47EA-D5F277E4C9DD}"/>
              </a:ext>
            </a:extLst>
          </p:cNvPr>
          <p:cNvSpPr txBox="1"/>
          <p:nvPr/>
        </p:nvSpPr>
        <p:spPr>
          <a:xfrm>
            <a:off x="3673012" y="1607442"/>
            <a:ext cx="8101172" cy="4052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sz="24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On the first day of every semester</a:t>
            </a: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, for </a:t>
            </a:r>
            <a:r>
              <a:rPr lang="en-US" sz="2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all the students who are currently enrolled in an undergraduate degree program</a:t>
            </a: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, can we identify the </a:t>
            </a:r>
            <a:r>
              <a:rPr lang="en-US" sz="2400" dirty="0">
                <a:solidFill>
                  <a:srgbClr val="FF00FF"/>
                </a:solidFill>
                <a:latin typeface="Arial" panose="020B0604020202020204" pitchFamily="34" charset="0"/>
              </a:rPr>
              <a:t>1</a:t>
            </a:r>
            <a:r>
              <a:rPr lang="en-US" sz="2400" b="0" i="0" u="none" strike="noStrike" dirty="0">
                <a:solidFill>
                  <a:srgbClr val="FF00FF"/>
                </a:solidFill>
                <a:effectLst/>
                <a:latin typeface="Arial" panose="020B0604020202020204" pitchFamily="34" charset="0"/>
              </a:rPr>
              <a:t>00 highest risk students</a:t>
            </a: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who are </a:t>
            </a:r>
            <a:r>
              <a:rPr lang="en-US" sz="2400" b="0" i="0" u="none" strike="noStrike" dirty="0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likely to 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not graduate college within 5 years of their college start </a:t>
            </a:r>
            <a:r>
              <a:rPr lang="en-US" sz="2400" b="0" i="0" u="none" strike="noStrike" dirty="0">
                <a:solidFill>
                  <a:srgbClr val="B45F06"/>
                </a:solidFill>
                <a:effectLst/>
                <a:latin typeface="Arial" panose="020B0604020202020204" pitchFamily="34" charset="0"/>
              </a:rPr>
              <a:t>to prioritize for proactive academic or other interventions</a:t>
            </a: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?</a:t>
            </a:r>
            <a:endParaRPr lang="en-US" sz="24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9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05FC1F-F7EA-A6E7-3DA7-43B6634E1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cohort is the set of entities for which you would like to make a prediction/decision</a:t>
            </a:r>
          </a:p>
          <a:p>
            <a:r>
              <a:rPr lang="en-US" dirty="0"/>
              <a:t>Defined by a set of characteristics and timeframe</a:t>
            </a:r>
          </a:p>
          <a:p>
            <a:r>
              <a:rPr lang="en-US" dirty="0"/>
              <a:t>What event puts someone into the set you would like to make predictions about?</a:t>
            </a:r>
          </a:p>
          <a:p>
            <a:endParaRPr lang="en-US" dirty="0"/>
          </a:p>
          <a:p>
            <a:r>
              <a:rPr lang="en-US" dirty="0"/>
              <a:t>Everyone in your database?</a:t>
            </a:r>
          </a:p>
          <a:p>
            <a:r>
              <a:rPr lang="en-US" dirty="0"/>
              <a:t>“Active” entities (active users, active drivers, </a:t>
            </a:r>
            <a:r>
              <a:rPr lang="en-US" dirty="0" err="1"/>
              <a:t>etc</a:t>
            </a:r>
            <a:r>
              <a:rPr lang="en-US" dirty="0"/>
              <a:t>?)</a:t>
            </a:r>
          </a:p>
          <a:p>
            <a:r>
              <a:rPr lang="en-US" dirty="0"/>
              <a:t>People who joined recently?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703967-2F97-20E9-3B18-227B28E1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make: what is the cohort</a:t>
            </a:r>
          </a:p>
        </p:txBody>
      </p:sp>
    </p:spTree>
    <p:extLst>
      <p:ext uri="{BB962C8B-B14F-4D97-AF65-F5344CB8AC3E}">
        <p14:creationId xmlns:p14="http://schemas.microsoft.com/office/powerpoint/2010/main" val="40633901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7721</TotalTime>
  <Words>1809</Words>
  <Application>Microsoft Office PowerPoint</Application>
  <PresentationFormat>Widescreen</PresentationFormat>
  <Paragraphs>217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Wingdings</vt:lpstr>
      <vt:lpstr>Simple Light</vt:lpstr>
      <vt:lpstr>ML Formulation, Baselines, and Metrics</vt:lpstr>
      <vt:lpstr>Things to remember</vt:lpstr>
      <vt:lpstr>Things to remember</vt:lpstr>
      <vt:lpstr>Moving from Scope  to Analytical Formulation</vt:lpstr>
      <vt:lpstr>Turning the project goals/scope into an ML problem</vt:lpstr>
      <vt:lpstr>CASE STUDY</vt:lpstr>
      <vt:lpstr>Formulation Decisions</vt:lpstr>
      <vt:lpstr>Analytical Formulation</vt:lpstr>
      <vt:lpstr>Decisions we need to make: what is the cohort</vt:lpstr>
      <vt:lpstr>Cohort definition example</vt:lpstr>
      <vt:lpstr>Decisions we need to make: outcome definition</vt:lpstr>
      <vt:lpstr>Analytical Formulation Examples</vt:lpstr>
      <vt:lpstr>Analytical Formulation</vt:lpstr>
      <vt:lpstr>Analytical Formulation</vt:lpstr>
      <vt:lpstr>Analytical Formulation</vt:lpstr>
      <vt:lpstr>Analytical Formulation</vt:lpstr>
      <vt:lpstr>Analytical Formulation</vt:lpstr>
      <vt:lpstr>Decisions we need to make: Baselines</vt:lpstr>
      <vt:lpstr>Baseline Options</vt:lpstr>
      <vt:lpstr>Example</vt:lpstr>
      <vt:lpstr>Example</vt:lpstr>
      <vt:lpstr>Baseline Considerations</vt:lpstr>
      <vt:lpstr>Decisions we need to make: evaluation metrics</vt:lpstr>
      <vt:lpstr>Metrics: classification</vt:lpstr>
      <vt:lpstr>Evaluation – Metrics (at a threshold k)</vt:lpstr>
      <vt:lpstr>Confusion Matrix-based Metrics Cheatsheet</vt:lpstr>
      <vt:lpstr>Varying the Threshold</vt:lpstr>
      <vt:lpstr>ROC Curve</vt:lpstr>
      <vt:lpstr>AUC (Area Under Curve)</vt:lpstr>
      <vt:lpstr>Calibration</vt:lpstr>
      <vt:lpstr>Calibration</vt:lpstr>
      <vt:lpstr>Which model is overconfident?</vt:lpstr>
      <vt:lpstr>Calibration</vt:lpstr>
      <vt:lpstr>Considerations</vt:lpstr>
      <vt:lpstr>Metrics: regression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Bryan Wilder</cp:lastModifiedBy>
  <cp:revision>70</cp:revision>
  <dcterms:created xsi:type="dcterms:W3CDTF">2020-01-14T19:43:43Z</dcterms:created>
  <dcterms:modified xsi:type="dcterms:W3CDTF">2023-01-24T02:35:52Z</dcterms:modified>
</cp:coreProperties>
</file>