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54"/>
  </p:notesMasterIdLst>
  <p:sldIdLst>
    <p:sldId id="256" r:id="rId3"/>
    <p:sldId id="471" r:id="rId4"/>
    <p:sldId id="534" r:id="rId5"/>
    <p:sldId id="286" r:id="rId6"/>
    <p:sldId id="472" r:id="rId7"/>
    <p:sldId id="287" r:id="rId8"/>
    <p:sldId id="478" r:id="rId9"/>
    <p:sldId id="468" r:id="rId10"/>
    <p:sldId id="473" r:id="rId11"/>
    <p:sldId id="288" r:id="rId12"/>
    <p:sldId id="474" r:id="rId13"/>
    <p:sldId id="463" r:id="rId14"/>
    <p:sldId id="464" r:id="rId15"/>
    <p:sldId id="535" r:id="rId16"/>
    <p:sldId id="297" r:id="rId17"/>
    <p:sldId id="550" r:id="rId18"/>
    <p:sldId id="526" r:id="rId19"/>
    <p:sldId id="527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33" r:id="rId28"/>
    <p:sldId id="528" r:id="rId29"/>
    <p:sldId id="543" r:id="rId30"/>
    <p:sldId id="544" r:id="rId31"/>
    <p:sldId id="546" r:id="rId32"/>
    <p:sldId id="547" r:id="rId33"/>
    <p:sldId id="545" r:id="rId34"/>
    <p:sldId id="548" r:id="rId35"/>
    <p:sldId id="549" r:id="rId36"/>
    <p:sldId id="483" r:id="rId37"/>
    <p:sldId id="489" r:id="rId38"/>
    <p:sldId id="487" r:id="rId39"/>
    <p:sldId id="496" r:id="rId40"/>
    <p:sldId id="284" r:id="rId41"/>
    <p:sldId id="503" r:id="rId42"/>
    <p:sldId id="502" r:id="rId43"/>
    <p:sldId id="542" r:id="rId44"/>
    <p:sldId id="476" r:id="rId45"/>
    <p:sldId id="529" r:id="rId46"/>
    <p:sldId id="530" r:id="rId47"/>
    <p:sldId id="532" r:id="rId48"/>
    <p:sldId id="531" r:id="rId49"/>
    <p:sldId id="537" r:id="rId50"/>
    <p:sldId id="538" r:id="rId51"/>
    <p:sldId id="539" r:id="rId52"/>
    <p:sldId id="541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3157"/>
  </p:normalViewPr>
  <p:slideViewPr>
    <p:cSldViewPr snapToGrid="0" snapToObjects="1">
      <p:cViewPr varScale="1">
        <p:scale>
          <a:sx n="80" d="100"/>
          <a:sy n="80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66" Type="http://customschemas.google.com/relationships/presentationmetadata" Target="meta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30831692913389E-2"/>
          <c:y val="1.5668060059789612E-2"/>
          <c:w val="0.94616916830708664"/>
          <c:h val="0.778691881232044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</c:v>
                </c:pt>
                <c:pt idx="1">
                  <c:v>0.4</c:v>
                </c:pt>
                <c:pt idx="2">
                  <c:v>0.8</c:v>
                </c:pt>
                <c:pt idx="3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EC-423F-AE38-2895321D11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0.65</c:v>
                </c:pt>
                <c:pt idx="2">
                  <c:v>0.72</c:v>
                </c:pt>
                <c:pt idx="3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EC-423F-AE38-2895321D11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</c:v>
                </c:pt>
                <c:pt idx="1">
                  <c:v>0.78</c:v>
                </c:pt>
                <c:pt idx="2">
                  <c:v>0.83</c:v>
                </c:pt>
                <c:pt idx="3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EC-423F-AE38-2895321D1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687439"/>
        <c:axId val="280688687"/>
      </c:lineChart>
      <c:catAx>
        <c:axId val="28068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88687"/>
        <c:crosses val="autoZero"/>
        <c:auto val="1"/>
        <c:lblAlgn val="ctr"/>
        <c:lblOffset val="100"/>
        <c:noMultiLvlLbl val="0"/>
      </c:catAx>
      <c:valAx>
        <c:axId val="28068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8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51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1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9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Bryan Wilder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64605"/>
          <a:stretch/>
        </p:blipFill>
        <p:spPr>
          <a:xfrm>
            <a:off x="3499638" y="4968362"/>
            <a:ext cx="5192713" cy="64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For train-test splits </a:t>
            </a:r>
          </a:p>
          <a:p>
            <a:pPr lvl="1"/>
            <a:r>
              <a:rPr lang="en-US" sz="2400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Logit,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 (</a:t>
            </a:r>
            <a:r>
              <a:rPr lang="en-US" sz="2800" dirty="0" err="1"/>
              <a:t>predict_proba</a:t>
            </a:r>
            <a:r>
              <a:rPr lang="en-US" sz="2800" dirty="0"/>
              <a:t> for the </a:t>
            </a:r>
            <a:r>
              <a:rPr lang="en-US" sz="2800" dirty="0" err="1"/>
              <a:t>sklearners</a:t>
            </a:r>
            <a:r>
              <a:rPr lang="en-US" sz="2800" dirty="0"/>
              <a:t> and no argmax for the </a:t>
            </a:r>
            <a:r>
              <a:rPr lang="en-US" sz="2800" dirty="0" err="1"/>
              <a:t>NNers</a:t>
            </a:r>
            <a:r>
              <a:rPr lang="en-US" sz="2800" dirty="0"/>
              <a:t>)</a:t>
            </a:r>
          </a:p>
          <a:p>
            <a:pPr lvl="4"/>
            <a:r>
              <a:rPr lang="en-US" sz="2800" dirty="0"/>
              <a:t>Evaluate (remember the thresholds)</a:t>
            </a:r>
          </a:p>
        </p:txBody>
      </p:sp>
    </p:spTree>
    <p:extLst>
      <p:ext uri="{BB962C8B-B14F-4D97-AF65-F5344CB8AC3E}">
        <p14:creationId xmlns:p14="http://schemas.microsoft.com/office/powerpoint/2010/main" val="277527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51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D4DE-3C43-2BC5-D479-2C256D6B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9E94-8E88-DB0A-45CA-105C5AA6A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train/test splits?</a:t>
            </a:r>
          </a:p>
          <a:p>
            <a:r>
              <a:rPr lang="en-US" dirty="0"/>
              <a:t>How do we choose the best entry in that table? </a:t>
            </a:r>
          </a:p>
        </p:txBody>
      </p:sp>
    </p:spTree>
    <p:extLst>
      <p:ext uri="{BB962C8B-B14F-4D97-AF65-F5344CB8AC3E}">
        <p14:creationId xmlns:p14="http://schemas.microsoft.com/office/powerpoint/2010/main" val="236257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train/test splits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A092D-4B86-E06C-5E64-6C7E63BC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6277-B134-CD89-B382-8FECED21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6D3F-B58E-5ACC-4412-F2CEFC77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96894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Slido.com, #10718. Remember to enter your name!</a:t>
            </a:r>
          </a:p>
          <a:p>
            <a:pPr marL="76200" indent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76200" indent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rgbClr val="595959"/>
                </a:solidFill>
                <a:latin typeface="Arial" panose="020B0604020202020204" pitchFamily="34" charset="0"/>
              </a:rPr>
              <a:t>Suppose that our training set is all students from the last five years, and we randomly split students into the train and test sets. Is this most likely to over/under/correctly estimate our model’s accuracy for next year?</a:t>
            </a:r>
          </a:p>
        </p:txBody>
      </p:sp>
    </p:spTree>
    <p:extLst>
      <p:ext uri="{BB962C8B-B14F-4D97-AF65-F5344CB8AC3E}">
        <p14:creationId xmlns:p14="http://schemas.microsoft.com/office/powerpoint/2010/main" val="96068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FABB-0ABB-59FF-84FB-C9811DD2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BB73-487C-4FB1-D8B2-F0571787D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3600" dirty="0"/>
              <a:t>How does the potential test-time distribution differ from training?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No shift: training data is IID, test data will be IID from same distribution</a:t>
            </a:r>
          </a:p>
          <a:p>
            <a:r>
              <a:rPr lang="en-US" dirty="0"/>
              <a:t>Time series setting: data is not IID, future will not look like resampled present</a:t>
            </a:r>
          </a:p>
          <a:p>
            <a:r>
              <a:rPr lang="en-US" dirty="0"/>
              <a:t>Cluster structure, e.g. students within classrooms within schools. Test-time might be better modeled at a higher cluster level (generalizing to new schools) than within clusters (generalizing to new students within a school we’ve seen)</a:t>
            </a:r>
          </a:p>
        </p:txBody>
      </p:sp>
    </p:spTree>
    <p:extLst>
      <p:ext uri="{BB962C8B-B14F-4D97-AF65-F5344CB8AC3E}">
        <p14:creationId xmlns:p14="http://schemas.microsoft.com/office/powerpoint/2010/main" val="76079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FABB-0ABB-59FF-84FB-C9811DD2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BB73-487C-4FB1-D8B2-F0571787D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 shift: training data is IID, test data will be IID from same distribution</a:t>
            </a:r>
          </a:p>
          <a:p>
            <a:r>
              <a:rPr lang="en-US" dirty="0"/>
              <a:t>Time series setting: data is not IID, future will not look like resampled present</a:t>
            </a:r>
          </a:p>
          <a:p>
            <a:r>
              <a:rPr lang="en-US" dirty="0"/>
              <a:t>Cluster structure, e.g. students within classrooms within schools. Test-time might be better modeled at a higher cluster level (generalizing to new schools) than within clusters (generalizing to new students within a school we’ve seen)</a:t>
            </a:r>
          </a:p>
        </p:txBody>
      </p:sp>
    </p:spTree>
    <p:extLst>
      <p:ext uri="{BB962C8B-B14F-4D97-AF65-F5344CB8AC3E}">
        <p14:creationId xmlns:p14="http://schemas.microsoft.com/office/powerpoint/2010/main" val="290869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80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Tuesday: Project Update 1</a:t>
            </a:r>
          </a:p>
          <a:p>
            <a:pPr lvl="1"/>
            <a:r>
              <a:rPr lang="en-US" dirty="0"/>
              <a:t>Your first draft of a problem formulation and simple baselines</a:t>
            </a:r>
          </a:p>
          <a:p>
            <a:pPr lvl="1"/>
            <a:r>
              <a:rPr lang="en-US" dirty="0"/>
              <a:t>Note: you should start using the entire dataset available from Kaggle, not the sample for Assignment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0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8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61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912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C5E763-78CE-2D73-96D6-96B6DD33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train/validation/test set: simple to implement and interpret</a:t>
            </a:r>
          </a:p>
          <a:p>
            <a:r>
              <a:rPr lang="en-US" dirty="0"/>
              <a:t>K-fold CV: more work/computation time, but reduces noise, especially when dataset is somewhat smaller. Can get away with a smaller test set, leaving more for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E269-45B5-B436-7048-906F5AE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43541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FABB-0ABB-59FF-84FB-C9811DD2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BB73-487C-4FB1-D8B2-F0571787D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 potential test-time distribution differ from training?</a:t>
            </a:r>
          </a:p>
          <a:p>
            <a:r>
              <a:rPr lang="en-US" dirty="0"/>
              <a:t>No shift: training data is IID, test data will be IID from same distribution</a:t>
            </a:r>
          </a:p>
          <a:p>
            <a:r>
              <a:rPr lang="en-US" b="1" dirty="0"/>
              <a:t>Time series setting: data is not IID, future will not look like resampled present</a:t>
            </a:r>
          </a:p>
          <a:p>
            <a:r>
              <a:rPr lang="en-US" dirty="0"/>
              <a:t>Cluster structure, e.g. students within classrooms within schools. Test-time might be better modeled at a higher cluster level (generalizing to new schools) than within clusters (generalizing to new students within a school we’ve seen)</a:t>
            </a:r>
          </a:p>
        </p:txBody>
      </p:sp>
    </p:spTree>
    <p:extLst>
      <p:ext uri="{BB962C8B-B14F-4D97-AF65-F5344CB8AC3E}">
        <p14:creationId xmlns:p14="http://schemas.microsoft.com/office/powerpoint/2010/main" val="813645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220-BB3C-1793-079F-928BF53A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A4C66-28CF-34F5-B32D-8174B304E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32387"/>
            <a:ext cx="11360700" cy="4555200"/>
          </a:xfrm>
        </p:spPr>
        <p:txBody>
          <a:bodyPr/>
          <a:lstStyle/>
          <a:p>
            <a:r>
              <a:rPr lang="en-US" dirty="0"/>
              <a:t>Making predictions about entities that arrive over time</a:t>
            </a:r>
          </a:p>
          <a:p>
            <a:r>
              <a:rPr lang="en-US" dirty="0"/>
              <a:t>Time series forecasting</a:t>
            </a:r>
          </a:p>
          <a:p>
            <a:r>
              <a:rPr lang="en-US" dirty="0"/>
              <a:t>Typically, your model will be periodically retrained using more recent data</a:t>
            </a:r>
          </a:p>
          <a:p>
            <a:r>
              <a:rPr lang="en-US" dirty="0"/>
              <a:t>Idea: mimic this process by creating train/validation/test sets that roll forward in time </a:t>
            </a:r>
          </a:p>
        </p:txBody>
      </p:sp>
    </p:spTree>
    <p:extLst>
      <p:ext uri="{BB962C8B-B14F-4D97-AF65-F5344CB8AC3E}">
        <p14:creationId xmlns:p14="http://schemas.microsoft.com/office/powerpoint/2010/main" val="2840241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220-BB3C-1793-079F-928BF53A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B0157-AEE4-E7E9-A1D4-E40955904AE6}"/>
              </a:ext>
            </a:extLst>
          </p:cNvPr>
          <p:cNvSpPr/>
          <p:nvPr/>
        </p:nvSpPr>
        <p:spPr>
          <a:xfrm>
            <a:off x="2971801" y="3344658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F02E9-E79F-40F9-CAC3-195ABFCDBE2E}"/>
              </a:ext>
            </a:extLst>
          </p:cNvPr>
          <p:cNvSpPr/>
          <p:nvPr/>
        </p:nvSpPr>
        <p:spPr>
          <a:xfrm>
            <a:off x="6467476" y="3344658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C2E48-7EF4-51E8-0AE4-C3EDB96E6AB5}"/>
              </a:ext>
            </a:extLst>
          </p:cNvPr>
          <p:cNvSpPr/>
          <p:nvPr/>
        </p:nvSpPr>
        <p:spPr>
          <a:xfrm>
            <a:off x="7543800" y="3344658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5A06B-F60E-D5EF-1CCE-EC73FE299FB3}"/>
              </a:ext>
            </a:extLst>
          </p:cNvPr>
          <p:cNvSpPr/>
          <p:nvPr/>
        </p:nvSpPr>
        <p:spPr>
          <a:xfrm>
            <a:off x="456179" y="3344657"/>
            <a:ext cx="25156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A3C55-C1B8-F757-DF21-DEC0B07C43B7}"/>
              </a:ext>
            </a:extLst>
          </p:cNvPr>
          <p:cNvSpPr/>
          <p:nvPr/>
        </p:nvSpPr>
        <p:spPr>
          <a:xfrm>
            <a:off x="3771901" y="3906632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ACE20-7446-59F3-0383-1BC871B6065F}"/>
              </a:ext>
            </a:extLst>
          </p:cNvPr>
          <p:cNvSpPr/>
          <p:nvPr/>
        </p:nvSpPr>
        <p:spPr>
          <a:xfrm>
            <a:off x="7267576" y="3906632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69A3D-6F55-7A48-33A6-F3155DFE650C}"/>
              </a:ext>
            </a:extLst>
          </p:cNvPr>
          <p:cNvSpPr/>
          <p:nvPr/>
        </p:nvSpPr>
        <p:spPr>
          <a:xfrm>
            <a:off x="8343900" y="3906632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0CE3C-F522-7F31-2928-496C0C60668C}"/>
              </a:ext>
            </a:extLst>
          </p:cNvPr>
          <p:cNvSpPr/>
          <p:nvPr/>
        </p:nvSpPr>
        <p:spPr>
          <a:xfrm>
            <a:off x="456179" y="3906631"/>
            <a:ext cx="33157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D8010-09EE-871C-BAAC-F395DA859F0F}"/>
              </a:ext>
            </a:extLst>
          </p:cNvPr>
          <p:cNvSpPr/>
          <p:nvPr/>
        </p:nvSpPr>
        <p:spPr>
          <a:xfrm>
            <a:off x="4880302" y="4483456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53AFB-986D-FAB6-6860-AC510B947C39}"/>
              </a:ext>
            </a:extLst>
          </p:cNvPr>
          <p:cNvSpPr/>
          <p:nvPr/>
        </p:nvSpPr>
        <p:spPr>
          <a:xfrm>
            <a:off x="8375977" y="4483456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CCCAE-63AC-C7E1-36E7-099C5CFFCDE7}"/>
              </a:ext>
            </a:extLst>
          </p:cNvPr>
          <p:cNvSpPr/>
          <p:nvPr/>
        </p:nvSpPr>
        <p:spPr>
          <a:xfrm>
            <a:off x="9452301" y="4483456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B052F-52E2-FDAE-925E-949C0F22EAF5}"/>
              </a:ext>
            </a:extLst>
          </p:cNvPr>
          <p:cNvSpPr/>
          <p:nvPr/>
        </p:nvSpPr>
        <p:spPr>
          <a:xfrm>
            <a:off x="456179" y="4483455"/>
            <a:ext cx="4424122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6D5346-5FAD-71A5-65AA-FAC9CD3A2F5E}"/>
              </a:ext>
            </a:extLst>
          </p:cNvPr>
          <p:cNvCxnSpPr/>
          <p:nvPr/>
        </p:nvCxnSpPr>
        <p:spPr>
          <a:xfrm>
            <a:off x="11776300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9F9FF-AB47-4914-7013-5FCB1F1901AC}"/>
              </a:ext>
            </a:extLst>
          </p:cNvPr>
          <p:cNvCxnSpPr/>
          <p:nvPr/>
        </p:nvCxnSpPr>
        <p:spPr>
          <a:xfrm>
            <a:off x="427603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417A1C-9761-4517-6A30-490B687D2CAC}"/>
              </a:ext>
            </a:extLst>
          </p:cNvPr>
          <p:cNvSpPr txBox="1"/>
          <p:nvPr/>
        </p:nvSpPr>
        <p:spPr>
          <a:xfrm>
            <a:off x="88490" y="2405149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feature availability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0C618E-8FB6-CB2F-B5EA-A91C7EE12BD8}"/>
              </a:ext>
            </a:extLst>
          </p:cNvPr>
          <p:cNvSpPr txBox="1"/>
          <p:nvPr/>
        </p:nvSpPr>
        <p:spPr>
          <a:xfrm>
            <a:off x="11038881" y="2327344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label availability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AA322-1CAD-3F48-DACC-EA27AC963734}"/>
              </a:ext>
            </a:extLst>
          </p:cNvPr>
          <p:cNvCxnSpPr/>
          <p:nvPr/>
        </p:nvCxnSpPr>
        <p:spPr>
          <a:xfrm flipV="1">
            <a:off x="324465" y="5217495"/>
            <a:ext cx="116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/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E78DF0-C097-1529-2232-4C370F323127}"/>
              </a:ext>
            </a:extLst>
          </p:cNvPr>
          <p:cNvSpPr txBox="1"/>
          <p:nvPr/>
        </p:nvSpPr>
        <p:spPr>
          <a:xfrm>
            <a:off x="88490" y="35233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14493C-187E-D8FB-5593-CC8CE6B47BF8}"/>
              </a:ext>
            </a:extLst>
          </p:cNvPr>
          <p:cNvSpPr txBox="1"/>
          <p:nvPr/>
        </p:nvSpPr>
        <p:spPr>
          <a:xfrm>
            <a:off x="88490" y="40995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A4CDA8-70D6-0A9D-3379-7ED8CFBC44BC}"/>
              </a:ext>
            </a:extLst>
          </p:cNvPr>
          <p:cNvSpPr txBox="1"/>
          <p:nvPr/>
        </p:nvSpPr>
        <p:spPr>
          <a:xfrm>
            <a:off x="88490" y="4610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55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69B-3C2F-A175-CA9C-1EA75C2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DED5-48F5-744C-7239-8324EDC8A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scope problems</a:t>
            </a:r>
          </a:p>
          <a:p>
            <a:r>
              <a:rPr lang="en-US" dirty="0"/>
              <a:t>How to formulate problems</a:t>
            </a:r>
          </a:p>
          <a:p>
            <a:r>
              <a:rPr lang="en-US" dirty="0"/>
              <a:t>How to define metrics and baselines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dirty="0"/>
              <a:t>Two more components of the “core toolbox”</a:t>
            </a:r>
          </a:p>
          <a:p>
            <a:r>
              <a:rPr lang="en-US" dirty="0"/>
              <a:t>Model selection (today)</a:t>
            </a:r>
          </a:p>
          <a:p>
            <a:r>
              <a:rPr lang="en-US" dirty="0"/>
              <a:t>Feature engineering, missingness, etc. (next time)</a:t>
            </a:r>
          </a:p>
        </p:txBody>
      </p:sp>
    </p:spTree>
    <p:extLst>
      <p:ext uri="{BB962C8B-B14F-4D97-AF65-F5344CB8AC3E}">
        <p14:creationId xmlns:p14="http://schemas.microsoft.com/office/powerpoint/2010/main" val="1094881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220-BB3C-1793-079F-928BF53A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B0157-AEE4-E7E9-A1D4-E40955904AE6}"/>
              </a:ext>
            </a:extLst>
          </p:cNvPr>
          <p:cNvSpPr/>
          <p:nvPr/>
        </p:nvSpPr>
        <p:spPr>
          <a:xfrm>
            <a:off x="2971801" y="3344658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F02E9-E79F-40F9-CAC3-195ABFCDBE2E}"/>
              </a:ext>
            </a:extLst>
          </p:cNvPr>
          <p:cNvSpPr/>
          <p:nvPr/>
        </p:nvSpPr>
        <p:spPr>
          <a:xfrm>
            <a:off x="6467476" y="3344658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C2E48-7EF4-51E8-0AE4-C3EDB96E6AB5}"/>
              </a:ext>
            </a:extLst>
          </p:cNvPr>
          <p:cNvSpPr/>
          <p:nvPr/>
        </p:nvSpPr>
        <p:spPr>
          <a:xfrm>
            <a:off x="7543800" y="3344658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5A06B-F60E-D5EF-1CCE-EC73FE299FB3}"/>
              </a:ext>
            </a:extLst>
          </p:cNvPr>
          <p:cNvSpPr/>
          <p:nvPr/>
        </p:nvSpPr>
        <p:spPr>
          <a:xfrm>
            <a:off x="456179" y="3344657"/>
            <a:ext cx="25156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A3C55-C1B8-F757-DF21-DEC0B07C43B7}"/>
              </a:ext>
            </a:extLst>
          </p:cNvPr>
          <p:cNvSpPr/>
          <p:nvPr/>
        </p:nvSpPr>
        <p:spPr>
          <a:xfrm>
            <a:off x="3771901" y="3906632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ACE20-7446-59F3-0383-1BC871B6065F}"/>
              </a:ext>
            </a:extLst>
          </p:cNvPr>
          <p:cNvSpPr/>
          <p:nvPr/>
        </p:nvSpPr>
        <p:spPr>
          <a:xfrm>
            <a:off x="7267576" y="3906632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69A3D-6F55-7A48-33A6-F3155DFE650C}"/>
              </a:ext>
            </a:extLst>
          </p:cNvPr>
          <p:cNvSpPr/>
          <p:nvPr/>
        </p:nvSpPr>
        <p:spPr>
          <a:xfrm>
            <a:off x="8343900" y="3906632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0CE3C-F522-7F31-2928-496C0C60668C}"/>
              </a:ext>
            </a:extLst>
          </p:cNvPr>
          <p:cNvSpPr/>
          <p:nvPr/>
        </p:nvSpPr>
        <p:spPr>
          <a:xfrm>
            <a:off x="456179" y="3906631"/>
            <a:ext cx="33157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D8010-09EE-871C-BAAC-F395DA859F0F}"/>
              </a:ext>
            </a:extLst>
          </p:cNvPr>
          <p:cNvSpPr/>
          <p:nvPr/>
        </p:nvSpPr>
        <p:spPr>
          <a:xfrm>
            <a:off x="4880302" y="4483456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53AFB-986D-FAB6-6860-AC510B947C39}"/>
              </a:ext>
            </a:extLst>
          </p:cNvPr>
          <p:cNvSpPr/>
          <p:nvPr/>
        </p:nvSpPr>
        <p:spPr>
          <a:xfrm>
            <a:off x="8375977" y="4483456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CCCAE-63AC-C7E1-36E7-099C5CFFCDE7}"/>
              </a:ext>
            </a:extLst>
          </p:cNvPr>
          <p:cNvSpPr/>
          <p:nvPr/>
        </p:nvSpPr>
        <p:spPr>
          <a:xfrm>
            <a:off x="9452301" y="4483456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B052F-52E2-FDAE-925E-949C0F22EAF5}"/>
              </a:ext>
            </a:extLst>
          </p:cNvPr>
          <p:cNvSpPr/>
          <p:nvPr/>
        </p:nvSpPr>
        <p:spPr>
          <a:xfrm>
            <a:off x="456179" y="4483455"/>
            <a:ext cx="4424122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6D5346-5FAD-71A5-65AA-FAC9CD3A2F5E}"/>
              </a:ext>
            </a:extLst>
          </p:cNvPr>
          <p:cNvCxnSpPr/>
          <p:nvPr/>
        </p:nvCxnSpPr>
        <p:spPr>
          <a:xfrm>
            <a:off x="11776300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9F9FF-AB47-4914-7013-5FCB1F1901AC}"/>
              </a:ext>
            </a:extLst>
          </p:cNvPr>
          <p:cNvCxnSpPr/>
          <p:nvPr/>
        </p:nvCxnSpPr>
        <p:spPr>
          <a:xfrm>
            <a:off x="427603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417A1C-9761-4517-6A30-490B687D2CAC}"/>
              </a:ext>
            </a:extLst>
          </p:cNvPr>
          <p:cNvSpPr txBox="1"/>
          <p:nvPr/>
        </p:nvSpPr>
        <p:spPr>
          <a:xfrm>
            <a:off x="88490" y="2405149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feature availability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0C618E-8FB6-CB2F-B5EA-A91C7EE12BD8}"/>
              </a:ext>
            </a:extLst>
          </p:cNvPr>
          <p:cNvSpPr txBox="1"/>
          <p:nvPr/>
        </p:nvSpPr>
        <p:spPr>
          <a:xfrm>
            <a:off x="11038881" y="2327344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label availability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AA322-1CAD-3F48-DACC-EA27AC963734}"/>
              </a:ext>
            </a:extLst>
          </p:cNvPr>
          <p:cNvCxnSpPr/>
          <p:nvPr/>
        </p:nvCxnSpPr>
        <p:spPr>
          <a:xfrm flipV="1">
            <a:off x="324465" y="5217495"/>
            <a:ext cx="116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/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E78DF0-C097-1529-2232-4C370F323127}"/>
              </a:ext>
            </a:extLst>
          </p:cNvPr>
          <p:cNvSpPr txBox="1"/>
          <p:nvPr/>
        </p:nvSpPr>
        <p:spPr>
          <a:xfrm>
            <a:off x="88490" y="35233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14493C-187E-D8FB-5593-CC8CE6B47BF8}"/>
              </a:ext>
            </a:extLst>
          </p:cNvPr>
          <p:cNvSpPr txBox="1"/>
          <p:nvPr/>
        </p:nvSpPr>
        <p:spPr>
          <a:xfrm>
            <a:off x="88490" y="40995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A4CDA8-70D6-0A9D-3379-7ED8CFBC44BC}"/>
              </a:ext>
            </a:extLst>
          </p:cNvPr>
          <p:cNvSpPr txBox="1"/>
          <p:nvPr/>
        </p:nvSpPr>
        <p:spPr>
          <a:xfrm>
            <a:off x="88490" y="4610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B7E749-4713-0CCF-CE8D-1814AABD4F69}"/>
              </a:ext>
            </a:extLst>
          </p:cNvPr>
          <p:cNvCxnSpPr>
            <a:cxnSpLocks/>
          </p:cNvCxnSpPr>
          <p:nvPr/>
        </p:nvCxnSpPr>
        <p:spPr>
          <a:xfrm>
            <a:off x="2952750" y="3165062"/>
            <a:ext cx="34861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E5FBA9-7322-D0E8-D373-6FA40A9F80AB}"/>
              </a:ext>
            </a:extLst>
          </p:cNvPr>
          <p:cNvCxnSpPr/>
          <p:nvPr/>
        </p:nvCxnSpPr>
        <p:spPr>
          <a:xfrm>
            <a:off x="2971801" y="3073622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25331F-382B-C287-63E6-6149F1923189}"/>
              </a:ext>
            </a:extLst>
          </p:cNvPr>
          <p:cNvCxnSpPr/>
          <p:nvPr/>
        </p:nvCxnSpPr>
        <p:spPr>
          <a:xfrm>
            <a:off x="6438901" y="3073622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8E7A35-77EE-BA8E-EDAE-57F89B17AD48}"/>
              </a:ext>
            </a:extLst>
          </p:cNvPr>
          <p:cNvCxnSpPr>
            <a:cxnSpLocks/>
          </p:cNvCxnSpPr>
          <p:nvPr/>
        </p:nvCxnSpPr>
        <p:spPr>
          <a:xfrm>
            <a:off x="4124325" y="2143125"/>
            <a:ext cx="180975" cy="85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96B740-626F-71DE-D485-F6BA7BE86F08}"/>
              </a:ext>
            </a:extLst>
          </p:cNvPr>
          <p:cNvSpPr txBox="1"/>
          <p:nvPr/>
        </p:nvSpPr>
        <p:spPr>
          <a:xfrm>
            <a:off x="2800350" y="175295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Length of training window</a:t>
            </a:r>
          </a:p>
        </p:txBody>
      </p:sp>
    </p:spTree>
    <p:extLst>
      <p:ext uri="{BB962C8B-B14F-4D97-AF65-F5344CB8AC3E}">
        <p14:creationId xmlns:p14="http://schemas.microsoft.com/office/powerpoint/2010/main" val="2657086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220-BB3C-1793-079F-928BF53A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B0157-AEE4-E7E9-A1D4-E40955904AE6}"/>
              </a:ext>
            </a:extLst>
          </p:cNvPr>
          <p:cNvSpPr/>
          <p:nvPr/>
        </p:nvSpPr>
        <p:spPr>
          <a:xfrm>
            <a:off x="2971801" y="3344658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F02E9-E79F-40F9-CAC3-195ABFCDBE2E}"/>
              </a:ext>
            </a:extLst>
          </p:cNvPr>
          <p:cNvSpPr/>
          <p:nvPr/>
        </p:nvSpPr>
        <p:spPr>
          <a:xfrm>
            <a:off x="6467476" y="3344658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C2E48-7EF4-51E8-0AE4-C3EDB96E6AB5}"/>
              </a:ext>
            </a:extLst>
          </p:cNvPr>
          <p:cNvSpPr/>
          <p:nvPr/>
        </p:nvSpPr>
        <p:spPr>
          <a:xfrm>
            <a:off x="7543800" y="3344658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5A06B-F60E-D5EF-1CCE-EC73FE299FB3}"/>
              </a:ext>
            </a:extLst>
          </p:cNvPr>
          <p:cNvSpPr/>
          <p:nvPr/>
        </p:nvSpPr>
        <p:spPr>
          <a:xfrm>
            <a:off x="456179" y="3344657"/>
            <a:ext cx="25156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A3C55-C1B8-F757-DF21-DEC0B07C43B7}"/>
              </a:ext>
            </a:extLst>
          </p:cNvPr>
          <p:cNvSpPr/>
          <p:nvPr/>
        </p:nvSpPr>
        <p:spPr>
          <a:xfrm>
            <a:off x="3771901" y="3906632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ACE20-7446-59F3-0383-1BC871B6065F}"/>
              </a:ext>
            </a:extLst>
          </p:cNvPr>
          <p:cNvSpPr/>
          <p:nvPr/>
        </p:nvSpPr>
        <p:spPr>
          <a:xfrm>
            <a:off x="7267576" y="3906632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69A3D-6F55-7A48-33A6-F3155DFE650C}"/>
              </a:ext>
            </a:extLst>
          </p:cNvPr>
          <p:cNvSpPr/>
          <p:nvPr/>
        </p:nvSpPr>
        <p:spPr>
          <a:xfrm>
            <a:off x="8343900" y="3906632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0CE3C-F522-7F31-2928-496C0C60668C}"/>
              </a:ext>
            </a:extLst>
          </p:cNvPr>
          <p:cNvSpPr/>
          <p:nvPr/>
        </p:nvSpPr>
        <p:spPr>
          <a:xfrm>
            <a:off x="456179" y="3906631"/>
            <a:ext cx="33157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D8010-09EE-871C-BAAC-F395DA859F0F}"/>
              </a:ext>
            </a:extLst>
          </p:cNvPr>
          <p:cNvSpPr/>
          <p:nvPr/>
        </p:nvSpPr>
        <p:spPr>
          <a:xfrm>
            <a:off x="4880302" y="4483456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53AFB-986D-FAB6-6860-AC510B947C39}"/>
              </a:ext>
            </a:extLst>
          </p:cNvPr>
          <p:cNvSpPr/>
          <p:nvPr/>
        </p:nvSpPr>
        <p:spPr>
          <a:xfrm>
            <a:off x="8375977" y="4483456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CCCAE-63AC-C7E1-36E7-099C5CFFCDE7}"/>
              </a:ext>
            </a:extLst>
          </p:cNvPr>
          <p:cNvSpPr/>
          <p:nvPr/>
        </p:nvSpPr>
        <p:spPr>
          <a:xfrm>
            <a:off x="9452301" y="4483456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B052F-52E2-FDAE-925E-949C0F22EAF5}"/>
              </a:ext>
            </a:extLst>
          </p:cNvPr>
          <p:cNvSpPr/>
          <p:nvPr/>
        </p:nvSpPr>
        <p:spPr>
          <a:xfrm>
            <a:off x="456179" y="4483455"/>
            <a:ext cx="4424122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6D5346-5FAD-71A5-65AA-FAC9CD3A2F5E}"/>
              </a:ext>
            </a:extLst>
          </p:cNvPr>
          <p:cNvCxnSpPr/>
          <p:nvPr/>
        </p:nvCxnSpPr>
        <p:spPr>
          <a:xfrm>
            <a:off x="11776300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9F9FF-AB47-4914-7013-5FCB1F1901AC}"/>
              </a:ext>
            </a:extLst>
          </p:cNvPr>
          <p:cNvCxnSpPr/>
          <p:nvPr/>
        </p:nvCxnSpPr>
        <p:spPr>
          <a:xfrm>
            <a:off x="427603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417A1C-9761-4517-6A30-490B687D2CAC}"/>
              </a:ext>
            </a:extLst>
          </p:cNvPr>
          <p:cNvSpPr txBox="1"/>
          <p:nvPr/>
        </p:nvSpPr>
        <p:spPr>
          <a:xfrm>
            <a:off x="88490" y="2405149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feature availability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0C618E-8FB6-CB2F-B5EA-A91C7EE12BD8}"/>
              </a:ext>
            </a:extLst>
          </p:cNvPr>
          <p:cNvSpPr txBox="1"/>
          <p:nvPr/>
        </p:nvSpPr>
        <p:spPr>
          <a:xfrm>
            <a:off x="11038881" y="2327344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label availability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AA322-1CAD-3F48-DACC-EA27AC963734}"/>
              </a:ext>
            </a:extLst>
          </p:cNvPr>
          <p:cNvCxnSpPr/>
          <p:nvPr/>
        </p:nvCxnSpPr>
        <p:spPr>
          <a:xfrm flipV="1">
            <a:off x="324465" y="5217495"/>
            <a:ext cx="116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/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E78DF0-C097-1529-2232-4C370F323127}"/>
              </a:ext>
            </a:extLst>
          </p:cNvPr>
          <p:cNvSpPr txBox="1"/>
          <p:nvPr/>
        </p:nvSpPr>
        <p:spPr>
          <a:xfrm>
            <a:off x="88490" y="35233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14493C-187E-D8FB-5593-CC8CE6B47BF8}"/>
              </a:ext>
            </a:extLst>
          </p:cNvPr>
          <p:cNvSpPr txBox="1"/>
          <p:nvPr/>
        </p:nvSpPr>
        <p:spPr>
          <a:xfrm>
            <a:off x="88490" y="40995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A4CDA8-70D6-0A9D-3379-7ED8CFBC44BC}"/>
              </a:ext>
            </a:extLst>
          </p:cNvPr>
          <p:cNvSpPr txBox="1"/>
          <p:nvPr/>
        </p:nvSpPr>
        <p:spPr>
          <a:xfrm>
            <a:off x="88490" y="4610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B7E749-4713-0CCF-CE8D-1814AABD4F69}"/>
              </a:ext>
            </a:extLst>
          </p:cNvPr>
          <p:cNvCxnSpPr>
            <a:cxnSpLocks/>
          </p:cNvCxnSpPr>
          <p:nvPr/>
        </p:nvCxnSpPr>
        <p:spPr>
          <a:xfrm>
            <a:off x="6515101" y="3158299"/>
            <a:ext cx="962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E5FBA9-7322-D0E8-D373-6FA40A9F80AB}"/>
              </a:ext>
            </a:extLst>
          </p:cNvPr>
          <p:cNvCxnSpPr/>
          <p:nvPr/>
        </p:nvCxnSpPr>
        <p:spPr>
          <a:xfrm>
            <a:off x="7505701" y="3073622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25331F-382B-C287-63E6-6149F1923189}"/>
              </a:ext>
            </a:extLst>
          </p:cNvPr>
          <p:cNvCxnSpPr/>
          <p:nvPr/>
        </p:nvCxnSpPr>
        <p:spPr>
          <a:xfrm>
            <a:off x="6534152" y="3073622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8E7A35-77EE-BA8E-EDAE-57F89B17AD48}"/>
              </a:ext>
            </a:extLst>
          </p:cNvPr>
          <p:cNvCxnSpPr>
            <a:cxnSpLocks/>
          </p:cNvCxnSpPr>
          <p:nvPr/>
        </p:nvCxnSpPr>
        <p:spPr>
          <a:xfrm>
            <a:off x="7005638" y="2132538"/>
            <a:ext cx="180975" cy="8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96B740-626F-71DE-D485-F6BA7BE86F08}"/>
              </a:ext>
            </a:extLst>
          </p:cNvPr>
          <p:cNvSpPr txBox="1"/>
          <p:nvPr/>
        </p:nvSpPr>
        <p:spPr>
          <a:xfrm>
            <a:off x="6467476" y="163170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Amount of validation/testing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9FA475-B650-3A96-D647-327150FFA263}"/>
              </a:ext>
            </a:extLst>
          </p:cNvPr>
          <p:cNvCxnSpPr>
            <a:cxnSpLocks/>
          </p:cNvCxnSpPr>
          <p:nvPr/>
        </p:nvCxnSpPr>
        <p:spPr>
          <a:xfrm>
            <a:off x="7629525" y="3158299"/>
            <a:ext cx="962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2733E7-12D7-5DD3-979F-1211302DD520}"/>
              </a:ext>
            </a:extLst>
          </p:cNvPr>
          <p:cNvCxnSpPr/>
          <p:nvPr/>
        </p:nvCxnSpPr>
        <p:spPr>
          <a:xfrm>
            <a:off x="8620125" y="3073622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902B30-3741-7791-5F56-FE5A6E28081E}"/>
              </a:ext>
            </a:extLst>
          </p:cNvPr>
          <p:cNvCxnSpPr/>
          <p:nvPr/>
        </p:nvCxnSpPr>
        <p:spPr>
          <a:xfrm>
            <a:off x="7648576" y="3073622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2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220-BB3C-1793-079F-928BF53A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B0157-AEE4-E7E9-A1D4-E40955904AE6}"/>
              </a:ext>
            </a:extLst>
          </p:cNvPr>
          <p:cNvSpPr/>
          <p:nvPr/>
        </p:nvSpPr>
        <p:spPr>
          <a:xfrm>
            <a:off x="2971801" y="3344658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F02E9-E79F-40F9-CAC3-195ABFCDBE2E}"/>
              </a:ext>
            </a:extLst>
          </p:cNvPr>
          <p:cNvSpPr/>
          <p:nvPr/>
        </p:nvSpPr>
        <p:spPr>
          <a:xfrm>
            <a:off x="6467476" y="3344658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C2E48-7EF4-51E8-0AE4-C3EDB96E6AB5}"/>
              </a:ext>
            </a:extLst>
          </p:cNvPr>
          <p:cNvSpPr/>
          <p:nvPr/>
        </p:nvSpPr>
        <p:spPr>
          <a:xfrm>
            <a:off x="7543800" y="3344658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5A06B-F60E-D5EF-1CCE-EC73FE299FB3}"/>
              </a:ext>
            </a:extLst>
          </p:cNvPr>
          <p:cNvSpPr/>
          <p:nvPr/>
        </p:nvSpPr>
        <p:spPr>
          <a:xfrm>
            <a:off x="456179" y="3344657"/>
            <a:ext cx="25156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A3C55-C1B8-F757-DF21-DEC0B07C43B7}"/>
              </a:ext>
            </a:extLst>
          </p:cNvPr>
          <p:cNvSpPr/>
          <p:nvPr/>
        </p:nvSpPr>
        <p:spPr>
          <a:xfrm>
            <a:off x="3771901" y="3906632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ACE20-7446-59F3-0383-1BC871B6065F}"/>
              </a:ext>
            </a:extLst>
          </p:cNvPr>
          <p:cNvSpPr/>
          <p:nvPr/>
        </p:nvSpPr>
        <p:spPr>
          <a:xfrm>
            <a:off x="7267576" y="3906632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69A3D-6F55-7A48-33A6-F3155DFE650C}"/>
              </a:ext>
            </a:extLst>
          </p:cNvPr>
          <p:cNvSpPr/>
          <p:nvPr/>
        </p:nvSpPr>
        <p:spPr>
          <a:xfrm>
            <a:off x="8343900" y="3906632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0CE3C-F522-7F31-2928-496C0C60668C}"/>
              </a:ext>
            </a:extLst>
          </p:cNvPr>
          <p:cNvSpPr/>
          <p:nvPr/>
        </p:nvSpPr>
        <p:spPr>
          <a:xfrm>
            <a:off x="456179" y="3906631"/>
            <a:ext cx="33157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D8010-09EE-871C-BAAC-F395DA859F0F}"/>
              </a:ext>
            </a:extLst>
          </p:cNvPr>
          <p:cNvSpPr/>
          <p:nvPr/>
        </p:nvSpPr>
        <p:spPr>
          <a:xfrm>
            <a:off x="4880302" y="4483456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53AFB-986D-FAB6-6860-AC510B947C39}"/>
              </a:ext>
            </a:extLst>
          </p:cNvPr>
          <p:cNvSpPr/>
          <p:nvPr/>
        </p:nvSpPr>
        <p:spPr>
          <a:xfrm>
            <a:off x="8375977" y="4483456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CCCAE-63AC-C7E1-36E7-099C5CFFCDE7}"/>
              </a:ext>
            </a:extLst>
          </p:cNvPr>
          <p:cNvSpPr/>
          <p:nvPr/>
        </p:nvSpPr>
        <p:spPr>
          <a:xfrm>
            <a:off x="9452301" y="4483456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B052F-52E2-FDAE-925E-949C0F22EAF5}"/>
              </a:ext>
            </a:extLst>
          </p:cNvPr>
          <p:cNvSpPr/>
          <p:nvPr/>
        </p:nvSpPr>
        <p:spPr>
          <a:xfrm>
            <a:off x="456179" y="4483455"/>
            <a:ext cx="4424122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6D5346-5FAD-71A5-65AA-FAC9CD3A2F5E}"/>
              </a:ext>
            </a:extLst>
          </p:cNvPr>
          <p:cNvCxnSpPr/>
          <p:nvPr/>
        </p:nvCxnSpPr>
        <p:spPr>
          <a:xfrm>
            <a:off x="11776300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9F9FF-AB47-4914-7013-5FCB1F1901AC}"/>
              </a:ext>
            </a:extLst>
          </p:cNvPr>
          <p:cNvCxnSpPr/>
          <p:nvPr/>
        </p:nvCxnSpPr>
        <p:spPr>
          <a:xfrm>
            <a:off x="427603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417A1C-9761-4517-6A30-490B687D2CAC}"/>
              </a:ext>
            </a:extLst>
          </p:cNvPr>
          <p:cNvSpPr txBox="1"/>
          <p:nvPr/>
        </p:nvSpPr>
        <p:spPr>
          <a:xfrm>
            <a:off x="88490" y="2405149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feature availability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0C618E-8FB6-CB2F-B5EA-A91C7EE12BD8}"/>
              </a:ext>
            </a:extLst>
          </p:cNvPr>
          <p:cNvSpPr txBox="1"/>
          <p:nvPr/>
        </p:nvSpPr>
        <p:spPr>
          <a:xfrm>
            <a:off x="11038881" y="2327344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label availability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AA322-1CAD-3F48-DACC-EA27AC963734}"/>
              </a:ext>
            </a:extLst>
          </p:cNvPr>
          <p:cNvCxnSpPr/>
          <p:nvPr/>
        </p:nvCxnSpPr>
        <p:spPr>
          <a:xfrm flipV="1">
            <a:off x="324465" y="5217495"/>
            <a:ext cx="116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/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E78DF0-C097-1529-2232-4C370F323127}"/>
              </a:ext>
            </a:extLst>
          </p:cNvPr>
          <p:cNvSpPr txBox="1"/>
          <p:nvPr/>
        </p:nvSpPr>
        <p:spPr>
          <a:xfrm>
            <a:off x="88490" y="35233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14493C-187E-D8FB-5593-CC8CE6B47BF8}"/>
              </a:ext>
            </a:extLst>
          </p:cNvPr>
          <p:cNvSpPr txBox="1"/>
          <p:nvPr/>
        </p:nvSpPr>
        <p:spPr>
          <a:xfrm>
            <a:off x="88490" y="40995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A4CDA8-70D6-0A9D-3379-7ED8CFBC44BC}"/>
              </a:ext>
            </a:extLst>
          </p:cNvPr>
          <p:cNvSpPr txBox="1"/>
          <p:nvPr/>
        </p:nvSpPr>
        <p:spPr>
          <a:xfrm>
            <a:off x="88490" y="4610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B7E749-4713-0CCF-CE8D-1814AABD4F69}"/>
              </a:ext>
            </a:extLst>
          </p:cNvPr>
          <p:cNvCxnSpPr>
            <a:cxnSpLocks/>
          </p:cNvCxnSpPr>
          <p:nvPr/>
        </p:nvCxnSpPr>
        <p:spPr>
          <a:xfrm>
            <a:off x="2971801" y="3906631"/>
            <a:ext cx="809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E5FBA9-7322-D0E8-D373-6FA40A9F80AB}"/>
              </a:ext>
            </a:extLst>
          </p:cNvPr>
          <p:cNvCxnSpPr/>
          <p:nvPr/>
        </p:nvCxnSpPr>
        <p:spPr>
          <a:xfrm>
            <a:off x="2952750" y="3812095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25331F-382B-C287-63E6-6149F1923189}"/>
              </a:ext>
            </a:extLst>
          </p:cNvPr>
          <p:cNvCxnSpPr/>
          <p:nvPr/>
        </p:nvCxnSpPr>
        <p:spPr>
          <a:xfrm>
            <a:off x="3781425" y="3831145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8E7A35-77EE-BA8E-EDAE-57F89B17AD48}"/>
              </a:ext>
            </a:extLst>
          </p:cNvPr>
          <p:cNvCxnSpPr/>
          <p:nvPr/>
        </p:nvCxnSpPr>
        <p:spPr>
          <a:xfrm flipH="1">
            <a:off x="3552825" y="2143125"/>
            <a:ext cx="571500" cy="148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96B740-626F-71DE-D485-F6BA7BE86F08}"/>
              </a:ext>
            </a:extLst>
          </p:cNvPr>
          <p:cNvSpPr txBox="1"/>
          <p:nvPr/>
        </p:nvSpPr>
        <p:spPr>
          <a:xfrm>
            <a:off x="2800350" y="175295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Frequency of retraining model</a:t>
            </a:r>
          </a:p>
        </p:txBody>
      </p:sp>
    </p:spTree>
    <p:extLst>
      <p:ext uri="{BB962C8B-B14F-4D97-AF65-F5344CB8AC3E}">
        <p14:creationId xmlns:p14="http://schemas.microsoft.com/office/powerpoint/2010/main" val="1490753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220-BB3C-1793-079F-928BF53A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B0157-AEE4-E7E9-A1D4-E40955904AE6}"/>
              </a:ext>
            </a:extLst>
          </p:cNvPr>
          <p:cNvSpPr/>
          <p:nvPr/>
        </p:nvSpPr>
        <p:spPr>
          <a:xfrm>
            <a:off x="2971801" y="3344658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F02E9-E79F-40F9-CAC3-195ABFCDBE2E}"/>
              </a:ext>
            </a:extLst>
          </p:cNvPr>
          <p:cNvSpPr/>
          <p:nvPr/>
        </p:nvSpPr>
        <p:spPr>
          <a:xfrm>
            <a:off x="6467476" y="3344658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C2E48-7EF4-51E8-0AE4-C3EDB96E6AB5}"/>
              </a:ext>
            </a:extLst>
          </p:cNvPr>
          <p:cNvSpPr/>
          <p:nvPr/>
        </p:nvSpPr>
        <p:spPr>
          <a:xfrm>
            <a:off x="7543800" y="3344658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5A06B-F60E-D5EF-1CCE-EC73FE299FB3}"/>
              </a:ext>
            </a:extLst>
          </p:cNvPr>
          <p:cNvSpPr/>
          <p:nvPr/>
        </p:nvSpPr>
        <p:spPr>
          <a:xfrm>
            <a:off x="456179" y="3344657"/>
            <a:ext cx="25156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A3C55-C1B8-F757-DF21-DEC0B07C43B7}"/>
              </a:ext>
            </a:extLst>
          </p:cNvPr>
          <p:cNvSpPr/>
          <p:nvPr/>
        </p:nvSpPr>
        <p:spPr>
          <a:xfrm>
            <a:off x="3771901" y="3906632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ACE20-7446-59F3-0383-1BC871B6065F}"/>
              </a:ext>
            </a:extLst>
          </p:cNvPr>
          <p:cNvSpPr/>
          <p:nvPr/>
        </p:nvSpPr>
        <p:spPr>
          <a:xfrm>
            <a:off x="7267576" y="3906632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69A3D-6F55-7A48-33A6-F3155DFE650C}"/>
              </a:ext>
            </a:extLst>
          </p:cNvPr>
          <p:cNvSpPr/>
          <p:nvPr/>
        </p:nvSpPr>
        <p:spPr>
          <a:xfrm>
            <a:off x="8343900" y="3906632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0CE3C-F522-7F31-2928-496C0C60668C}"/>
              </a:ext>
            </a:extLst>
          </p:cNvPr>
          <p:cNvSpPr/>
          <p:nvPr/>
        </p:nvSpPr>
        <p:spPr>
          <a:xfrm>
            <a:off x="456179" y="3906631"/>
            <a:ext cx="33157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D8010-09EE-871C-BAAC-F395DA859F0F}"/>
              </a:ext>
            </a:extLst>
          </p:cNvPr>
          <p:cNvSpPr/>
          <p:nvPr/>
        </p:nvSpPr>
        <p:spPr>
          <a:xfrm>
            <a:off x="4880302" y="4483456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53AFB-986D-FAB6-6860-AC510B947C39}"/>
              </a:ext>
            </a:extLst>
          </p:cNvPr>
          <p:cNvSpPr/>
          <p:nvPr/>
        </p:nvSpPr>
        <p:spPr>
          <a:xfrm>
            <a:off x="8375977" y="4483456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CCCAE-63AC-C7E1-36E7-099C5CFFCDE7}"/>
              </a:ext>
            </a:extLst>
          </p:cNvPr>
          <p:cNvSpPr/>
          <p:nvPr/>
        </p:nvSpPr>
        <p:spPr>
          <a:xfrm>
            <a:off x="9452301" y="4483456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B052F-52E2-FDAE-925E-949C0F22EAF5}"/>
              </a:ext>
            </a:extLst>
          </p:cNvPr>
          <p:cNvSpPr/>
          <p:nvPr/>
        </p:nvSpPr>
        <p:spPr>
          <a:xfrm>
            <a:off x="456179" y="4483455"/>
            <a:ext cx="4424122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6D5346-5FAD-71A5-65AA-FAC9CD3A2F5E}"/>
              </a:ext>
            </a:extLst>
          </p:cNvPr>
          <p:cNvCxnSpPr/>
          <p:nvPr/>
        </p:nvCxnSpPr>
        <p:spPr>
          <a:xfrm>
            <a:off x="11776300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9F9FF-AB47-4914-7013-5FCB1F1901AC}"/>
              </a:ext>
            </a:extLst>
          </p:cNvPr>
          <p:cNvCxnSpPr/>
          <p:nvPr/>
        </p:nvCxnSpPr>
        <p:spPr>
          <a:xfrm>
            <a:off x="427603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417A1C-9761-4517-6A30-490B687D2CAC}"/>
              </a:ext>
            </a:extLst>
          </p:cNvPr>
          <p:cNvSpPr txBox="1"/>
          <p:nvPr/>
        </p:nvSpPr>
        <p:spPr>
          <a:xfrm>
            <a:off x="88490" y="2405149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feature availability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0C618E-8FB6-CB2F-B5EA-A91C7EE12BD8}"/>
              </a:ext>
            </a:extLst>
          </p:cNvPr>
          <p:cNvSpPr txBox="1"/>
          <p:nvPr/>
        </p:nvSpPr>
        <p:spPr>
          <a:xfrm>
            <a:off x="11038881" y="2327344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label availability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AA322-1CAD-3F48-DACC-EA27AC963734}"/>
              </a:ext>
            </a:extLst>
          </p:cNvPr>
          <p:cNvCxnSpPr/>
          <p:nvPr/>
        </p:nvCxnSpPr>
        <p:spPr>
          <a:xfrm flipV="1">
            <a:off x="324465" y="5217495"/>
            <a:ext cx="116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/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E78DF0-C097-1529-2232-4C370F323127}"/>
              </a:ext>
            </a:extLst>
          </p:cNvPr>
          <p:cNvSpPr txBox="1"/>
          <p:nvPr/>
        </p:nvSpPr>
        <p:spPr>
          <a:xfrm>
            <a:off x="88490" y="35233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14493C-187E-D8FB-5593-CC8CE6B47BF8}"/>
              </a:ext>
            </a:extLst>
          </p:cNvPr>
          <p:cNvSpPr txBox="1"/>
          <p:nvPr/>
        </p:nvSpPr>
        <p:spPr>
          <a:xfrm>
            <a:off x="88490" y="40995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A4CDA8-70D6-0A9D-3379-7ED8CFBC44BC}"/>
              </a:ext>
            </a:extLst>
          </p:cNvPr>
          <p:cNvSpPr txBox="1"/>
          <p:nvPr/>
        </p:nvSpPr>
        <p:spPr>
          <a:xfrm>
            <a:off x="88490" y="4610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B7E749-4713-0CCF-CE8D-1814AABD4F69}"/>
              </a:ext>
            </a:extLst>
          </p:cNvPr>
          <p:cNvCxnSpPr>
            <a:cxnSpLocks/>
          </p:cNvCxnSpPr>
          <p:nvPr/>
        </p:nvCxnSpPr>
        <p:spPr>
          <a:xfrm>
            <a:off x="427603" y="3165062"/>
            <a:ext cx="25441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E5FBA9-7322-D0E8-D373-6FA40A9F80AB}"/>
              </a:ext>
            </a:extLst>
          </p:cNvPr>
          <p:cNvCxnSpPr>
            <a:cxnSpLocks/>
          </p:cNvCxnSpPr>
          <p:nvPr/>
        </p:nvCxnSpPr>
        <p:spPr>
          <a:xfrm>
            <a:off x="446654" y="3073622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25331F-382B-C287-63E6-6149F1923189}"/>
              </a:ext>
            </a:extLst>
          </p:cNvPr>
          <p:cNvCxnSpPr>
            <a:cxnSpLocks/>
          </p:cNvCxnSpPr>
          <p:nvPr/>
        </p:nvCxnSpPr>
        <p:spPr>
          <a:xfrm>
            <a:off x="2989830" y="3073622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8E7A35-77EE-BA8E-EDAE-57F89B17AD48}"/>
              </a:ext>
            </a:extLst>
          </p:cNvPr>
          <p:cNvCxnSpPr>
            <a:cxnSpLocks/>
          </p:cNvCxnSpPr>
          <p:nvPr/>
        </p:nvCxnSpPr>
        <p:spPr>
          <a:xfrm flipH="1">
            <a:off x="2971801" y="2143125"/>
            <a:ext cx="1152524" cy="85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96B740-626F-71DE-D485-F6BA7BE86F08}"/>
              </a:ext>
            </a:extLst>
          </p:cNvPr>
          <p:cNvSpPr txBox="1"/>
          <p:nvPr/>
        </p:nvSpPr>
        <p:spPr>
          <a:xfrm>
            <a:off x="2800349" y="1752958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Minimum time for feature collection</a:t>
            </a:r>
          </a:p>
        </p:txBody>
      </p:sp>
    </p:spTree>
    <p:extLst>
      <p:ext uri="{BB962C8B-B14F-4D97-AF65-F5344CB8AC3E}">
        <p14:creationId xmlns:p14="http://schemas.microsoft.com/office/powerpoint/2010/main" val="2297094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220-BB3C-1793-079F-928BF53A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B0157-AEE4-E7E9-A1D4-E40955904AE6}"/>
              </a:ext>
            </a:extLst>
          </p:cNvPr>
          <p:cNvSpPr/>
          <p:nvPr/>
        </p:nvSpPr>
        <p:spPr>
          <a:xfrm>
            <a:off x="2971801" y="3344658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F02E9-E79F-40F9-CAC3-195ABFCDBE2E}"/>
              </a:ext>
            </a:extLst>
          </p:cNvPr>
          <p:cNvSpPr/>
          <p:nvPr/>
        </p:nvSpPr>
        <p:spPr>
          <a:xfrm>
            <a:off x="6467476" y="3344658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C2E48-7EF4-51E8-0AE4-C3EDB96E6AB5}"/>
              </a:ext>
            </a:extLst>
          </p:cNvPr>
          <p:cNvSpPr/>
          <p:nvPr/>
        </p:nvSpPr>
        <p:spPr>
          <a:xfrm>
            <a:off x="7543800" y="3344658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5A06B-F60E-D5EF-1CCE-EC73FE299FB3}"/>
              </a:ext>
            </a:extLst>
          </p:cNvPr>
          <p:cNvSpPr/>
          <p:nvPr/>
        </p:nvSpPr>
        <p:spPr>
          <a:xfrm>
            <a:off x="456179" y="3344657"/>
            <a:ext cx="25156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A3C55-C1B8-F757-DF21-DEC0B07C43B7}"/>
              </a:ext>
            </a:extLst>
          </p:cNvPr>
          <p:cNvSpPr/>
          <p:nvPr/>
        </p:nvSpPr>
        <p:spPr>
          <a:xfrm>
            <a:off x="3771901" y="3906632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ACE20-7446-59F3-0383-1BC871B6065F}"/>
              </a:ext>
            </a:extLst>
          </p:cNvPr>
          <p:cNvSpPr/>
          <p:nvPr/>
        </p:nvSpPr>
        <p:spPr>
          <a:xfrm>
            <a:off x="7267576" y="3906632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69A3D-6F55-7A48-33A6-F3155DFE650C}"/>
              </a:ext>
            </a:extLst>
          </p:cNvPr>
          <p:cNvSpPr/>
          <p:nvPr/>
        </p:nvSpPr>
        <p:spPr>
          <a:xfrm>
            <a:off x="8343900" y="3906632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0CE3C-F522-7F31-2928-496C0C60668C}"/>
              </a:ext>
            </a:extLst>
          </p:cNvPr>
          <p:cNvSpPr/>
          <p:nvPr/>
        </p:nvSpPr>
        <p:spPr>
          <a:xfrm>
            <a:off x="456179" y="3906631"/>
            <a:ext cx="3315721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D8010-09EE-871C-BAAC-F395DA859F0F}"/>
              </a:ext>
            </a:extLst>
          </p:cNvPr>
          <p:cNvSpPr/>
          <p:nvPr/>
        </p:nvSpPr>
        <p:spPr>
          <a:xfrm>
            <a:off x="4880302" y="4483456"/>
            <a:ext cx="34671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53AFB-986D-FAB6-6860-AC510B947C39}"/>
              </a:ext>
            </a:extLst>
          </p:cNvPr>
          <p:cNvSpPr/>
          <p:nvPr/>
        </p:nvSpPr>
        <p:spPr>
          <a:xfrm>
            <a:off x="8375977" y="4483456"/>
            <a:ext cx="1076324" cy="561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CCCAE-63AC-C7E1-36E7-099C5CFFCDE7}"/>
              </a:ext>
            </a:extLst>
          </p:cNvPr>
          <p:cNvSpPr/>
          <p:nvPr/>
        </p:nvSpPr>
        <p:spPr>
          <a:xfrm>
            <a:off x="9452301" y="4483456"/>
            <a:ext cx="12954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B052F-52E2-FDAE-925E-949C0F22EAF5}"/>
              </a:ext>
            </a:extLst>
          </p:cNvPr>
          <p:cNvSpPr/>
          <p:nvPr/>
        </p:nvSpPr>
        <p:spPr>
          <a:xfrm>
            <a:off x="456179" y="4483455"/>
            <a:ext cx="4424122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definition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6D5346-5FAD-71A5-65AA-FAC9CD3A2F5E}"/>
              </a:ext>
            </a:extLst>
          </p:cNvPr>
          <p:cNvCxnSpPr/>
          <p:nvPr/>
        </p:nvCxnSpPr>
        <p:spPr>
          <a:xfrm>
            <a:off x="11776300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49F9FF-AB47-4914-7013-5FCB1F1901AC}"/>
              </a:ext>
            </a:extLst>
          </p:cNvPr>
          <p:cNvCxnSpPr/>
          <p:nvPr/>
        </p:nvCxnSpPr>
        <p:spPr>
          <a:xfrm>
            <a:off x="427603" y="2995405"/>
            <a:ext cx="0" cy="220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417A1C-9761-4517-6A30-490B687D2CAC}"/>
              </a:ext>
            </a:extLst>
          </p:cNvPr>
          <p:cNvSpPr txBox="1"/>
          <p:nvPr/>
        </p:nvSpPr>
        <p:spPr>
          <a:xfrm>
            <a:off x="88490" y="2405149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feature availability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0C618E-8FB6-CB2F-B5EA-A91C7EE12BD8}"/>
              </a:ext>
            </a:extLst>
          </p:cNvPr>
          <p:cNvSpPr txBox="1"/>
          <p:nvPr/>
        </p:nvSpPr>
        <p:spPr>
          <a:xfrm>
            <a:off x="11038881" y="2327344"/>
            <a:ext cx="129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label availability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AA322-1CAD-3F48-DACC-EA27AC963734}"/>
              </a:ext>
            </a:extLst>
          </p:cNvPr>
          <p:cNvCxnSpPr/>
          <p:nvPr/>
        </p:nvCxnSpPr>
        <p:spPr>
          <a:xfrm flipV="1">
            <a:off x="324465" y="5217495"/>
            <a:ext cx="116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/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DD6513-60F0-E901-6BAD-EC371502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5345255"/>
                <a:ext cx="32226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E78DF0-C097-1529-2232-4C370F323127}"/>
              </a:ext>
            </a:extLst>
          </p:cNvPr>
          <p:cNvSpPr txBox="1"/>
          <p:nvPr/>
        </p:nvSpPr>
        <p:spPr>
          <a:xfrm>
            <a:off x="88490" y="35233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14493C-187E-D8FB-5593-CC8CE6B47BF8}"/>
              </a:ext>
            </a:extLst>
          </p:cNvPr>
          <p:cNvSpPr txBox="1"/>
          <p:nvPr/>
        </p:nvSpPr>
        <p:spPr>
          <a:xfrm>
            <a:off x="88490" y="40995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A4CDA8-70D6-0A9D-3379-7ED8CFBC44BC}"/>
              </a:ext>
            </a:extLst>
          </p:cNvPr>
          <p:cNvSpPr txBox="1"/>
          <p:nvPr/>
        </p:nvSpPr>
        <p:spPr>
          <a:xfrm>
            <a:off x="88490" y="4610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8E7A35-77EE-BA8E-EDAE-57F89B17AD48}"/>
              </a:ext>
            </a:extLst>
          </p:cNvPr>
          <p:cNvCxnSpPr>
            <a:cxnSpLocks/>
          </p:cNvCxnSpPr>
          <p:nvPr/>
        </p:nvCxnSpPr>
        <p:spPr>
          <a:xfrm>
            <a:off x="9096299" y="2772905"/>
            <a:ext cx="2133599" cy="178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96B740-626F-71DE-D485-F6BA7BE86F08}"/>
              </a:ext>
            </a:extLst>
          </p:cNvPr>
          <p:cNvSpPr txBox="1"/>
          <p:nvPr/>
        </p:nvSpPr>
        <p:spPr>
          <a:xfrm>
            <a:off x="6657974" y="2268175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Minimum time for label collection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AE7F5F-BC2F-87D2-9C73-811E0EC26C58}"/>
              </a:ext>
            </a:extLst>
          </p:cNvPr>
          <p:cNvCxnSpPr>
            <a:cxnSpLocks/>
          </p:cNvCxnSpPr>
          <p:nvPr/>
        </p:nvCxnSpPr>
        <p:spPr>
          <a:xfrm>
            <a:off x="10887076" y="4773406"/>
            <a:ext cx="809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006521-092F-431A-7F82-93002B2EFE3B}"/>
              </a:ext>
            </a:extLst>
          </p:cNvPr>
          <p:cNvCxnSpPr/>
          <p:nvPr/>
        </p:nvCxnSpPr>
        <p:spPr>
          <a:xfrm>
            <a:off x="10868025" y="4678870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E9B7A7-22DC-698F-35AF-51817D4CBEA3}"/>
              </a:ext>
            </a:extLst>
          </p:cNvPr>
          <p:cNvCxnSpPr/>
          <p:nvPr/>
        </p:nvCxnSpPr>
        <p:spPr>
          <a:xfrm>
            <a:off x="11696700" y="4697920"/>
            <a:ext cx="0" cy="1828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49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947003"/>
            <a:ext cx="12035481" cy="5404369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At the time of hospital admission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every patient admitted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if they will be among the 50 highest-risk individuals the hospital will see that month </a:t>
            </a:r>
            <a:r>
              <a:rPr lang="en" sz="3467" dirty="0">
                <a:solidFill>
                  <a:srgbClr val="595959"/>
                </a:solidFill>
              </a:rPr>
              <a:t>for </a:t>
            </a:r>
            <a:r>
              <a:rPr lang="en" sz="3467" dirty="0">
                <a:solidFill>
                  <a:srgbClr val="38761D"/>
                </a:solidFill>
              </a:rPr>
              <a:t>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administration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 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pPr marL="76200" indent="0">
              <a:buFont typeface="Arial"/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	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we typically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 to use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Equal weight to all validation examples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look at variance?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Robustness to distribution shifts?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about recency more? How much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weigh every validation example equally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54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09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F7D8-7084-2E67-C169-44D4E07E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9C42C-9EA9-26D2-12A7-C0228A92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data do you have per time point? Too little </a:t>
            </a:r>
            <a:r>
              <a:rPr lang="en-US" dirty="0">
                <a:sym typeface="Wingdings" panose="05000000000000000000" pitchFamily="2" charset="2"/>
              </a:rPr>
              <a:t> using only most recent data for validation is very noisy</a:t>
            </a:r>
          </a:p>
          <a:p>
            <a:r>
              <a:rPr lang="en-US" dirty="0">
                <a:sym typeface="Wingdings" panose="05000000000000000000" pitchFamily="2" charset="2"/>
              </a:rPr>
              <a:t>How much reason do you have to think that the process will change quickly?</a:t>
            </a:r>
          </a:p>
          <a:p>
            <a:r>
              <a:rPr lang="en-US" dirty="0">
                <a:sym typeface="Wingdings" panose="05000000000000000000" pitchFamily="2" charset="2"/>
              </a:rPr>
              <a:t>Are there patterns to when one model performs better or worse?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Seasonality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Events in that domain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13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 – which one would you choose?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7F513-F626-6048-A2FA-73E09BA8395F}"/>
              </a:ext>
            </a:extLst>
          </p:cNvPr>
          <p:cNvSpPr txBox="1"/>
          <p:nvPr/>
        </p:nvSpPr>
        <p:spPr>
          <a:xfrm rot="16200000">
            <a:off x="1014368" y="3198166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7A03EC-322B-D037-9914-3F0B2D06C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086127"/>
              </p:ext>
            </p:extLst>
          </p:nvPr>
        </p:nvGraphicFramePr>
        <p:xfrm>
          <a:off x="2641600" y="11673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FABB-0ABB-59FF-84FB-C9811DD2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BB73-487C-4FB1-D8B2-F0571787D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 potential test-time distribution differ from training?</a:t>
            </a:r>
          </a:p>
          <a:p>
            <a:r>
              <a:rPr lang="en-US" dirty="0"/>
              <a:t>No shift: training data is IID, test data will be IID from same distribution</a:t>
            </a:r>
          </a:p>
          <a:p>
            <a:r>
              <a:rPr lang="en-US" dirty="0"/>
              <a:t>Time series setting: data is not IID, future will not look like resampled present</a:t>
            </a:r>
          </a:p>
          <a:p>
            <a:r>
              <a:rPr lang="en-US" b="1" dirty="0"/>
              <a:t>Cluster structure, e.g. students within classrooms within schools</a:t>
            </a:r>
            <a:r>
              <a:rPr lang="en-US" dirty="0"/>
              <a:t>. Test-time might be better modeled at a higher cluster level (generalizing to new schools) than within clusters (generalizing to new students within a school we’ve seen)</a:t>
            </a:r>
          </a:p>
        </p:txBody>
      </p:sp>
    </p:spTree>
    <p:extLst>
      <p:ext uri="{BB962C8B-B14F-4D97-AF65-F5344CB8AC3E}">
        <p14:creationId xmlns:p14="http://schemas.microsoft.com/office/powerpoint/2010/main" val="847652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91A-E806-996D-C941-5FC104A1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6D4B-2629-8C4E-C310-7CEF0D746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idea: variance within clusters vs across clusters</a:t>
            </a:r>
          </a:p>
          <a:p>
            <a:r>
              <a:rPr lang="en-US" dirty="0"/>
              <a:t>Students in the same class will be more similar than in different classes because shared environment creates correlations</a:t>
            </a:r>
          </a:p>
          <a:p>
            <a:r>
              <a:rPr lang="en-US" dirty="0"/>
              <a:t>What do we want to generalize to?</a:t>
            </a:r>
          </a:p>
          <a:p>
            <a:pPr lvl="1"/>
            <a:r>
              <a:rPr lang="en-US" dirty="0"/>
              <a:t>New schools?</a:t>
            </a:r>
          </a:p>
          <a:p>
            <a:pPr lvl="1"/>
            <a:r>
              <a:rPr lang="en-US" dirty="0"/>
              <a:t>New classes within the same school seen during training?</a:t>
            </a:r>
          </a:p>
          <a:p>
            <a:pPr lvl="1"/>
            <a:r>
              <a:rPr lang="en-US" dirty="0"/>
              <a:t>New students within the same classes as seen during training? </a:t>
            </a:r>
          </a:p>
        </p:txBody>
      </p:sp>
    </p:spTree>
    <p:extLst>
      <p:ext uri="{BB962C8B-B14F-4D97-AF65-F5344CB8AC3E}">
        <p14:creationId xmlns:p14="http://schemas.microsoft.com/office/powerpoint/2010/main" val="4026069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91A-E806-996D-C941-5FC104A1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6D4B-2629-8C4E-C310-7CEF0D746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idea: variance within clusters vs across clusters</a:t>
            </a:r>
          </a:p>
          <a:p>
            <a:r>
              <a:rPr lang="en-US" dirty="0"/>
              <a:t>Students in the same class will be more similar than in different classes because shared environment creates correlations</a:t>
            </a:r>
          </a:p>
          <a:p>
            <a:r>
              <a:rPr lang="en-US" dirty="0"/>
              <a:t>What do we want to generalize to?</a:t>
            </a:r>
          </a:p>
          <a:p>
            <a:pPr lvl="1"/>
            <a:r>
              <a:rPr lang="en-US" dirty="0"/>
              <a:t>New schools? </a:t>
            </a:r>
            <a:r>
              <a:rPr lang="en-US" dirty="0">
                <a:sym typeface="Wingdings" panose="05000000000000000000" pitchFamily="2" charset="2"/>
              </a:rPr>
              <a:t> Sample at school level; entire school goes in training or test set</a:t>
            </a:r>
            <a:endParaRPr lang="en-US" dirty="0"/>
          </a:p>
          <a:p>
            <a:pPr lvl="1"/>
            <a:r>
              <a:rPr lang="en-US" dirty="0"/>
              <a:t>New classes within the same school seen during training? </a:t>
            </a:r>
            <a:r>
              <a:rPr lang="en-US" dirty="0">
                <a:sym typeface="Wingdings" panose="05000000000000000000" pitchFamily="2" charset="2"/>
              </a:rPr>
              <a:t> sample at class level</a:t>
            </a:r>
            <a:endParaRPr lang="en-US" dirty="0"/>
          </a:p>
          <a:p>
            <a:pPr lvl="1"/>
            <a:r>
              <a:rPr lang="en-US" dirty="0"/>
              <a:t>New students within the same classes as seen during training </a:t>
            </a:r>
            <a:r>
              <a:rPr lang="en-US" dirty="0">
                <a:sym typeface="Wingdings" panose="05000000000000000000" pitchFamily="2" charset="2"/>
              </a:rPr>
              <a:t> sample at student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0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91A-E806-996D-C941-5FC104A1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6D4B-2629-8C4E-C310-7CEF0D746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Related to clustering and temporal structure</a:t>
            </a:r>
          </a:p>
          <a:p>
            <a:r>
              <a:rPr lang="en-US" dirty="0"/>
              <a:t>We often believe that nearby places are correlated</a:t>
            </a:r>
          </a:p>
          <a:p>
            <a:r>
              <a:rPr lang="en-US" dirty="0"/>
              <a:t>What do we care about in deployment? </a:t>
            </a:r>
          </a:p>
          <a:p>
            <a:pPr lvl="1"/>
            <a:r>
              <a:rPr lang="en-US" dirty="0"/>
              <a:t>Generalization to new locations?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Allocate large spatial blocks to train/test set</a:t>
            </a:r>
          </a:p>
          <a:p>
            <a:pPr lvl="1"/>
            <a:r>
              <a:rPr lang="en-US" dirty="0"/>
              <a:t>Filling in between places seen during training </a:t>
            </a:r>
            <a:r>
              <a:rPr lang="en-US" dirty="0">
                <a:sym typeface="Wingdings" panose="05000000000000000000" pitchFamily="2" charset="2"/>
              </a:rPr>
              <a:t> Allocate smaller patches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0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D4DE-3C43-2BC5-D479-2C256D6B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9E94-8E88-DB0A-45CA-105C5AA6A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What are the train/test splits? </a:t>
            </a:r>
          </a:p>
          <a:p>
            <a:r>
              <a:rPr lang="en-US" dirty="0"/>
              <a:t>How do we choose the best entry in that table? </a:t>
            </a:r>
          </a:p>
        </p:txBody>
      </p:sp>
    </p:spTree>
    <p:extLst>
      <p:ext uri="{BB962C8B-B14F-4D97-AF65-F5344CB8AC3E}">
        <p14:creationId xmlns:p14="http://schemas.microsoft.com/office/powerpoint/2010/main" val="3456944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4DF9-F9EC-5BCC-348E-93B763F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entry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3A7D-490E-9C5A-9ACE-B46454F4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there are multiple metrics that you care about</a:t>
            </a:r>
          </a:p>
          <a:p>
            <a:pPr lvl="1"/>
            <a:r>
              <a:rPr lang="en-US" dirty="0"/>
              <a:t>Sensitivity/specificity</a:t>
            </a:r>
          </a:p>
          <a:p>
            <a:pPr lvl="1"/>
            <a:r>
              <a:rPr lang="en-US" dirty="0"/>
              <a:t>Different decision thresholds</a:t>
            </a:r>
          </a:p>
          <a:p>
            <a:pPr lvl="1"/>
            <a:r>
              <a:rPr lang="en-US" dirty="0"/>
              <a:t>Accuracy on different subgroups</a:t>
            </a:r>
          </a:p>
          <a:p>
            <a:pPr lvl="1"/>
            <a:r>
              <a:rPr lang="en-US" dirty="0"/>
              <a:t>Performance recently vs all time</a:t>
            </a:r>
          </a:p>
          <a:p>
            <a:pPr lvl="1"/>
            <a:r>
              <a:rPr lang="en-US" dirty="0"/>
              <a:t>Inference runtime, computation needs, etc.</a:t>
            </a:r>
          </a:p>
          <a:p>
            <a:r>
              <a:rPr lang="en-US" dirty="0"/>
              <a:t>Difficult to boil down to a single number unless one model is obviously much better</a:t>
            </a:r>
          </a:p>
        </p:txBody>
      </p:sp>
    </p:spTree>
    <p:extLst>
      <p:ext uri="{BB962C8B-B14F-4D97-AF65-F5344CB8AC3E}">
        <p14:creationId xmlns:p14="http://schemas.microsoft.com/office/powerpoint/2010/main" val="382748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78AE-CE1B-9F50-A3D0-AAE6A22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entry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69DC-810B-EEFD-5768-BB456133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the Pareto frontier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1026" name="Picture 2" descr="Machine learning meets continuous flow chemistry: Automated optimization  towards the Pareto front of multiple objectives - ScienceDirect">
            <a:extLst>
              <a:ext uri="{FF2B5EF4-FFF2-40B4-BE49-F238E27FC236}">
                <a16:creationId xmlns:a16="http://schemas.microsoft.com/office/drawing/2014/main" id="{E7BCF1CF-1CEF-16A5-F069-52B2F3A0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2528358"/>
            <a:ext cx="33813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98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78AE-CE1B-9F50-A3D0-AAE6A22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entry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69DC-810B-EEFD-5768-BB4561333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6724" y="1536633"/>
            <a:ext cx="7499575" cy="4555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Think about the Pareto frontier</a:t>
            </a:r>
          </a:p>
          <a:p>
            <a:pPr>
              <a:spcAft>
                <a:spcPts val="1200"/>
              </a:spcAft>
            </a:pPr>
            <a:r>
              <a:rPr lang="en-US" dirty="0"/>
              <a:t>Hard to visualize in &gt; 2 dimensions, but essentially, eliminate models that are either dominated, or so bad on some dimension you would never use them</a:t>
            </a:r>
          </a:p>
          <a:p>
            <a:pPr>
              <a:spcAft>
                <a:spcPts val="1200"/>
              </a:spcAft>
            </a:pPr>
            <a:r>
              <a:rPr lang="en-US" dirty="0"/>
              <a:t>Remaining list of models provides concrete set of tradeoffs: how much would you give up of one objective to get more of another?</a:t>
            </a:r>
          </a:p>
          <a:p>
            <a:pPr>
              <a:spcAft>
                <a:spcPts val="1200"/>
              </a:spcAft>
            </a:pPr>
            <a:r>
              <a:rPr lang="en-US" dirty="0"/>
              <a:t>Consider pilot testing multiple models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1026" name="Picture 2" descr="Machine learning meets continuous flow chemistry: Automated optimization  towards the Pareto front of multiple objectives - ScienceDirect">
            <a:extLst>
              <a:ext uri="{FF2B5EF4-FFF2-40B4-BE49-F238E27FC236}">
                <a16:creationId xmlns:a16="http://schemas.microsoft.com/office/drawing/2014/main" id="{E7BCF1CF-1CEF-16A5-F069-52B2F3A0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528358"/>
            <a:ext cx="33813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1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2052</Words>
  <Application>Microsoft Office PowerPoint</Application>
  <PresentationFormat>Widescreen</PresentationFormat>
  <Paragraphs>385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Roboto</vt:lpstr>
      <vt:lpstr>Simple Light</vt:lpstr>
      <vt:lpstr>ghani uofc template</vt:lpstr>
      <vt:lpstr>PowerPoint Presentation</vt:lpstr>
      <vt:lpstr>Reminders</vt:lpstr>
      <vt:lpstr>So far</vt:lpstr>
      <vt:lpstr>Here’s how we typically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The for loop</vt:lpstr>
      <vt:lpstr>Results</vt:lpstr>
      <vt:lpstr>Two key questions</vt:lpstr>
      <vt:lpstr>Defining train/test splits</vt:lpstr>
      <vt:lpstr>Question</vt:lpstr>
      <vt:lpstr>Underlying principle</vt:lpstr>
      <vt:lpstr>Underlying principle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Pros and cons</vt:lpstr>
      <vt:lpstr>Underlying principle</vt:lpstr>
      <vt:lpstr>Temporal validation</vt:lpstr>
      <vt:lpstr>Temporal validation</vt:lpstr>
      <vt:lpstr>Temporal validation</vt:lpstr>
      <vt:lpstr>Temporal validation</vt:lpstr>
      <vt:lpstr>Temporal validation</vt:lpstr>
      <vt:lpstr>Temporal validation</vt:lpstr>
      <vt:lpstr>Temporal validation</vt:lpstr>
      <vt:lpstr>Parameters</vt:lpstr>
      <vt:lpstr>Other considerations</vt:lpstr>
      <vt:lpstr>Some tips</vt:lpstr>
      <vt:lpstr>Temporal Validation Review -- Example</vt:lpstr>
      <vt:lpstr>Analyzing the results</vt:lpstr>
      <vt:lpstr>Analyzing the results</vt:lpstr>
      <vt:lpstr>Analyzing the results</vt:lpstr>
      <vt:lpstr>Analyzing the results</vt:lpstr>
      <vt:lpstr>Model Selection – which one would you choose?</vt:lpstr>
      <vt:lpstr>Underlying principle</vt:lpstr>
      <vt:lpstr>Cluster structure</vt:lpstr>
      <vt:lpstr>Cluster structure</vt:lpstr>
      <vt:lpstr>Spatial structure</vt:lpstr>
      <vt:lpstr>Two key questions</vt:lpstr>
      <vt:lpstr>Choosing the best entry</vt:lpstr>
      <vt:lpstr>Choosing the best entry</vt:lpstr>
      <vt:lpstr>Choosing the best entry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 Wilder</cp:lastModifiedBy>
  <cp:revision>100</cp:revision>
  <dcterms:created xsi:type="dcterms:W3CDTF">2020-01-14T19:43:43Z</dcterms:created>
  <dcterms:modified xsi:type="dcterms:W3CDTF">2023-01-26T01:58:27Z</dcterms:modified>
</cp:coreProperties>
</file>