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98" r:id="rId3"/>
    <p:sldId id="296" r:id="rId4"/>
    <p:sldId id="257" r:id="rId5"/>
    <p:sldId id="300" r:id="rId6"/>
    <p:sldId id="261" r:id="rId7"/>
    <p:sldId id="297" r:id="rId8"/>
    <p:sldId id="260" r:id="rId9"/>
    <p:sldId id="262" r:id="rId10"/>
    <p:sldId id="263" r:id="rId11"/>
    <p:sldId id="295" r:id="rId12"/>
    <p:sldId id="299" r:id="rId13"/>
    <p:sldId id="264" r:id="rId14"/>
    <p:sldId id="267" r:id="rId15"/>
    <p:sldId id="269" r:id="rId16"/>
    <p:sldId id="270" r:id="rId17"/>
    <p:sldId id="301" r:id="rId18"/>
    <p:sldId id="302" r:id="rId19"/>
    <p:sldId id="272" r:id="rId20"/>
    <p:sldId id="273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62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 custT="1"/>
      <dgm:spPr>
        <a:solidFill>
          <a:srgbClr val="00B0F0"/>
        </a:solidFill>
      </dgm:spPr>
      <dgm:t>
        <a:bodyPr/>
        <a:lstStyle/>
        <a:p>
          <a:r>
            <a:rPr lang="en-US" sz="1300" dirty="0"/>
            <a:t>Defining objectives</a:t>
          </a:r>
        </a:p>
        <a:p>
          <a:r>
            <a:rPr lang="en-US" sz="1100" dirty="0"/>
            <a:t>Measuring performance, bias and fairness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82FED25-8C48-F941-A0FE-6B2DFF5CD464}">
      <dgm:prSet phldrT="[Text]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sz="1300" dirty="0"/>
            <a:t>Model Selection</a:t>
          </a:r>
        </a:p>
        <a:p>
          <a:r>
            <a:rPr lang="en-US" sz="1100" dirty="0"/>
            <a:t>Train/test splits, evaluation 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Model explanation and interpretation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Defining objectives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Measuring performance, bias and fairness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Train/test splits, evaluation 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explanation and interpretation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think you’re likely to drop, please let us know sooner rather than later so we can balance teams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499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wilder0/mlpractice_s20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g1RtgUv5WMcw667zqdIL4P6Cq6KlhyCReAt1EhixSco/edit?usp=shar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b_VGmx3685DNY48WLf5TgUMLAj8CFdt6?authuser=2#scrollTo=VIedu1vjE8P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Machine Learning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Bryan Wilder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63436"/>
          <a:stretch/>
        </p:blipFill>
        <p:spPr>
          <a:xfrm>
            <a:off x="2757488" y="3818150"/>
            <a:ext cx="3629025" cy="40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555757"/>
              </p:ext>
            </p:extLst>
          </p:nvPr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2B01-FB65-BE45-B088-DBD593E54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1669A-E55D-9344-BE22-8F89B1EF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1: End-to-end ML Pipeline</a:t>
            </a:r>
          </a:p>
          <a:p>
            <a:pPr lvl="1"/>
            <a:r>
              <a:rPr lang="en-US" dirty="0"/>
              <a:t>Formulation, Modeling Setup, Features, Models, Model Selection</a:t>
            </a:r>
          </a:p>
          <a:p>
            <a:pPr lvl="1"/>
            <a:r>
              <a:rPr lang="en-US" dirty="0"/>
              <a:t>Case study discussions</a:t>
            </a:r>
          </a:p>
          <a:p>
            <a:r>
              <a:rPr lang="en-US" dirty="0"/>
              <a:t>Module 2: Fairness</a:t>
            </a:r>
          </a:p>
          <a:p>
            <a:r>
              <a:rPr lang="en-US" dirty="0"/>
              <a:t>Module 3: Field trials and causal inference</a:t>
            </a:r>
          </a:p>
          <a:p>
            <a:r>
              <a:rPr lang="en-US" dirty="0"/>
              <a:t>Module 4: Distribution shift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38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 (and email)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o</a:t>
            </a:r>
            <a:r>
              <a:rPr lang="en" dirty="0">
                <a:solidFill>
                  <a:schemeClr val="tx1"/>
                </a:solidFill>
              </a:rPr>
              <a:t>u should create 5-person teams by the end of this week (and </a:t>
            </a:r>
            <a:r>
              <a:rPr lang="en" dirty="0">
                <a:solidFill>
                  <a:schemeClr val="tx1"/>
                </a:solidFill>
                <a:hlinkClick r:id="rId3"/>
              </a:rPr>
              <a:t>fill out the spreadsheet</a:t>
            </a:r>
            <a:r>
              <a:rPr lang="en" dirty="0">
                <a:solidFill>
                  <a:schemeClr val="tx1"/>
                </a:solidFill>
              </a:rPr>
              <a:t> to let us know)</a:t>
            </a:r>
            <a:br>
              <a:rPr lang="en" dirty="0">
                <a:solidFill>
                  <a:schemeClr val="tx1"/>
                </a:solidFill>
              </a:rPr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4625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600"/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>
            <a:hlinkClick r:id="rId3"/>
            <a:extLst>
              <a:ext uri="{FF2B5EF4-FFF2-40B4-BE49-F238E27FC236}">
                <a16:creationId xmlns:a16="http://schemas.microsoft.com/office/drawing/2014/main" id="{7754616C-B13B-734C-9D90-D3E25C1D8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17724"/>
            <a:ext cx="9144000" cy="4125775"/>
          </a:xfrm>
          <a:prstGeom prst="rect">
            <a:avLst/>
          </a:prstGeom>
        </p:spPr>
      </p:pic>
      <p:pic>
        <p:nvPicPr>
          <p:cNvPr id="1026" name="Picture 2" descr="DonorsChoose: Support a classroom. Build a future.">
            <a:extLst>
              <a:ext uri="{FF2B5EF4-FFF2-40B4-BE49-F238E27FC236}">
                <a16:creationId xmlns:a16="http://schemas.microsoft.com/office/drawing/2014/main" id="{63585741-D5E1-0C49-9B35-C444E3CCF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927" y="1033625"/>
            <a:ext cx="2490073" cy="130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25D3-DD1C-5AC6-8F9D-87D7C9DC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649C8-4773-B10A-6B3B-08122059D1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Your team will…</a:t>
            </a:r>
          </a:p>
          <a:p>
            <a:r>
              <a:rPr lang="en-US" b="1" dirty="0"/>
              <a:t>Formalize</a:t>
            </a:r>
            <a:r>
              <a:rPr lang="en-US" dirty="0"/>
              <a:t> what machine learning problem you are going to solve</a:t>
            </a:r>
          </a:p>
          <a:p>
            <a:r>
              <a:rPr lang="en-US" dirty="0"/>
              <a:t>Define </a:t>
            </a:r>
            <a:r>
              <a:rPr lang="en-US" b="1" dirty="0"/>
              <a:t>evaluation metrics </a:t>
            </a:r>
            <a:r>
              <a:rPr lang="en-US" dirty="0"/>
              <a:t>for that problem</a:t>
            </a:r>
          </a:p>
          <a:p>
            <a:r>
              <a:rPr lang="en-US" dirty="0"/>
              <a:t>Build a dataset (</a:t>
            </a:r>
            <a:r>
              <a:rPr lang="en-US" b="1" dirty="0"/>
              <a:t>engineering features, handling missingness, </a:t>
            </a:r>
            <a:r>
              <a:rPr lang="en-US" b="1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Train, evaluate, and select between potential </a:t>
            </a:r>
            <a:r>
              <a:rPr lang="en-US" b="1" dirty="0"/>
              <a:t>models</a:t>
            </a:r>
          </a:p>
          <a:p>
            <a:r>
              <a:rPr lang="en-US" dirty="0"/>
              <a:t>Evaluate the </a:t>
            </a:r>
            <a:r>
              <a:rPr lang="en-US" b="1" dirty="0"/>
              <a:t>fairness and bias</a:t>
            </a:r>
            <a:r>
              <a:rPr lang="en-US" dirty="0"/>
              <a:t> implications of your model, along with potential remedies</a:t>
            </a:r>
          </a:p>
          <a:p>
            <a:r>
              <a:rPr lang="en-US" dirty="0"/>
              <a:t>Evaluate the consequences and of </a:t>
            </a:r>
            <a:r>
              <a:rPr lang="en-US" b="1" dirty="0"/>
              <a:t>distribution shift </a:t>
            </a:r>
            <a:r>
              <a:rPr lang="en-US" dirty="0"/>
              <a:t>for your model, along with potential remedies</a:t>
            </a:r>
          </a:p>
          <a:p>
            <a:r>
              <a:rPr lang="en-US" dirty="0"/>
              <a:t>Design a </a:t>
            </a:r>
            <a:r>
              <a:rPr lang="en-US" b="1" dirty="0"/>
              <a:t>field trial to evaluate </a:t>
            </a:r>
            <a:r>
              <a:rPr lang="en-US" dirty="0"/>
              <a:t>your method in actual deployment</a:t>
            </a:r>
          </a:p>
        </p:txBody>
      </p:sp>
    </p:spTree>
    <p:extLst>
      <p:ext uri="{BB962C8B-B14F-4D97-AF65-F5344CB8AC3E}">
        <p14:creationId xmlns:p14="http://schemas.microsoft.com/office/powerpoint/2010/main" val="3543961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0068-2CB7-AF92-2645-821FF1ED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assignment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8F09F-99D6-6D54-195B-10081EED6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Weekly updates during the first half of the course (20% of grade in total)</a:t>
            </a:r>
          </a:p>
          <a:p>
            <a:r>
              <a:rPr lang="en-US" dirty="0"/>
              <a:t>Extended abstract and group presentation on fairness (15%)</a:t>
            </a:r>
          </a:p>
          <a:p>
            <a:r>
              <a:rPr lang="en-US" dirty="0"/>
              <a:t>Extended abstract and presentation on distribution shift (15%)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First weekly assignment (completed individually): due Monday!</a:t>
            </a:r>
          </a:p>
        </p:txBody>
      </p:sp>
    </p:spTree>
    <p:extLst>
      <p:ext uri="{BB962C8B-B14F-4D97-AF65-F5344CB8AC3E}">
        <p14:creationId xmlns:p14="http://schemas.microsoft.com/office/powerpoint/2010/main" val="1007675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Setup Options</a:t>
            </a:r>
            <a:endParaRPr dirty="0"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58282" y="1017725"/>
            <a:ext cx="8774018" cy="38802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Get set up on </a:t>
            </a:r>
            <a:r>
              <a:rPr lang="en-US" dirty="0" err="1"/>
              <a:t>github</a:t>
            </a:r>
            <a:r>
              <a:rPr lang="en-US" dirty="0"/>
              <a:t> for your project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Nice to have: get familiar with Postgresql (to analyze and query data)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BBF-84F2-1548-81DC-DF68B68C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want/expect to learn from this class?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2B04-87BF-BC4F-A364-35F45920A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9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Project Scoping guide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  <a:p>
            <a:pPr lvl="0"/>
            <a:r>
              <a:rPr lang="en-US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dirty="0"/>
              <a:t>Project Team Selections (</a:t>
            </a:r>
            <a:r>
              <a:rPr lang="en-US" b="1" dirty="0"/>
              <a:t>due</a:t>
            </a:r>
            <a:r>
              <a:rPr lang="en-US" dirty="0"/>
              <a:t> </a:t>
            </a:r>
            <a:r>
              <a:rPr lang="en-US" b="1" dirty="0"/>
              <a:t>Friday 1/20</a:t>
            </a:r>
            <a:r>
              <a:rPr lang="en-US" dirty="0"/>
              <a:t>): link in canvas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Individual project: First pass on the ML project (</a:t>
            </a:r>
            <a:r>
              <a:rPr lang="en-US" b="1" dirty="0"/>
              <a:t>due next Monday, 1/23</a:t>
            </a:r>
            <a:r>
              <a:rPr lang="en-US" dirty="0"/>
              <a:t>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pPr marL="139700" indent="0">
              <a:buSzPts val="1400"/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8D306-3C8A-6D45-BCD9-A0B65409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class exist?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50762-270A-9D48-9911-FB65D98E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Exposure and experience solving end-to-end real-world problems with ML</a:t>
            </a:r>
          </a:p>
          <a:p>
            <a:endParaRPr lang="en-US" dirty="0"/>
          </a:p>
          <a:p>
            <a:pPr lvl="1"/>
            <a:r>
              <a:rPr lang="en-US" dirty="0"/>
              <a:t>Beyond methods and models</a:t>
            </a:r>
          </a:p>
          <a:p>
            <a:pPr lvl="1"/>
            <a:r>
              <a:rPr lang="en-US" dirty="0"/>
              <a:t>Beyond simplifying assumptions</a:t>
            </a:r>
          </a:p>
          <a:p>
            <a:pPr lvl="1"/>
            <a:r>
              <a:rPr lang="en-US" dirty="0"/>
              <a:t>Beyond general-purpose, one-size-fits-all setups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want you to learn from this class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tx1"/>
                </a:solidFill>
              </a:rPr>
              <a:t>How to responsibly and effectively solve real-world problems using ML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1600" dirty="0">
                <a:solidFill>
                  <a:schemeClr val="tx1"/>
                </a:solidFill>
              </a:rPr>
              <a:t>Understand the *entire* Machine Learning process (and get hands-on e</a:t>
            </a:r>
            <a:r>
              <a:rPr lang="en-US" sz="1600" dirty="0" err="1">
                <a:solidFill>
                  <a:schemeClr val="tx1"/>
                </a:solidFill>
              </a:rPr>
              <a:t>xp</a:t>
            </a:r>
            <a:r>
              <a:rPr lang="en" sz="1600" dirty="0" err="1">
                <a:solidFill>
                  <a:schemeClr val="tx1"/>
                </a:solidFill>
              </a:rPr>
              <a:t>erience</a:t>
            </a:r>
            <a:r>
              <a:rPr lang="en" sz="1600" dirty="0">
                <a:solidFill>
                  <a:schemeClr val="tx1"/>
                </a:solidFill>
              </a:rPr>
              <a:t> doing most of it)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Build (and use) reusable ML pipelines</a:t>
            </a:r>
          </a:p>
          <a:p>
            <a:pPr marL="857250" lvl="1" indent="-28575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600" dirty="0">
                <a:solidFill>
                  <a:schemeClr val="tx1"/>
                </a:solidFill>
              </a:rPr>
              <a:t>Learn how to formulate ML problems, use, understand, evaluate, and communicate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take from this class as a researcher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Interface between theory and practice is an incredibly rich source of research problems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Many of the biggest current challenges in ML are inspired by this interface: bias and fairness, distribution shift, interpretability, robustness, etc.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>
                <a:solidFill>
                  <a:schemeClr val="tx1"/>
                </a:solidFill>
              </a:rPr>
              <a:t>Understanding how models are used enables impactful research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664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00382" y="19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is this course different than typical ML classes you’ve taken before?</a:t>
            </a:r>
            <a:endParaRPr dirty="0"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M</a:t>
            </a:r>
            <a:r>
              <a:rPr lang="en" sz="2000" dirty="0" err="1">
                <a:solidFill>
                  <a:schemeClr val="dk1"/>
                </a:solidFill>
              </a:rPr>
              <a:t>ethods</a:t>
            </a:r>
            <a:r>
              <a:rPr lang="en" sz="2000" dirty="0">
                <a:solidFill>
                  <a:schemeClr val="dk1"/>
                </a:solidFill>
              </a:rPr>
              <a:t>/algorithms/models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A</a:t>
            </a:r>
            <a:r>
              <a:rPr lang="en" sz="2000" dirty="0" err="1">
                <a:solidFill>
                  <a:schemeClr val="dk1"/>
                </a:solidFill>
              </a:rPr>
              <a:t>ssumptions</a:t>
            </a:r>
            <a:r>
              <a:rPr lang="en" sz="2000" dirty="0">
                <a:solidFill>
                  <a:schemeClr val="dk1"/>
                </a:solidFill>
              </a:rPr>
              <a:t> behind them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dk1"/>
                </a:solidFill>
              </a:rPr>
              <a:t>H</a:t>
            </a:r>
            <a:r>
              <a:rPr lang="en" sz="2000" dirty="0">
                <a:solidFill>
                  <a:schemeClr val="dk1"/>
                </a:solidFill>
              </a:rPr>
              <a:t>ow to implement them </a:t>
            </a:r>
          </a:p>
          <a:p>
            <a:pPr marL="342900">
              <a:spcBef>
                <a:spcPts val="600"/>
              </a:spcBef>
              <a:buClr>
                <a:schemeClr val="dk1"/>
              </a:buClr>
              <a:buSzPts val="1100"/>
            </a:pPr>
            <a:endParaRPr lang="en" sz="2400" dirty="0">
              <a:solidFill>
                <a:schemeClr val="dk1"/>
              </a:solidFill>
            </a:endParaRP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" sz="2400" dirty="0">
                <a:solidFill>
                  <a:schemeClr val="dk1"/>
                </a:solidFill>
              </a:rPr>
              <a:t>And focus on everything else that comes before the matrix and after the models are built (99% of the work done in a real-world project)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00A9-8548-B248-98B9-9D00329A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3EC99-8347-3241-AC32-A2F7A07D6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project (explained in detail later): 50%, over several assignments</a:t>
            </a:r>
          </a:p>
          <a:p>
            <a:r>
              <a:rPr lang="en-US" dirty="0"/>
              <a:t>Midterm: 25%</a:t>
            </a:r>
          </a:p>
          <a:p>
            <a:r>
              <a:rPr lang="en-US" dirty="0"/>
              <a:t>Final reflection: 10%</a:t>
            </a:r>
          </a:p>
          <a:p>
            <a:r>
              <a:rPr lang="en-US" dirty="0"/>
              <a:t>Short paper reflections: 10% (250-300 words discussing an assigned reading prior to class)</a:t>
            </a:r>
          </a:p>
          <a:p>
            <a:r>
              <a:rPr lang="en-US" dirty="0"/>
              <a:t>Participation: 5% (engaging in discussion, </a:t>
            </a:r>
            <a:r>
              <a:rPr lang="en-US" dirty="0" err="1"/>
              <a:t>slido</a:t>
            </a:r>
            <a:r>
              <a:rPr lang="en-US" dirty="0"/>
              <a:t> questions)</a:t>
            </a:r>
          </a:p>
        </p:txBody>
      </p:sp>
    </p:spTree>
    <p:extLst>
      <p:ext uri="{BB962C8B-B14F-4D97-AF65-F5344CB8AC3E}">
        <p14:creationId xmlns:p14="http://schemas.microsoft.com/office/powerpoint/2010/main" val="407484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Machine Learning (methods and </a:t>
            </a:r>
            <a:r>
              <a:rPr lang="en" dirty="0" err="1"/>
              <a:t>overal</a:t>
            </a:r>
            <a:r>
              <a:rPr lang="en-US" dirty="0"/>
              <a:t>l</a:t>
            </a:r>
            <a:r>
              <a:rPr lang="en" dirty="0"/>
              <a:t> process)</a:t>
            </a:r>
          </a:p>
          <a:p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</a:t>
            </a:r>
            <a:r>
              <a:rPr lang="en" dirty="0" err="1"/>
              <a:t>tensorflow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Ideally: experience with SQL,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(with ML)</a:t>
            </a:r>
            <a:endParaRPr dirty="0"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15643</TotalTime>
  <Words>810</Words>
  <Application>Microsoft Office PowerPoint</Application>
  <PresentationFormat>On-screen Show (16:9)</PresentationFormat>
  <Paragraphs>132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Lato</vt:lpstr>
      <vt:lpstr>Simple Light</vt:lpstr>
      <vt:lpstr>Machine Learning in Practice </vt:lpstr>
      <vt:lpstr>What do you want/expect to learn from this class?</vt:lpstr>
      <vt:lpstr>Why does this class exist?</vt:lpstr>
      <vt:lpstr>What we want you to learn from this class</vt:lpstr>
      <vt:lpstr>What to take from this class as a researcher</vt:lpstr>
      <vt:lpstr>How is this course different than typical ML classes you’ve taken before?</vt:lpstr>
      <vt:lpstr>Grading</vt:lpstr>
      <vt:lpstr>Pre-requisites</vt:lpstr>
      <vt:lpstr>Skills needed to solve real-world problems (with ML)</vt:lpstr>
      <vt:lpstr>Skills needed to solve real-world problems (with ML)</vt:lpstr>
      <vt:lpstr>PowerPoint Presentation</vt:lpstr>
      <vt:lpstr>Structure of the class</vt:lpstr>
      <vt:lpstr>Class Schedule</vt:lpstr>
      <vt:lpstr>Logistics</vt:lpstr>
      <vt:lpstr>Project Teams</vt:lpstr>
      <vt:lpstr>Project</vt:lpstr>
      <vt:lpstr>Project</vt:lpstr>
      <vt:lpstr>Project: assignment structure</vt:lpstr>
      <vt:lpstr>Tech Setup Options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</dc:title>
  <dc:creator>Wilder, Bryan</dc:creator>
  <cp:lastModifiedBy>Bryan Wilder</cp:lastModifiedBy>
  <cp:revision>26</cp:revision>
  <dcterms:modified xsi:type="dcterms:W3CDTF">2023-01-17T15:16:02Z</dcterms:modified>
</cp:coreProperties>
</file>