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74" r:id="rId3"/>
    <p:sldId id="488" r:id="rId4"/>
    <p:sldId id="483" r:id="rId5"/>
    <p:sldId id="524" r:id="rId6"/>
    <p:sldId id="515" r:id="rId7"/>
    <p:sldId id="526" r:id="rId8"/>
    <p:sldId id="525" r:id="rId9"/>
    <p:sldId id="542" r:id="rId10"/>
    <p:sldId id="543" r:id="rId11"/>
    <p:sldId id="527" r:id="rId12"/>
    <p:sldId id="528" r:id="rId13"/>
    <p:sldId id="544" r:id="rId14"/>
    <p:sldId id="550" r:id="rId15"/>
    <p:sldId id="530" r:id="rId16"/>
    <p:sldId id="531" r:id="rId17"/>
    <p:sldId id="534" r:id="rId18"/>
    <p:sldId id="535" r:id="rId19"/>
    <p:sldId id="532" r:id="rId20"/>
    <p:sldId id="548" r:id="rId21"/>
    <p:sldId id="549" r:id="rId22"/>
    <p:sldId id="533" r:id="rId23"/>
    <p:sldId id="536" r:id="rId24"/>
    <p:sldId id="537" r:id="rId25"/>
    <p:sldId id="538" r:id="rId26"/>
    <p:sldId id="546" r:id="rId27"/>
    <p:sldId id="547" r:id="rId28"/>
    <p:sldId id="540" r:id="rId29"/>
    <p:sldId id="545" r:id="rId30"/>
    <p:sldId id="541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720F3D-374D-418B-83AD-38E79D1804DE}">
          <p14:sldIdLst>
            <p14:sldId id="256"/>
            <p14:sldId id="474"/>
            <p14:sldId id="488"/>
            <p14:sldId id="483"/>
            <p14:sldId id="524"/>
            <p14:sldId id="515"/>
            <p14:sldId id="526"/>
            <p14:sldId id="525"/>
            <p14:sldId id="542"/>
            <p14:sldId id="543"/>
            <p14:sldId id="527"/>
            <p14:sldId id="528"/>
            <p14:sldId id="544"/>
            <p14:sldId id="550"/>
            <p14:sldId id="530"/>
            <p14:sldId id="531"/>
            <p14:sldId id="534"/>
            <p14:sldId id="535"/>
            <p14:sldId id="532"/>
            <p14:sldId id="548"/>
            <p14:sldId id="549"/>
            <p14:sldId id="533"/>
            <p14:sldId id="536"/>
            <p14:sldId id="537"/>
            <p14:sldId id="538"/>
            <p14:sldId id="546"/>
            <p14:sldId id="547"/>
            <p14:sldId id="540"/>
            <p14:sldId id="545"/>
            <p14:sldId id="54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Human-AI interaction part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A96C-54DE-DFF7-A24D-364158B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interpretability evaluation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83A2-109C-869F-87A4-02D791C02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common evaluation strategy: testing model + explanations in intended use case</a:t>
            </a:r>
          </a:p>
          <a:p>
            <a:r>
              <a:rPr lang="en-US" dirty="0"/>
              <a:t>This requires asking experts to interact with the system and evaluating their performance</a:t>
            </a:r>
          </a:p>
          <a:p>
            <a:r>
              <a:rPr lang="en-US" dirty="0"/>
              <a:t>Experts are hard to get a hold of</a:t>
            </a:r>
          </a:p>
        </p:txBody>
      </p:sp>
    </p:spTree>
    <p:extLst>
      <p:ext uri="{BB962C8B-B14F-4D97-AF65-F5344CB8AC3E}">
        <p14:creationId xmlns:p14="http://schemas.microsoft.com/office/powerpoint/2010/main" val="41913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F24E-1801-C223-C0DD-A95826F5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evaluations of human-AI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A36D-D387-9086-2108-59E5D6CDF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examples from the readings for today</a:t>
            </a:r>
          </a:p>
          <a:p>
            <a:r>
              <a:rPr lang="en-US" dirty="0"/>
              <a:t>Evaluation (with mechanical </a:t>
            </a:r>
            <a:r>
              <a:rPr lang="en-US" dirty="0" err="1"/>
              <a:t>turk</a:t>
            </a:r>
            <a:r>
              <a:rPr lang="en-US" dirty="0"/>
              <a:t> workers) of impact of providing confidence and explanations for ML model</a:t>
            </a:r>
          </a:p>
          <a:p>
            <a:r>
              <a:rPr lang="en-US" dirty="0"/>
              <a:t>Biomedical evaluation of an explainable prediction model </a:t>
            </a:r>
          </a:p>
        </p:txBody>
      </p:sp>
    </p:spTree>
    <p:extLst>
      <p:ext uri="{BB962C8B-B14F-4D97-AF65-F5344CB8AC3E}">
        <p14:creationId xmlns:p14="http://schemas.microsoft.com/office/powerpoint/2010/main" val="215402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F24E-1801-C223-C0DD-A95826F5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confidence and explanations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A36D-D387-9086-2108-59E5D6CDF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for today: Zhang et al</a:t>
            </a:r>
          </a:p>
          <a:p>
            <a:r>
              <a:rPr lang="en-US" dirty="0"/>
              <a:t>Prediction task using a standard ML dataset (income prediction). Asked Mechanical Turk workers to make predictions, potentially with access to a ML model</a:t>
            </a:r>
          </a:p>
          <a:p>
            <a:r>
              <a:rPr lang="en-US" dirty="0"/>
              <a:t>Tested impact of providing confidence level of the model for each input</a:t>
            </a:r>
          </a:p>
          <a:p>
            <a:r>
              <a:rPr lang="en-US" dirty="0"/>
              <a:t>Test impact of providing an explanation of the model’s predictions for each input</a:t>
            </a:r>
          </a:p>
        </p:txBody>
      </p:sp>
    </p:spTree>
    <p:extLst>
      <p:ext uri="{BB962C8B-B14F-4D97-AF65-F5344CB8AC3E}">
        <p14:creationId xmlns:p14="http://schemas.microsoft.com/office/powerpoint/2010/main" val="5387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770C-0676-D86E-608A-3CD6E3CC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6C528-01DC-8112-5508-D6BF474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#10718, remember to enter your name</a:t>
            </a:r>
          </a:p>
          <a:p>
            <a:r>
              <a:rPr lang="en-US" dirty="0"/>
              <a:t>What is the main finding of this paper of the impact of explanations and confidence levels on human’s predictive accuracy?</a:t>
            </a:r>
          </a:p>
        </p:txBody>
      </p:sp>
    </p:spTree>
    <p:extLst>
      <p:ext uri="{BB962C8B-B14F-4D97-AF65-F5344CB8AC3E}">
        <p14:creationId xmlns:p14="http://schemas.microsoft.com/office/powerpoint/2010/main" val="8343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8FD-92F9-5A0E-87E1-8B339AD6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FB42-3C33-C368-6EB9-FC62F5186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predicting hypoxia for patients during surgery</a:t>
            </a:r>
          </a:p>
          <a:p>
            <a:r>
              <a:rPr lang="en-US" dirty="0"/>
              <a:t>Asked anesthesiologists to make predictions, potentially using ML (augmented with explanations from SHAP)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D8EEF-B80D-3C58-2F4A-DC0C70A1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87" y="3073355"/>
            <a:ext cx="8729713" cy="37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1CF8-487A-44A5-513E-BAB356F9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wider lens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996-9D76-1F76-8043-51C238725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using AI as part of their toolbox/team to accomplish some task</a:t>
            </a:r>
          </a:p>
          <a:p>
            <a:r>
              <a:rPr lang="en-US" dirty="0"/>
              <a:t>What properties of AI help AI make better decisions?</a:t>
            </a:r>
          </a:p>
        </p:txBody>
      </p:sp>
    </p:spTree>
    <p:extLst>
      <p:ext uri="{BB962C8B-B14F-4D97-AF65-F5344CB8AC3E}">
        <p14:creationId xmlns:p14="http://schemas.microsoft.com/office/powerpoint/2010/main" val="360355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056A-595D-A2CA-6B91-8F913B28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8973-3C52-6036-F739-A9DA451E7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automation </a:t>
            </a:r>
          </a:p>
          <a:p>
            <a:r>
              <a:rPr lang="en-US" dirty="0"/>
              <a:t>Triage (humans look at some instances, AI others)</a:t>
            </a:r>
          </a:p>
          <a:p>
            <a:r>
              <a:rPr lang="en-US" dirty="0"/>
              <a:t>Decision aid (human makes eventual decision, but looks at model as one input)</a:t>
            </a:r>
          </a:p>
        </p:txBody>
      </p:sp>
    </p:spTree>
    <p:extLst>
      <p:ext uri="{BB962C8B-B14F-4D97-AF65-F5344CB8AC3E}">
        <p14:creationId xmlns:p14="http://schemas.microsoft.com/office/powerpoint/2010/main" val="124798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0B7E-84F0-1C34-9702-52EBDFA8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3835-5277-32F9-BCCF-7BE6EE171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system directly makes decisions in an autonomous manner (potentially within constraints)</a:t>
            </a:r>
          </a:p>
          <a:p>
            <a:r>
              <a:rPr lang="en-US" dirty="0"/>
              <a:t>Most common with frequent decisions (where regular human input is infeasible) which are individually low-stakes (consequences of ML misbehaving are limited)</a:t>
            </a:r>
          </a:p>
          <a:p>
            <a:r>
              <a:rPr lang="en-US" dirty="0"/>
              <a:t>Example: advertising</a:t>
            </a:r>
          </a:p>
        </p:txBody>
      </p:sp>
    </p:spTree>
    <p:extLst>
      <p:ext uri="{BB962C8B-B14F-4D97-AF65-F5344CB8AC3E}">
        <p14:creationId xmlns:p14="http://schemas.microsoft.com/office/powerpoint/2010/main" val="133253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6DF-C115-D95F-7D0F-8933A111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EBEE-3EEC-6059-0F1C-1BA704C7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Questions for human-AI interaction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What constraints are put on the system? </a:t>
            </a:r>
          </a:p>
          <a:p>
            <a:r>
              <a:rPr lang="en-US" dirty="0"/>
              <a:t>How is it inspected or monitored?</a:t>
            </a:r>
          </a:p>
          <a:p>
            <a:r>
              <a:rPr lang="en-US" dirty="0"/>
              <a:t>How do people tell if something is going wrong and needs to be changed?</a:t>
            </a:r>
          </a:p>
        </p:txBody>
      </p:sp>
    </p:spTree>
    <p:extLst>
      <p:ext uri="{BB962C8B-B14F-4D97-AF65-F5344CB8AC3E}">
        <p14:creationId xmlns:p14="http://schemas.microsoft.com/office/powerpoint/2010/main" val="165745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B95F-FBE0-CF13-EAE8-2CCE0A0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AD17-08D9-32F5-18A4-A7E158F7F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predict which instances benefit from human assistance</a:t>
            </a:r>
          </a:p>
          <a:p>
            <a:r>
              <a:rPr lang="en-US" dirty="0"/>
              <a:t>Motivated by settings where human attention is expensive (requires input from experts like doctors or other specialists)</a:t>
            </a:r>
          </a:p>
          <a:p>
            <a:r>
              <a:rPr lang="en-US" dirty="0"/>
              <a:t>Maybe some examples are “easy” and can be resolved by the model? But hard ones should still get human attention</a:t>
            </a:r>
          </a:p>
        </p:txBody>
      </p:sp>
    </p:spTree>
    <p:extLst>
      <p:ext uri="{BB962C8B-B14F-4D97-AF65-F5344CB8AC3E}">
        <p14:creationId xmlns:p14="http://schemas.microsoft.com/office/powerpoint/2010/main" val="60985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Next week Tuesday: hands-on review of modeling results</a:t>
            </a:r>
          </a:p>
          <a:p>
            <a:pPr lvl="1"/>
            <a:r>
              <a:rPr lang="en-US" dirty="0"/>
              <a:t>Each team will walk through their slides</a:t>
            </a:r>
          </a:p>
          <a:p>
            <a:pPr lvl="1"/>
            <a:r>
              <a:rPr lang="en-US" dirty="0"/>
              <a:t>This is not graded</a:t>
            </a:r>
          </a:p>
          <a:p>
            <a:pPr lvl="1"/>
            <a:r>
              <a:rPr lang="en-US" dirty="0"/>
              <a:t>Point is to discuss what choices you’ve made, what seems to be working, what you might revise, as a class</a:t>
            </a:r>
          </a:p>
          <a:p>
            <a:pPr lvl="1"/>
            <a:r>
              <a:rPr lang="en-US" dirty="0"/>
              <a:t>Give everyone ideas for how to revise their pipeline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A69B-038D-4A42-91B5-C619219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AE06-DAA9-322D-D390-3D1B16B3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Diagnosis of diabetic retinopathy from images</a:t>
            </a:r>
          </a:p>
          <a:p>
            <a:r>
              <a:rPr lang="en-US" dirty="0"/>
              <a:t>Many ML models developed; competitive with human experts</a:t>
            </a:r>
          </a:p>
          <a:p>
            <a:r>
              <a:rPr lang="en-US" dirty="0"/>
              <a:t>In low-resource settings, potentially value in automating easy diagnoses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F6F7C-8655-C2D7-E1A4-6C74AE02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70" y="2947669"/>
            <a:ext cx="5119688" cy="3653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FEEBD-AAD3-390F-5A13-6C3CE7D42F4E}"/>
              </a:ext>
            </a:extLst>
          </p:cNvPr>
          <p:cNvSpPr txBox="1"/>
          <p:nvPr/>
        </p:nvSpPr>
        <p:spPr>
          <a:xfrm>
            <a:off x="3890793" y="6542186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Raghu et al (2018)</a:t>
            </a:r>
          </a:p>
        </p:txBody>
      </p:sp>
    </p:spTree>
    <p:extLst>
      <p:ext uri="{BB962C8B-B14F-4D97-AF65-F5344CB8AC3E}">
        <p14:creationId xmlns:p14="http://schemas.microsoft.com/office/powerpoint/2010/main" val="308586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2D7-5CE4-1A99-DF05-3ECB053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0045-6DE2-D9B9-9FEF-C2C65CF34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methods: send high-uncertainty images to doctor; train a separate model to predict instances where human would be more accurate</a:t>
            </a:r>
          </a:p>
          <a:p>
            <a:r>
              <a:rPr lang="en-US" dirty="0"/>
              <a:t>Improves over either human or ML alone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E4958-A7BD-88CD-FE96-F9E1D27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251696"/>
            <a:ext cx="3686175" cy="3344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9D419-AE68-426A-D5F4-E09FD2A7F65C}"/>
              </a:ext>
            </a:extLst>
          </p:cNvPr>
          <p:cNvSpPr txBox="1"/>
          <p:nvPr/>
        </p:nvSpPr>
        <p:spPr>
          <a:xfrm>
            <a:off x="3890793" y="6542186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Raghu et al (2018)</a:t>
            </a:r>
          </a:p>
        </p:txBody>
      </p:sp>
    </p:spTree>
    <p:extLst>
      <p:ext uri="{BB962C8B-B14F-4D97-AF65-F5344CB8AC3E}">
        <p14:creationId xmlns:p14="http://schemas.microsoft.com/office/powerpoint/2010/main" val="9427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732-B389-9EF8-EFFE-6747238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F5BF-E882-6217-E650-EC197B7BD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Evaluation: is the system able to successfully distinguish instances that need human input?</a:t>
            </a:r>
          </a:p>
          <a:p>
            <a:r>
              <a:rPr lang="en-US" dirty="0"/>
              <a:t>How does it compare to full-automation or only-human baselines?</a:t>
            </a:r>
          </a:p>
          <a:p>
            <a:r>
              <a:rPr lang="en-US" dirty="0"/>
              <a:t>Ideal: </a:t>
            </a:r>
            <a:r>
              <a:rPr lang="en-US" i="1" dirty="0"/>
              <a:t>complementarity</a:t>
            </a:r>
            <a:r>
              <a:rPr lang="en-US" dirty="0"/>
              <a:t>, that we can leverage distinct strengths of humans and ML</a:t>
            </a:r>
          </a:p>
          <a:p>
            <a:r>
              <a:rPr lang="en-US" dirty="0"/>
              <a:t>Does the human see the ML prediction even if the instance is assigned to the human? Becomes an instance of the “decision support” problem</a:t>
            </a:r>
          </a:p>
        </p:txBody>
      </p:sp>
    </p:spTree>
    <p:extLst>
      <p:ext uri="{BB962C8B-B14F-4D97-AF65-F5344CB8AC3E}">
        <p14:creationId xmlns:p14="http://schemas.microsoft.com/office/powerpoint/2010/main" val="240513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F19-3F1A-6625-004A-BE455D35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9D52-F751-F95F-D653-9E4C91241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sees the ML prediction and uses it in their decision-making process</a:t>
            </a:r>
          </a:p>
          <a:p>
            <a:r>
              <a:rPr lang="en-US" dirty="0"/>
              <a:t>Possible motivations: high stakes, information that only the human sees, many objectives/constraints to integrate, …</a:t>
            </a:r>
          </a:p>
          <a:p>
            <a:r>
              <a:rPr lang="en-US" dirty="0"/>
              <a:t>Question: what information from the model will result in the best decisions?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6CE0-0861-CB4A-627B-C05588A7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DEBC-5698-9504-58CE-310FF30BC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information from the model will result in the best decisions?</a:t>
            </a:r>
          </a:p>
          <a:p>
            <a:r>
              <a:rPr lang="en-US" dirty="0"/>
              <a:t>Model explanations are one possible answer…but only one and it’s not obvious that they’re the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0062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A303-083C-837E-E332-664A4B20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DA3C-368A-99FA-BFBC-5E2689C2F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confidence – how much should I weight the model’s input on this instance?</a:t>
            </a:r>
          </a:p>
          <a:p>
            <a:r>
              <a:rPr lang="en-US" dirty="0"/>
              <a:t>If well-calibrated, helps people use ML more effectively</a:t>
            </a:r>
          </a:p>
          <a:p>
            <a:r>
              <a:rPr lang="en-US" dirty="0"/>
              <a:t>Later, we will cover methods for uncertainty quantification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30179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D241-6CC7-EDAB-B7B5-1CB54E14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support: mental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F71C-0E2F-EA04-38B4-261275E05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using these models form mental models of them</a:t>
            </a:r>
          </a:p>
          <a:p>
            <a:r>
              <a:rPr lang="en-US" dirty="0"/>
              <a:t>Learn what kinds of settings they are more or less accurate or helpful for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A3857-697E-9A74-70D7-C2C6DFC76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"/>
          <a:stretch/>
        </p:blipFill>
        <p:spPr>
          <a:xfrm>
            <a:off x="4452937" y="3936320"/>
            <a:ext cx="2371725" cy="23352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108A07-9035-0398-6929-E5ADD76A5840}"/>
              </a:ext>
            </a:extLst>
          </p:cNvPr>
          <p:cNvCxnSpPr>
            <a:cxnSpLocks/>
          </p:cNvCxnSpPr>
          <p:nvPr/>
        </p:nvCxnSpPr>
        <p:spPr>
          <a:xfrm flipH="1">
            <a:off x="5924500" y="3655937"/>
            <a:ext cx="19100" cy="56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050473-4554-370E-EB01-E1CC8F748480}"/>
              </a:ext>
            </a:extLst>
          </p:cNvPr>
          <p:cNvSpPr txBox="1"/>
          <p:nvPr/>
        </p:nvSpPr>
        <p:spPr>
          <a:xfrm>
            <a:off x="5286375" y="3267015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AFCA0-485E-A179-D6C2-EC4258A2A9BA}"/>
              </a:ext>
            </a:extLst>
          </p:cNvPr>
          <p:cNvSpPr txBox="1"/>
          <p:nvPr/>
        </p:nvSpPr>
        <p:spPr>
          <a:xfrm>
            <a:off x="7254987" y="4216703"/>
            <a:ext cx="165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Human’s model of error region boundary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278411-B97A-C0F2-3B3B-DF74007BD947}"/>
              </a:ext>
            </a:extLst>
          </p:cNvPr>
          <p:cNvCxnSpPr>
            <a:cxnSpLocks/>
          </p:cNvCxnSpPr>
          <p:nvPr/>
        </p:nvCxnSpPr>
        <p:spPr>
          <a:xfrm flipH="1">
            <a:off x="6301613" y="4451986"/>
            <a:ext cx="95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85B8ED-30F4-A017-F915-C273E1CA57C7}"/>
              </a:ext>
            </a:extLst>
          </p:cNvPr>
          <p:cNvSpPr txBox="1"/>
          <p:nvPr/>
        </p:nvSpPr>
        <p:spPr>
          <a:xfrm>
            <a:off x="5010150" y="6304060"/>
            <a:ext cx="26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Bansal et al (2019)</a:t>
            </a:r>
          </a:p>
        </p:txBody>
      </p:sp>
    </p:spTree>
    <p:extLst>
      <p:ext uri="{BB962C8B-B14F-4D97-AF65-F5344CB8AC3E}">
        <p14:creationId xmlns:p14="http://schemas.microsoft.com/office/powerpoint/2010/main" val="332939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F024-CAC9-846D-1171-D5822364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support: mental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796A-215F-B6C8-376F-50E7FD5D8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Potentially, models will perform better if it is easier for humans to form useful mental models of them</a:t>
            </a:r>
          </a:p>
          <a:p>
            <a:r>
              <a:rPr lang="en-US" dirty="0"/>
              <a:t>Bansal et al identify two quantities: parsimony (how complex is it to describe a boundary between errors and correct predictions) and stochasticity (how well does the boundary separate the two regions)</a:t>
            </a:r>
          </a:p>
          <a:p>
            <a:r>
              <a:rPr lang="en-US" dirty="0"/>
              <a:t>Some experimental evidence that team performance is better when errors are easier to understand for humans</a:t>
            </a:r>
          </a:p>
        </p:txBody>
      </p:sp>
    </p:spTree>
    <p:extLst>
      <p:ext uri="{BB962C8B-B14F-4D97-AF65-F5344CB8AC3E}">
        <p14:creationId xmlns:p14="http://schemas.microsoft.com/office/powerpoint/2010/main" val="234866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F4E9-4C2B-A91C-E7E1-80ECE7BE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CB33-2534-D858-56C9-926A94C06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we change and update ML models over time?</a:t>
            </a:r>
          </a:p>
          <a:p>
            <a:r>
              <a:rPr lang="en-US" dirty="0"/>
              <a:t>Are those mental models still accurate?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CBB42-C388-362D-5655-BE796542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12" y="3205219"/>
            <a:ext cx="4005313" cy="306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F29E1-CC1B-331E-2E91-7197FB0D1B9D}"/>
              </a:ext>
            </a:extLst>
          </p:cNvPr>
          <p:cNvSpPr txBox="1"/>
          <p:nvPr/>
        </p:nvSpPr>
        <p:spPr>
          <a:xfrm>
            <a:off x="5010150" y="6304060"/>
            <a:ext cx="26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Bansal et al (2019)</a:t>
            </a:r>
          </a:p>
        </p:txBody>
      </p:sp>
    </p:spTree>
    <p:extLst>
      <p:ext uri="{BB962C8B-B14F-4D97-AF65-F5344CB8AC3E}">
        <p14:creationId xmlns:p14="http://schemas.microsoft.com/office/powerpoint/2010/main" val="164023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E74C-4A6F-B6EE-9AAC-672821D4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9CB6-8F2D-32F3-D5EE-3FA6C016F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Potentially, there is a benefit to updating ML models in ways that generate </a:t>
            </a:r>
            <a:r>
              <a:rPr lang="en-US" i="1" dirty="0"/>
              <a:t>compatible</a:t>
            </a:r>
            <a:r>
              <a:rPr lang="en-US" dirty="0"/>
              <a:t> mental models</a:t>
            </a:r>
          </a:p>
          <a:p>
            <a:r>
              <a:rPr lang="en-US" dirty="0"/>
              <a:t>Suggestion: introduce a term in the loss which penalizes introducing new mistakes</a:t>
            </a:r>
          </a:p>
          <a:p>
            <a:r>
              <a:rPr lang="en-US" dirty="0"/>
              <a:t>If the old model got something right, the new model should too (while hopefully improving in some places as well)</a:t>
            </a:r>
          </a:p>
        </p:txBody>
      </p:sp>
    </p:spTree>
    <p:extLst>
      <p:ext uri="{BB962C8B-B14F-4D97-AF65-F5344CB8AC3E}">
        <p14:creationId xmlns:p14="http://schemas.microsoft.com/office/powerpoint/2010/main" val="9823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E374-A325-D308-512A-0EF52AA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962B-CF2A-D910-D29F-893E39DBE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Continued/broader discussion of human-AI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A193-54DB-885B-7744-9201585B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D07-5480-6C3B-3A42-E074E3671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area is far from settled; difficult to describe a set of standard “best practices”</a:t>
            </a:r>
          </a:p>
          <a:p>
            <a:r>
              <a:rPr lang="en-US" dirty="0"/>
              <a:t>No real substitute for being able to talk to your users</a:t>
            </a:r>
          </a:p>
          <a:p>
            <a:r>
              <a:rPr lang="en-US" dirty="0"/>
              <a:t>Try to elicit what exactly their goals are; why do they want particular kinds of information?</a:t>
            </a:r>
          </a:p>
          <a:p>
            <a:r>
              <a:rPr lang="en-US" dirty="0"/>
              <a:t>If quantifiable, measure performance directly for the task of interest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time: focus on “interpretability/</a:t>
            </a:r>
            <a:r>
              <a:rPr lang="en-US" dirty="0" err="1"/>
              <a:t>explainability</a:t>
            </a:r>
            <a:r>
              <a:rPr lang="en-US" dirty="0"/>
              <a:t>”</a:t>
            </a:r>
          </a:p>
          <a:p>
            <a:r>
              <a:rPr lang="en-US" dirty="0"/>
              <a:t>Interpretability has been the subject of a vast literature, and typically dominates discussions of human-AI interaction</a:t>
            </a:r>
          </a:p>
          <a:p>
            <a:r>
              <a:rPr lang="en-US" dirty="0"/>
              <a:t>However, it is far from the only consideration, and often divorced from specific goals</a:t>
            </a:r>
          </a:p>
        </p:txBody>
      </p:sp>
    </p:spTree>
    <p:extLst>
      <p:ext uri="{BB962C8B-B14F-4D97-AF65-F5344CB8AC3E}">
        <p14:creationId xmlns:p14="http://schemas.microsoft.com/office/powerpoint/2010/main" val="33601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human performance using ML decision aid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lang="en-US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b="1" dirty="0"/>
              <a:t>Goals for what counts as “interpretable” are often ill-defined or conflicting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C866-DBD8-D5E7-DE2B-D14D7175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evaluate an interpretability method?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1EB6-76D0-0A98-D237-08C6F0881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59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B3C9-8C35-C975-E2BE-DFC697E1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interpretability evaluation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F78-BFA9-8701-447F-FF9FF4CF7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strategy:</a:t>
            </a:r>
          </a:p>
          <a:p>
            <a:r>
              <a:rPr lang="en-US" dirty="0"/>
              <a:t>Metrics on the fidelity of explanation model (closeness to the original model) and its complexity (how many rules/variables/</a:t>
            </a:r>
            <a:r>
              <a:rPr lang="en-US" dirty="0" err="1"/>
              <a:t>etc</a:t>
            </a:r>
            <a:r>
              <a:rPr lang="en-US" dirty="0"/>
              <a:t> are used to provide the explanation)</a:t>
            </a:r>
          </a:p>
          <a:p>
            <a:r>
              <a:rPr lang="en-US" dirty="0"/>
              <a:t>Challenge: not clear how these metrics relate to any desirable feature of human-AI interactions</a:t>
            </a:r>
          </a:p>
        </p:txBody>
      </p:sp>
    </p:spTree>
    <p:extLst>
      <p:ext uri="{BB962C8B-B14F-4D97-AF65-F5344CB8AC3E}">
        <p14:creationId xmlns:p14="http://schemas.microsoft.com/office/powerpoint/2010/main" val="207719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B3C9-8C35-C975-E2BE-DFC697E1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interpretability evaluation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F78-BFA9-8701-447F-FF9FF4CF7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most common strategy: User studies with subjects most available for research (e.g. workers on Amazon Mechanical Turk)</a:t>
            </a:r>
          </a:p>
          <a:p>
            <a:r>
              <a:rPr lang="en-US" dirty="0"/>
              <a:t>Ask these workers to rate explanations (how intuitive, did they increase trust in model,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Test performance of the workers on some task</a:t>
            </a:r>
          </a:p>
        </p:txBody>
      </p:sp>
    </p:spTree>
    <p:extLst>
      <p:ext uri="{BB962C8B-B14F-4D97-AF65-F5344CB8AC3E}">
        <p14:creationId xmlns:p14="http://schemas.microsoft.com/office/powerpoint/2010/main" val="26836465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1194</Words>
  <Application>Microsoft Office PowerPoint</Application>
  <PresentationFormat>Widescreen</PresentationFormat>
  <Paragraphs>126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Reminders</vt:lpstr>
      <vt:lpstr>Today</vt:lpstr>
      <vt:lpstr>In context</vt:lpstr>
      <vt:lpstr>Many Approaches to Model Explanations</vt:lpstr>
      <vt:lpstr>Why do we want Interpretability?</vt:lpstr>
      <vt:lpstr>How would you evaluate an interpretability method?</vt:lpstr>
      <vt:lpstr>Common interpretability evaluation strategies</vt:lpstr>
      <vt:lpstr>Common interpretability evaluation strategies</vt:lpstr>
      <vt:lpstr>Common interpretability evaluation strategies</vt:lpstr>
      <vt:lpstr>Examples of evaluations of human-AI decisions</vt:lpstr>
      <vt:lpstr>Impact of confidence and explanations</vt:lpstr>
      <vt:lpstr>Slido</vt:lpstr>
      <vt:lpstr>Second example</vt:lpstr>
      <vt:lpstr>A wider lens</vt:lpstr>
      <vt:lpstr>Settings</vt:lpstr>
      <vt:lpstr>Full automation</vt:lpstr>
      <vt:lpstr>Full automation</vt:lpstr>
      <vt:lpstr>Triage settings</vt:lpstr>
      <vt:lpstr>Triage example</vt:lpstr>
      <vt:lpstr>Triage example</vt:lpstr>
      <vt:lpstr>Triage settings</vt:lpstr>
      <vt:lpstr>Decision support</vt:lpstr>
      <vt:lpstr>Decision support</vt:lpstr>
      <vt:lpstr>Decision support</vt:lpstr>
      <vt:lpstr>Decision support: mental models</vt:lpstr>
      <vt:lpstr>Decision support: mental models</vt:lpstr>
      <vt:lpstr>Model updates </vt:lpstr>
      <vt:lpstr>Model updates</vt:lpstr>
      <vt:lpstr>Things to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181</cp:revision>
  <dcterms:created xsi:type="dcterms:W3CDTF">2020-01-14T19:43:43Z</dcterms:created>
  <dcterms:modified xsi:type="dcterms:W3CDTF">2023-02-14T02:50:46Z</dcterms:modified>
</cp:coreProperties>
</file>