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4" r:id="rId3"/>
    <p:sldId id="488" r:id="rId4"/>
    <p:sldId id="483" r:id="rId5"/>
    <p:sldId id="484" r:id="rId6"/>
    <p:sldId id="485" r:id="rId7"/>
    <p:sldId id="504" r:id="rId8"/>
    <p:sldId id="505" r:id="rId9"/>
    <p:sldId id="506" r:id="rId10"/>
    <p:sldId id="507" r:id="rId11"/>
    <p:sldId id="508" r:id="rId12"/>
    <p:sldId id="524" r:id="rId13"/>
    <p:sldId id="515" r:id="rId14"/>
    <p:sldId id="534" r:id="rId15"/>
    <p:sldId id="535" r:id="rId16"/>
    <p:sldId id="536" r:id="rId17"/>
    <p:sldId id="539" r:id="rId18"/>
    <p:sldId id="525" r:id="rId19"/>
    <p:sldId id="516" r:id="rId20"/>
    <p:sldId id="517" r:id="rId21"/>
    <p:sldId id="518" r:id="rId22"/>
    <p:sldId id="519" r:id="rId23"/>
    <p:sldId id="520" r:id="rId24"/>
    <p:sldId id="526" r:id="rId25"/>
    <p:sldId id="544" r:id="rId26"/>
    <p:sldId id="545" r:id="rId27"/>
    <p:sldId id="527" r:id="rId28"/>
    <p:sldId id="546" r:id="rId29"/>
    <p:sldId id="528" r:id="rId30"/>
    <p:sldId id="529" r:id="rId31"/>
    <p:sldId id="531" r:id="rId32"/>
    <p:sldId id="538" r:id="rId33"/>
    <p:sldId id="530" r:id="rId34"/>
    <p:sldId id="542" r:id="rId35"/>
    <p:sldId id="540" r:id="rId36"/>
    <p:sldId id="543" r:id="rId37"/>
    <p:sldId id="532" r:id="rId38"/>
    <p:sldId id="533" r:id="rId39"/>
    <p:sldId id="513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720F3D-374D-418B-83AD-38E79D1804DE}">
          <p14:sldIdLst>
            <p14:sldId id="256"/>
            <p14:sldId id="474"/>
            <p14:sldId id="488"/>
            <p14:sldId id="483"/>
            <p14:sldId id="484"/>
            <p14:sldId id="485"/>
            <p14:sldId id="504"/>
            <p14:sldId id="505"/>
            <p14:sldId id="506"/>
            <p14:sldId id="507"/>
            <p14:sldId id="508"/>
            <p14:sldId id="524"/>
            <p14:sldId id="515"/>
            <p14:sldId id="534"/>
            <p14:sldId id="535"/>
            <p14:sldId id="536"/>
            <p14:sldId id="539"/>
            <p14:sldId id="525"/>
            <p14:sldId id="516"/>
            <p14:sldId id="517"/>
            <p14:sldId id="518"/>
            <p14:sldId id="519"/>
            <p14:sldId id="520"/>
            <p14:sldId id="526"/>
            <p14:sldId id="544"/>
            <p14:sldId id="545"/>
            <p14:sldId id="527"/>
            <p14:sldId id="546"/>
            <p14:sldId id="528"/>
            <p14:sldId id="529"/>
            <p14:sldId id="531"/>
            <p14:sldId id="538"/>
            <p14:sldId id="530"/>
            <p14:sldId id="542"/>
            <p14:sldId id="540"/>
            <p14:sldId id="543"/>
            <p14:sldId id="532"/>
            <p14:sldId id="533"/>
            <p14:sldId id="51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37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09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55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49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86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Hyperparameter tuning +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Human-AI interaction part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047F-BAAF-29C6-F244-917EEB16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Human-AI interaction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9C1F1-22F2-7694-0413-48743B59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interpretability/</a:t>
            </a:r>
            <a:r>
              <a:rPr lang="en-US" dirty="0" err="1"/>
              <a:t>explainability</a:t>
            </a:r>
            <a:endParaRPr lang="en-US" dirty="0"/>
          </a:p>
          <a:p>
            <a:r>
              <a:rPr lang="en-US" dirty="0"/>
              <a:t>Thursday: broader perspectives, criticisms, models for human-AI interaction</a:t>
            </a:r>
          </a:p>
        </p:txBody>
      </p:sp>
    </p:spTree>
    <p:extLst>
      <p:ext uri="{BB962C8B-B14F-4D97-AF65-F5344CB8AC3E}">
        <p14:creationId xmlns:p14="http://schemas.microsoft.com/office/powerpoint/2010/main" val="220076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C172-5C92-C33A-122F-9C51AA4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152B-152E-17E3-9528-7AAE9580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0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human performance using ML decision aid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lang="en-US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dirty="0"/>
              <a:t>Goals for what counts as “interpretable” are often ill-defined or conflicting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C29-C4CB-5B03-8992-423889D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9B4A-867C-B794-B162-2BA73408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explain the overall behavior of the model, not interpreting individual predictions</a:t>
            </a:r>
          </a:p>
          <a:p>
            <a:r>
              <a:rPr lang="en-US" dirty="0"/>
              <a:t>E.g., feature </a:t>
            </a:r>
            <a:r>
              <a:rPr lang="en-US" dirty="0" err="1"/>
              <a:t>importances</a:t>
            </a:r>
            <a:r>
              <a:rPr lang="en-US" dirty="0"/>
              <a:t>: on average, what features are playing a really important role in prediction?</a:t>
            </a:r>
          </a:p>
          <a:p>
            <a:r>
              <a:rPr lang="en-US" dirty="0"/>
              <a:t>For linear models, just look at coefficients</a:t>
            </a:r>
          </a:p>
          <a:p>
            <a:r>
              <a:rPr lang="en-US" dirty="0"/>
              <a:t>For other ML models, less clear how to measure (won’t be constant across different points)</a:t>
            </a:r>
          </a:p>
        </p:txBody>
      </p:sp>
    </p:spTree>
    <p:extLst>
      <p:ext uri="{BB962C8B-B14F-4D97-AF65-F5344CB8AC3E}">
        <p14:creationId xmlns:p14="http://schemas.microsoft.com/office/powerpoint/2010/main" val="21650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CF0-043E-EED4-89C6-9ED495F0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A310-77EC-C91D-50F9-6F471A0CE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specific features, can do ablations (“What if we didn’t have that feature”?)</a:t>
            </a:r>
          </a:p>
          <a:p>
            <a:r>
              <a:rPr lang="en-US" dirty="0"/>
              <a:t>Measure accuracy with and without</a:t>
            </a:r>
          </a:p>
          <a:p>
            <a:r>
              <a:rPr lang="en-US" dirty="0"/>
              <a:t>In general, this would require retraining the model (slow/expensive)</a:t>
            </a:r>
          </a:p>
          <a:p>
            <a:r>
              <a:rPr lang="en-US" dirty="0"/>
              <a:t>Common move: instead of retraining, </a:t>
            </a:r>
            <a:r>
              <a:rPr lang="en-US" i="1" dirty="0"/>
              <a:t>replace</a:t>
            </a:r>
            <a:r>
              <a:rPr lang="en-US" dirty="0"/>
              <a:t> the feature with other inputs</a:t>
            </a:r>
          </a:p>
        </p:txBody>
      </p:sp>
    </p:spTree>
    <p:extLst>
      <p:ext uri="{BB962C8B-B14F-4D97-AF65-F5344CB8AC3E}">
        <p14:creationId xmlns:p14="http://schemas.microsoft.com/office/powerpoint/2010/main" val="57364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EBF0-8F2A-6B17-186B-ABFBD09A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DB7F5-244E-E8B4-FE06-CF78C10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 on ablating a feature entirely that doesn’t require retraining</a:t>
            </a:r>
          </a:p>
          <a:p>
            <a:r>
              <a:rPr lang="en-US" dirty="0"/>
              <a:t>Fairly common; this description from </a:t>
            </a:r>
            <a:r>
              <a:rPr lang="en-US" dirty="0" err="1"/>
              <a:t>sklearn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FFAED-FB1B-2898-CBF5-168993B8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849111"/>
            <a:ext cx="11039475" cy="38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67D2-627A-BDD1-A220-A9C2BE3A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Explainability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87B8-6342-3D3E-1C9D-54A72AA9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“Explainable by design”</a:t>
            </a:r>
          </a:p>
          <a:p>
            <a:r>
              <a:rPr lang="en-US" dirty="0"/>
              <a:t>Black-box</a:t>
            </a:r>
          </a:p>
        </p:txBody>
      </p:sp>
    </p:spTree>
    <p:extLst>
      <p:ext uri="{BB962C8B-B14F-4D97-AF65-F5344CB8AC3E}">
        <p14:creationId xmlns:p14="http://schemas.microsoft.com/office/powerpoint/2010/main" val="258453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6131-5DFB-0A0A-5E9E-454CA8A2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“Explainable by design”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0F62-8308-395F-4DBC-EBD165863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point: some models are pretty easy to interpret by themselves</a:t>
            </a:r>
          </a:p>
          <a:p>
            <a:pPr lvl="1"/>
            <a:r>
              <a:rPr lang="en-US" dirty="0"/>
              <a:t>Linear (logistic) regression/LASSO</a:t>
            </a:r>
          </a:p>
          <a:p>
            <a:pPr lvl="1"/>
            <a:r>
              <a:rPr lang="en-US" dirty="0"/>
              <a:t>Shallow decision trees</a:t>
            </a:r>
          </a:p>
          <a:p>
            <a:r>
              <a:rPr lang="en-US" dirty="0"/>
              <a:t>People can see what features are used, how important each is, how modifying features would impact predictions, etc. </a:t>
            </a:r>
          </a:p>
        </p:txBody>
      </p:sp>
    </p:spTree>
    <p:extLst>
      <p:ext uri="{BB962C8B-B14F-4D97-AF65-F5344CB8AC3E}">
        <p14:creationId xmlns:p14="http://schemas.microsoft.com/office/powerpoint/2010/main" val="414952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86748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Thursday: paper reflection</a:t>
            </a:r>
          </a:p>
          <a:p>
            <a:r>
              <a:rPr lang="en-US" dirty="0"/>
              <a:t>Next week Tuesday: hands-on review of modeling results</a:t>
            </a:r>
          </a:p>
          <a:p>
            <a:pPr lvl="1"/>
            <a:r>
              <a:rPr lang="en-US" dirty="0"/>
              <a:t>Each team will walk through their slides</a:t>
            </a:r>
          </a:p>
          <a:p>
            <a:pPr lvl="1"/>
            <a:r>
              <a:rPr lang="en-US" dirty="0"/>
              <a:t>This is not graded</a:t>
            </a:r>
          </a:p>
          <a:p>
            <a:pPr lvl="1"/>
            <a:r>
              <a:rPr lang="en-US" dirty="0"/>
              <a:t>Point is to discuss what choices you’ve made, what seems to be working, what you might revise, as a class</a:t>
            </a:r>
          </a:p>
          <a:p>
            <a:pPr lvl="1"/>
            <a:r>
              <a:rPr lang="en-US" dirty="0"/>
              <a:t>Give everyone ideas for how to revise their pipeline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92800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336050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1183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458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9DB0-A76B-4CA9-BCE7-5104598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scoring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EA217-1164-004D-7CC2-67B8F3710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work: can we formulate other model classes with easy interpretation?</a:t>
            </a:r>
          </a:p>
          <a:p>
            <a:r>
              <a:rPr lang="en-US" dirty="0"/>
              <a:t>One example: learning optimal versions of simple scoring rules</a:t>
            </a:r>
          </a:p>
        </p:txBody>
      </p:sp>
    </p:spTree>
    <p:extLst>
      <p:ext uri="{BB962C8B-B14F-4D97-AF65-F5344CB8AC3E}">
        <p14:creationId xmlns:p14="http://schemas.microsoft.com/office/powerpoint/2010/main" val="96844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459A-43C0-1FC4-E4A5-4C11FD07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scoring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C4F1-6441-D201-236B-96D78BF71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scoring rule?</a:t>
            </a:r>
          </a:p>
          <a:p>
            <a:r>
              <a:rPr lang="en-US" dirty="0"/>
              <a:t>Assigns point values to different features; calculate the sum for a given individual</a:t>
            </a:r>
          </a:p>
          <a:p>
            <a:r>
              <a:rPr lang="en-US" dirty="0"/>
              <a:t>Commonly implemented in practice: here is a real example in medicine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CA9B1-687C-38DE-43EB-A025A94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495974"/>
            <a:ext cx="7410450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06DDB-04AB-DC67-F409-D5C455CCA39A}"/>
              </a:ext>
            </a:extLst>
          </p:cNvPr>
          <p:cNvSpPr txBox="1"/>
          <p:nvPr/>
        </p:nvSpPr>
        <p:spPr>
          <a:xfrm>
            <a:off x="2274094" y="6439199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https://users.cs.duke.edu/~cynthia/docs/WagnerPrizeCurrent.pdf</a:t>
            </a:r>
          </a:p>
        </p:txBody>
      </p:sp>
    </p:spTree>
    <p:extLst>
      <p:ext uri="{BB962C8B-B14F-4D97-AF65-F5344CB8AC3E}">
        <p14:creationId xmlns:p14="http://schemas.microsoft.com/office/powerpoint/2010/main" val="350835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46F2-663C-69EF-82CF-4C85C4E0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scoring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DD60-FC8E-B575-1FFF-D274E2B26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these come from? In practice, expert committees etc.</a:t>
            </a:r>
          </a:p>
          <a:p>
            <a:r>
              <a:rPr lang="en-US" dirty="0"/>
              <a:t>But these are really predictive models! Why not learn them from data?</a:t>
            </a:r>
          </a:p>
          <a:p>
            <a:r>
              <a:rPr lang="en-US" dirty="0"/>
              <a:t>Proposed approach: solves an optimization problem where the variables are the (integer) number of points for each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B0989-43A2-3AA1-23F2-3C24E451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495974"/>
            <a:ext cx="7410450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D907C-9BE0-DDC4-13FD-2DAF00A71B15}"/>
              </a:ext>
            </a:extLst>
          </p:cNvPr>
          <p:cNvSpPr txBox="1"/>
          <p:nvPr/>
        </p:nvSpPr>
        <p:spPr>
          <a:xfrm>
            <a:off x="2274094" y="6439199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https://users.cs.duke.edu/~cynthia/docs/WagnerPrizeCurrent.pdf</a:t>
            </a:r>
          </a:p>
        </p:txBody>
      </p:sp>
    </p:spTree>
    <p:extLst>
      <p:ext uri="{BB962C8B-B14F-4D97-AF65-F5344CB8AC3E}">
        <p14:creationId xmlns:p14="http://schemas.microsoft.com/office/powerpoint/2010/main" val="321647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9525-E50C-EAF3-85AE-1625F69E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2D18-7D98-9535-1C3B-740DD3086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approach with similar motivation</a:t>
            </a:r>
          </a:p>
          <a:p>
            <a:r>
              <a:rPr lang="en-US" dirty="0"/>
              <a:t>Decision sets are a list of </a:t>
            </a:r>
            <a:r>
              <a:rPr lang="en-US" i="1" dirty="0"/>
              <a:t>independently applied </a:t>
            </a:r>
            <a:r>
              <a:rPr lang="en-US" dirty="0"/>
              <a:t>rules mapping features values to outcome:</a:t>
            </a:r>
            <a:r>
              <a:rPr lang="en-US" i="1" dirty="0"/>
              <a:t> </a:t>
            </a:r>
          </a:p>
          <a:p>
            <a:r>
              <a:rPr lang="en-US" dirty="0"/>
              <a:t>Again, can solve a discrete optimization problem to find the “best”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9008B-181A-EA30-756E-94496C9B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391081"/>
            <a:ext cx="5910263" cy="3175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93A11-C1D7-717A-C468-56E66FA70B6C}"/>
              </a:ext>
            </a:extLst>
          </p:cNvPr>
          <p:cNvSpPr txBox="1"/>
          <p:nvPr/>
        </p:nvSpPr>
        <p:spPr>
          <a:xfrm>
            <a:off x="2850356" y="6412985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https://cs.stanford.edu/people/jure/pubs/interpretable-kdd16.pdf</a:t>
            </a:r>
          </a:p>
        </p:txBody>
      </p:sp>
    </p:spTree>
    <p:extLst>
      <p:ext uri="{BB962C8B-B14F-4D97-AF65-F5344CB8AC3E}">
        <p14:creationId xmlns:p14="http://schemas.microsoft.com/office/powerpoint/2010/main" val="292422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D3EB-8BA6-2735-4EBA-35B9B44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753F-FCB8-1D61-99A9-C0C33432A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#10718, remember to enter your name</a:t>
            </a:r>
          </a:p>
          <a:p>
            <a:r>
              <a:rPr lang="en-US" dirty="0"/>
              <a:t>Which do you think is a “better” approach? E.g., which would you try first for most problems?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C6984-E9EF-96D4-091A-22A263FC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3391081"/>
            <a:ext cx="5910263" cy="3175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2ABC3-A052-D86E-762D-C7530B7C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" y="4012040"/>
            <a:ext cx="4869107" cy="19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A92C-28D6-4726-CEF8-0FA2CDA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AD32-5FCD-B0D5-CE8C-E8E61C18E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No gap between explanation and model</a:t>
            </a:r>
          </a:p>
          <a:p>
            <a:r>
              <a:rPr lang="en-US" dirty="0"/>
              <a:t>Easy to build trust/adoption with practitioners – similar to guidelines or best practices they may already be using</a:t>
            </a:r>
          </a:p>
          <a:p>
            <a:r>
              <a:rPr lang="en-US" dirty="0"/>
              <a:t>Often perform fairly well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Don’t always perform (as) well</a:t>
            </a:r>
          </a:p>
          <a:p>
            <a:r>
              <a:rPr lang="en-US" dirty="0"/>
              <a:t>Commits you to a specific/limited range of modeling choices</a:t>
            </a:r>
          </a:p>
          <a:p>
            <a:r>
              <a:rPr lang="en-US" dirty="0"/>
              <a:t>Doesn’t extend easily beyond tabular data</a:t>
            </a:r>
          </a:p>
          <a:p>
            <a:r>
              <a:rPr lang="en-US" dirty="0"/>
              <a:t>Need to do feature engineering “by hand”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E374-A325-D308-512A-0EF52AA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962B-CF2A-D910-D29F-893E39DBE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module: practical hyperparameter tuning guide</a:t>
            </a:r>
          </a:p>
          <a:p>
            <a:r>
              <a:rPr lang="en-US" dirty="0"/>
              <a:t>Human-AI interaction part 1</a:t>
            </a:r>
          </a:p>
        </p:txBody>
      </p:sp>
    </p:spTree>
    <p:extLst>
      <p:ext uri="{BB962C8B-B14F-4D97-AF65-F5344CB8AC3E}">
        <p14:creationId xmlns:p14="http://schemas.microsoft.com/office/powerpoint/2010/main" val="215623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0F54-FB00-4D73-D8E3-DF66F4D5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explanations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3D1B-164E-F4D5-3A5F-6EAD7089E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ML model</a:t>
            </a:r>
          </a:p>
          <a:p>
            <a:r>
              <a:rPr lang="en-US" dirty="0"/>
              <a:t>After training the model: look for an “explanation” of the model (global) or a specific prediction of the model (local)</a:t>
            </a:r>
          </a:p>
          <a:p>
            <a:r>
              <a:rPr lang="en-US" dirty="0"/>
              <a:t>What counts as an explanation?</a:t>
            </a:r>
          </a:p>
        </p:txBody>
      </p:sp>
    </p:spTree>
    <p:extLst>
      <p:ext uri="{BB962C8B-B14F-4D97-AF65-F5344CB8AC3E}">
        <p14:creationId xmlns:p14="http://schemas.microsoft.com/office/powerpoint/2010/main" val="381569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7AF4-B890-AB3D-08C8-34254072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D2ED7-3792-E21D-BDFD-5933B09F8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think some basic class of models is “interpretable”, e.g. linear models</a:t>
            </a:r>
          </a:p>
          <a:p>
            <a:r>
              <a:rPr lang="en-US" dirty="0"/>
              <a:t>Try and (locally) approximate predictions with that simpler model class</a:t>
            </a:r>
          </a:p>
          <a:p>
            <a:r>
              <a:rPr lang="en-US" dirty="0"/>
              <a:t>Sample perturb inputs; weight by distance to original point; fit linear model</a:t>
            </a:r>
          </a:p>
        </p:txBody>
      </p:sp>
      <p:pic>
        <p:nvPicPr>
          <p:cNvPr id="1026" name="Picture 2" descr="LIME: Local Interpretable Model-Agnostic Explanations - C3 AI">
            <a:extLst>
              <a:ext uri="{FF2B5EF4-FFF2-40B4-BE49-F238E27FC236}">
                <a16:creationId xmlns:a16="http://schemas.microsoft.com/office/drawing/2014/main" id="{F6891BFE-A6C7-9B7E-5D05-5D4CC698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64585"/>
            <a:ext cx="5791200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4A3A8-1B76-4C85-1148-DB962F36F0FF}"/>
              </a:ext>
            </a:extLst>
          </p:cNvPr>
          <p:cNvSpPr txBox="1"/>
          <p:nvPr/>
        </p:nvSpPr>
        <p:spPr>
          <a:xfrm>
            <a:off x="2778919" y="5830223"/>
            <a:ext cx="6110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https://c3.ai/glossary/data-science/lime-local-interpretable-model-agnostic-explanations/</a:t>
            </a:r>
          </a:p>
        </p:txBody>
      </p:sp>
    </p:spTree>
    <p:extLst>
      <p:ext uri="{BB962C8B-B14F-4D97-AF65-F5344CB8AC3E}">
        <p14:creationId xmlns:p14="http://schemas.microsoft.com/office/powerpoint/2010/main" val="259266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B1EA-9D4D-FB9F-2680-E498E883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DFBA-205B-0ECF-7198-14DAD8E5B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Interpretation: if I change the features a little bit, how would response change?</a:t>
            </a:r>
          </a:p>
          <a:p>
            <a:r>
              <a:rPr lang="en-US" dirty="0"/>
              <a:t>Advantages: linear models are (often) easy to interpret</a:t>
            </a:r>
          </a:p>
          <a:p>
            <a:r>
              <a:rPr lang="en-US" dirty="0"/>
              <a:t>Disadvantages: model may not have good linear approximation; I may care about feature perturbations that are not local</a:t>
            </a:r>
          </a:p>
        </p:txBody>
      </p:sp>
      <p:pic>
        <p:nvPicPr>
          <p:cNvPr id="4" name="Picture 2" descr="LIME: Local Interpretable Model-Agnostic Explanations - C3 AI">
            <a:extLst>
              <a:ext uri="{FF2B5EF4-FFF2-40B4-BE49-F238E27FC236}">
                <a16:creationId xmlns:a16="http://schemas.microsoft.com/office/drawing/2014/main" id="{C4E93ADA-1AEB-D2C6-DE98-75588689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9142"/>
            <a:ext cx="5791200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38D1C-5F5B-C734-25A2-B98DA05A185A}"/>
              </a:ext>
            </a:extLst>
          </p:cNvPr>
          <p:cNvSpPr txBox="1"/>
          <p:nvPr/>
        </p:nvSpPr>
        <p:spPr>
          <a:xfrm>
            <a:off x="2778919" y="6334780"/>
            <a:ext cx="6110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https://c3.ai/glossary/data-science/lime-local-interpretable-model-agnostic-explanations/</a:t>
            </a:r>
          </a:p>
        </p:txBody>
      </p:sp>
    </p:spTree>
    <p:extLst>
      <p:ext uri="{BB962C8B-B14F-4D97-AF65-F5344CB8AC3E}">
        <p14:creationId xmlns:p14="http://schemas.microsoft.com/office/powerpoint/2010/main" val="3109092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2916-74F7-7398-F8C1-CD96D4F1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A58D-03F3-1937-80AA-87796200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a “Shapley value”</a:t>
            </a:r>
          </a:p>
          <a:p>
            <a:r>
              <a:rPr lang="en-US" dirty="0"/>
              <a:t>Concept from game theory: how much is a given player adding?</a:t>
            </a:r>
          </a:p>
          <a:p>
            <a:r>
              <a:rPr lang="en-US" dirty="0"/>
              <a:t>This may depend on what other players are present!</a:t>
            </a:r>
          </a:p>
          <a:p>
            <a:r>
              <a:rPr lang="en-US" dirty="0"/>
              <a:t>In ML land: if features A and feature B are similar, neither of them adds that much </a:t>
            </a:r>
            <a:r>
              <a:rPr lang="en-US" i="1" dirty="0"/>
              <a:t>if we have the other</a:t>
            </a:r>
            <a:r>
              <a:rPr lang="en-US" dirty="0"/>
              <a:t>. But, losing both of them would be bad</a:t>
            </a:r>
          </a:p>
          <a:p>
            <a:r>
              <a:rPr lang="en-US" dirty="0"/>
              <a:t>Idea in Shapley values: average the marginal contribution of a player (feature) to all possible subsets of other players (features)</a:t>
            </a:r>
          </a:p>
        </p:txBody>
      </p:sp>
    </p:spTree>
    <p:extLst>
      <p:ext uri="{BB962C8B-B14F-4D97-AF65-F5344CB8AC3E}">
        <p14:creationId xmlns:p14="http://schemas.microsoft.com/office/powerpoint/2010/main" val="3108686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75AA-2F97-DFAB-68DF-A72D4A8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7013-7FAC-CB6D-18C2-B9DAD220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809875"/>
            <a:ext cx="8458200" cy="1238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6E5FC-C6C6-E065-31DD-F722406500F8}"/>
              </a:ext>
            </a:extLst>
          </p:cNvPr>
          <p:cNvCxnSpPr/>
          <p:nvPr/>
        </p:nvCxnSpPr>
        <p:spPr>
          <a:xfrm flipV="1">
            <a:off x="2247900" y="3838575"/>
            <a:ext cx="28575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973AB3-CF66-F9D4-6916-DDBDA3E7CE0D}"/>
              </a:ext>
            </a:extLst>
          </p:cNvPr>
          <p:cNvSpPr txBox="1"/>
          <p:nvPr/>
        </p:nvSpPr>
        <p:spPr>
          <a:xfrm>
            <a:off x="857250" y="4714875"/>
            <a:ext cx="218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Importance of feature 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dirty="0"/>
              <a:t>more model </a:t>
            </a:r>
            <a:r>
              <a:rPr lang="en-US" i="1" dirty="0"/>
              <a:t>f</a:t>
            </a:r>
            <a:r>
              <a:rPr lang="en-US" dirty="0"/>
              <a:t> on input </a:t>
            </a:r>
            <a:r>
              <a:rPr lang="en-US" i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7A6E5-DE83-8872-F41E-73690E0E60E5}"/>
              </a:ext>
            </a:extLst>
          </p:cNvPr>
          <p:cNvSpPr txBox="1"/>
          <p:nvPr/>
        </p:nvSpPr>
        <p:spPr>
          <a:xfrm>
            <a:off x="3143250" y="4719310"/>
            <a:ext cx="218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subsets of 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F230E4-3F5E-57B8-C2AF-1F9EAEB794C1}"/>
              </a:ext>
            </a:extLst>
          </p:cNvPr>
          <p:cNvCxnSpPr>
            <a:cxnSpLocks/>
          </p:cNvCxnSpPr>
          <p:nvPr/>
        </p:nvCxnSpPr>
        <p:spPr>
          <a:xfrm flipH="1" flipV="1">
            <a:off x="3952875" y="4110037"/>
            <a:ext cx="7620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1E5AC2-2D96-E60F-13BB-34265D639E5F}"/>
              </a:ext>
            </a:extLst>
          </p:cNvPr>
          <p:cNvCxnSpPr>
            <a:cxnSpLocks/>
          </p:cNvCxnSpPr>
          <p:nvPr/>
        </p:nvCxnSpPr>
        <p:spPr>
          <a:xfrm flipH="1" flipV="1">
            <a:off x="5772150" y="3943350"/>
            <a:ext cx="7620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7AAF2-8081-1E64-D36E-78DFE6F50006}"/>
              </a:ext>
            </a:extLst>
          </p:cNvPr>
          <p:cNvSpPr txBox="1"/>
          <p:nvPr/>
        </p:nvSpPr>
        <p:spPr>
          <a:xfrm>
            <a:off x="5105400" y="4611588"/>
            <a:ext cx="218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by number of subsets of this size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EF4A94-B6CB-AAA8-122F-C4A617477E27}"/>
              </a:ext>
            </a:extLst>
          </p:cNvPr>
          <p:cNvCxnSpPr>
            <a:cxnSpLocks/>
          </p:cNvCxnSpPr>
          <p:nvPr/>
        </p:nvCxnSpPr>
        <p:spPr>
          <a:xfrm flipH="1" flipV="1">
            <a:off x="8334375" y="3800474"/>
            <a:ext cx="7620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35546A-CC13-2338-8FED-AA4E13DDD8AB}"/>
              </a:ext>
            </a:extLst>
          </p:cNvPr>
          <p:cNvSpPr txBox="1"/>
          <p:nvPr/>
        </p:nvSpPr>
        <p:spPr>
          <a:xfrm>
            <a:off x="7753350" y="4555271"/>
            <a:ext cx="2638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in model predictions for input </a:t>
            </a:r>
            <a:r>
              <a:rPr lang="en-US" i="1" dirty="0"/>
              <a:t>x</a:t>
            </a:r>
            <a:r>
              <a:rPr lang="en-US" dirty="0"/>
              <a:t> if we include vs exclude feature </a:t>
            </a:r>
            <a:r>
              <a:rPr lang="en-US" i="1" dirty="0" err="1"/>
              <a:t>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135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E4B1-F6D2-7550-1994-8262DEC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SHAP: common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B843-AE09-8195-8873-CBCD90BF8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presence/absence of each feature (instead of brute force over all subsets)</a:t>
            </a:r>
          </a:p>
          <a:p>
            <a:r>
              <a:rPr lang="en-US" dirty="0"/>
              <a:t>Consider features A, B, C, D</a:t>
            </a:r>
          </a:p>
          <a:p>
            <a:r>
              <a:rPr lang="en-US" dirty="0"/>
              <a:t>On one sample: evaluate prediction given features {A, C, D} (but not B)</a:t>
            </a:r>
          </a:p>
          <a:p>
            <a:r>
              <a:rPr lang="en-US" dirty="0"/>
              <a:t>But, the model expects feature B and we don’t want to retrain the model over and over</a:t>
            </a:r>
          </a:p>
          <a:p>
            <a:r>
              <a:rPr lang="en-US" dirty="0"/>
              <a:t>Solution: impute B with a random value from the train set (as in permutation features)</a:t>
            </a:r>
          </a:p>
        </p:txBody>
      </p:sp>
    </p:spTree>
    <p:extLst>
      <p:ext uri="{BB962C8B-B14F-4D97-AF65-F5344CB8AC3E}">
        <p14:creationId xmlns:p14="http://schemas.microsoft.com/office/powerpoint/2010/main" val="2844960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B49-8DA8-0194-6B72-7842F6A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SHAP: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0F2A-FCA7-BA41-6186-EBABBE7E6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“what direction was the prediction moved by including feature </a:t>
            </a:r>
            <a:r>
              <a:rPr lang="en-US" i="1" dirty="0" err="1"/>
              <a:t>i</a:t>
            </a:r>
            <a:r>
              <a:rPr lang="en-US" i="1" dirty="0"/>
              <a:t>” </a:t>
            </a:r>
          </a:p>
          <a:p>
            <a:r>
              <a:rPr lang="en-US" dirty="0"/>
              <a:t>Trying to do so in a way that is less explicitly linear/local</a:t>
            </a:r>
          </a:p>
          <a:p>
            <a:r>
              <a:rPr lang="en-US" dirty="0"/>
              <a:t>Trying to account for complementarities or substitutes in different features</a:t>
            </a:r>
          </a:p>
          <a:p>
            <a:r>
              <a:rPr lang="en-US" dirty="0"/>
              <a:t>This may or may not always be the question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135668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48EA-27D0-4895-5CA6-5D439C71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GradCam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64AF-1D0D-4C07-EA81-EFF7397F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671625" cy="4555200"/>
          </a:xfrm>
        </p:spPr>
        <p:txBody>
          <a:bodyPr/>
          <a:lstStyle/>
          <a:p>
            <a:r>
              <a:rPr lang="en-US" dirty="0"/>
              <a:t>Targeted at vision models (e.g. CNN)</a:t>
            </a:r>
          </a:p>
          <a:p>
            <a:r>
              <a:rPr lang="en-US" dirty="0"/>
              <a:t>Highlights regions in an image that are “important” for prediction</a:t>
            </a:r>
          </a:p>
          <a:p>
            <a:r>
              <a:rPr lang="en-US" dirty="0"/>
              <a:t>Main idea: compute gradients of class probabilities </a:t>
            </a:r>
            <a:r>
              <a:rPr lang="en-US" dirty="0" err="1"/>
              <a:t>wrt</a:t>
            </a:r>
            <a:r>
              <a:rPr lang="en-US" dirty="0"/>
              <a:t> convolutional activations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1E01-56CB-93AC-D123-DD689F3B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004524"/>
            <a:ext cx="8705850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71235-89EC-A7BE-54DA-3D961BB7CABC}"/>
              </a:ext>
            </a:extLst>
          </p:cNvPr>
          <p:cNvSpPr txBox="1"/>
          <p:nvPr/>
        </p:nvSpPr>
        <p:spPr>
          <a:xfrm>
            <a:off x="1445419" y="6273088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https://arxiv.org/pdf/1610.02391.pdf</a:t>
            </a:r>
          </a:p>
        </p:txBody>
      </p:sp>
    </p:spTree>
    <p:extLst>
      <p:ext uri="{BB962C8B-B14F-4D97-AF65-F5344CB8AC3E}">
        <p14:creationId xmlns:p14="http://schemas.microsoft.com/office/powerpoint/2010/main" val="2517840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48EA-27D0-4895-5CA6-5D439C71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GradCam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64AF-1D0D-4C07-EA81-EFF7397F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671625" cy="4555200"/>
          </a:xfrm>
        </p:spPr>
        <p:txBody>
          <a:bodyPr/>
          <a:lstStyle/>
          <a:p>
            <a:r>
              <a:rPr lang="en-US" dirty="0"/>
              <a:t>One use case for this debugging/catching undesired behavior: if highlighted regions are irrelevant, something bad may have happened (e.g., in medical imaging, picking up on the font of a timestamp in an </a:t>
            </a:r>
            <a:r>
              <a:rPr lang="en-US" dirty="0" err="1"/>
              <a:t>xray</a:t>
            </a:r>
            <a:r>
              <a:rPr lang="en-US" dirty="0"/>
              <a:t>)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1E01-56CB-93AC-D123-DD689F3B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004524"/>
            <a:ext cx="8705850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71235-89EC-A7BE-54DA-3D961BB7CABC}"/>
              </a:ext>
            </a:extLst>
          </p:cNvPr>
          <p:cNvSpPr txBox="1"/>
          <p:nvPr/>
        </p:nvSpPr>
        <p:spPr>
          <a:xfrm>
            <a:off x="1445419" y="6273088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https://arxiv.org/pdf/1610.02391.pdf</a:t>
            </a:r>
          </a:p>
        </p:txBody>
      </p:sp>
    </p:spTree>
    <p:extLst>
      <p:ext uri="{BB962C8B-B14F-4D97-AF65-F5344CB8AC3E}">
        <p14:creationId xmlns:p14="http://schemas.microsoft.com/office/powerpoint/2010/main" val="1748130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366664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all ML models have them</a:t>
            </a:r>
          </a:p>
          <a:p>
            <a:r>
              <a:rPr lang="en-US" dirty="0"/>
              <a:t>Depth of decision tree, strength of regularization for LASSO, number of hidden units in neural network…</a:t>
            </a:r>
          </a:p>
          <a:p>
            <a:r>
              <a:rPr lang="en-US" dirty="0"/>
              <a:t>Practical performance can depend heavily</a:t>
            </a:r>
          </a:p>
          <a:p>
            <a:r>
              <a:rPr lang="en-US" dirty="0"/>
              <a:t>Ease of hyperparameter tuning makes or breaks methods</a:t>
            </a:r>
          </a:p>
        </p:txBody>
      </p:sp>
    </p:spTree>
    <p:extLst>
      <p:ext uri="{BB962C8B-B14F-4D97-AF65-F5344CB8AC3E}">
        <p14:creationId xmlns:p14="http://schemas.microsoft.com/office/powerpoint/2010/main" val="33601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E20D-C8C5-317C-1DDF-33FB5918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E926-8A42-D606-1801-43215E9A3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procedure: define separate validation and test sets</a:t>
            </a:r>
          </a:p>
          <a:p>
            <a:r>
              <a:rPr lang="en-US" dirty="0"/>
              <a:t>For each possible set of hyperparameters, train model with those hyperparameters, evaluate on validation set, select hyperparameters with best validation performance</a:t>
            </a:r>
          </a:p>
          <a:p>
            <a:r>
              <a:rPr lang="en-US" dirty="0"/>
              <a:t>Validation set performance now </a:t>
            </a:r>
            <a:r>
              <a:rPr lang="en-US" i="1" dirty="0"/>
              <a:t>does not</a:t>
            </a:r>
            <a:r>
              <a:rPr lang="en-US" dirty="0"/>
              <a:t> accurately reflect out of sample performance since we optimized against it</a:t>
            </a:r>
          </a:p>
          <a:p>
            <a:r>
              <a:rPr lang="en-US" dirty="0"/>
              <a:t>Separate test set for final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Strategies for hyperparameter search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Manual: try different things, see what works on validation set, try new things</a:t>
            </a:r>
          </a:p>
          <a:p>
            <a:r>
              <a:rPr lang="en-US" dirty="0"/>
              <a:t>Grid search: try all combinations, discretizing continuous parameters</a:t>
            </a:r>
          </a:p>
          <a:p>
            <a:r>
              <a:rPr lang="en-US" dirty="0"/>
              <a:t>Random search: subsample combinations to try</a:t>
            </a:r>
          </a:p>
          <a:p>
            <a:r>
              <a:rPr lang="en-US" dirty="0"/>
              <a:t>More sophisticated strategies: active research area (Bayesian optimization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044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56AD-EE85-F978-8835-9DFAAC2B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02FE-1DB2-AAD0-83F8-D4D4A4F9D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One meta-algorithm: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Prior knowledge + manual search to define parameters of grid</a:t>
            </a:r>
          </a:p>
          <a:p>
            <a:pPr lvl="1"/>
            <a:r>
              <a:rPr lang="en-US" dirty="0"/>
              <a:t>See what the bounds for a “reasonable” setting of each variable are</a:t>
            </a:r>
          </a:p>
          <a:p>
            <a:r>
              <a:rPr lang="en-US" dirty="0"/>
              <a:t>Then, grid search or random if grid is too large</a:t>
            </a:r>
          </a:p>
        </p:txBody>
      </p:sp>
    </p:spTree>
    <p:extLst>
      <p:ext uri="{BB962C8B-B14F-4D97-AF65-F5344CB8AC3E}">
        <p14:creationId xmlns:p14="http://schemas.microsoft.com/office/powerpoint/2010/main" val="6869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B6B-CA27-8E7C-D5D5-07FB6BB4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150D-78E6-AC43-F1C8-5F3DA715D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What hyperparameters should you vary?</a:t>
            </a:r>
          </a:p>
          <a:p>
            <a:r>
              <a:rPr lang="en-US" dirty="0"/>
              <a:t>Decision trees?</a:t>
            </a:r>
          </a:p>
          <a:p>
            <a:r>
              <a:rPr lang="en-US" dirty="0"/>
              <a:t>LASSO?</a:t>
            </a:r>
          </a:p>
          <a:p>
            <a:r>
              <a:rPr lang="en-US" dirty="0"/>
              <a:t>Neural networks?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B6B-CA27-8E7C-D5D5-07FB6BB4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150D-78E6-AC43-F1C8-5F3DA715D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What hyperparameters should you vary?</a:t>
            </a:r>
          </a:p>
          <a:p>
            <a:r>
              <a:rPr lang="en-US" dirty="0"/>
              <a:t>Decision trees?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Maximum depth (2…5? 10?), splitting criterion (i.e., loss function)</a:t>
            </a:r>
          </a:p>
          <a:p>
            <a:r>
              <a:rPr lang="en-US" dirty="0"/>
              <a:t>LASSO?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Regularization parameter. Common implementations will do k-fold cross validation within the train set to trace out the complete path of loss </a:t>
            </a:r>
            <a:r>
              <a:rPr lang="en-US" dirty="0" err="1"/>
              <a:t>wrt</a:t>
            </a:r>
            <a:r>
              <a:rPr lang="en-US" dirty="0"/>
              <a:t> that parameter</a:t>
            </a:r>
          </a:p>
          <a:p>
            <a:r>
              <a:rPr lang="en-US" dirty="0"/>
              <a:t>Neural networks?</a:t>
            </a:r>
          </a:p>
          <a:p>
            <a:pPr lvl="1"/>
            <a:r>
              <a:rPr lang="en-US" dirty="0"/>
              <a:t>Many: # layers, # hidden units, learning rate, regularization strength, early stopping, activation functions, loss function,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79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16249</TotalTime>
  <Words>1634</Words>
  <Application>Microsoft Office PowerPoint</Application>
  <PresentationFormat>Widescreen</PresentationFormat>
  <Paragraphs>195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Today</vt:lpstr>
      <vt:lpstr>Hyperparameters</vt:lpstr>
      <vt:lpstr>Hyperparameters</vt:lpstr>
      <vt:lpstr>Hyperparameters</vt:lpstr>
      <vt:lpstr>Hyperparameters</vt:lpstr>
      <vt:lpstr>Hyperparameters</vt:lpstr>
      <vt:lpstr>Hyperparameters</vt:lpstr>
      <vt:lpstr>Human-AI interaction</vt:lpstr>
      <vt:lpstr>Interpretability</vt:lpstr>
      <vt:lpstr>Many Approaches to Model Explanations</vt:lpstr>
      <vt:lpstr>Why do we want Interpretability?</vt:lpstr>
      <vt:lpstr>Prelude: feature importances</vt:lpstr>
      <vt:lpstr>Feature importances</vt:lpstr>
      <vt:lpstr>Permutation feature importance</vt:lpstr>
      <vt:lpstr>Explainability methods</vt:lpstr>
      <vt:lpstr>“Explainable by design”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Optimized scoring rules</vt:lpstr>
      <vt:lpstr>Optimized scoring rules</vt:lpstr>
      <vt:lpstr>Optimized scoring rules</vt:lpstr>
      <vt:lpstr>Decision sets</vt:lpstr>
      <vt:lpstr>Slido</vt:lpstr>
      <vt:lpstr>Pros and cons</vt:lpstr>
      <vt:lpstr>Black-box explanations</vt:lpstr>
      <vt:lpstr>LIME</vt:lpstr>
      <vt:lpstr>LIME</vt:lpstr>
      <vt:lpstr>SHAP</vt:lpstr>
      <vt:lpstr>SHAP</vt:lpstr>
      <vt:lpstr>SHAP: common implementation</vt:lpstr>
      <vt:lpstr>SHAP: interpretation</vt:lpstr>
      <vt:lpstr>GradCam</vt:lpstr>
      <vt:lpstr>GradCam</vt:lpstr>
      <vt:lpstr>Evaluating Explainable ML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129</cp:revision>
  <dcterms:created xsi:type="dcterms:W3CDTF">2020-01-14T19:43:43Z</dcterms:created>
  <dcterms:modified xsi:type="dcterms:W3CDTF">2023-02-13T18:15:14Z</dcterms:modified>
</cp:coreProperties>
</file>