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474" r:id="rId3"/>
    <p:sldId id="488" r:id="rId4"/>
    <p:sldId id="502" r:id="rId5"/>
    <p:sldId id="503" r:id="rId6"/>
    <p:sldId id="504" r:id="rId7"/>
    <p:sldId id="505" r:id="rId8"/>
    <p:sldId id="506" r:id="rId9"/>
    <p:sldId id="507" r:id="rId10"/>
    <p:sldId id="509" r:id="rId11"/>
    <p:sldId id="508" r:id="rId12"/>
    <p:sldId id="510" r:id="rId13"/>
    <p:sldId id="511" r:id="rId14"/>
    <p:sldId id="512" r:id="rId15"/>
    <p:sldId id="514" r:id="rId16"/>
    <p:sldId id="515" r:id="rId17"/>
    <p:sldId id="516" r:id="rId18"/>
    <p:sldId id="517" r:id="rId19"/>
    <p:sldId id="525" r:id="rId20"/>
    <p:sldId id="519" r:id="rId21"/>
    <p:sldId id="520" r:id="rId22"/>
    <p:sldId id="518" r:id="rId23"/>
    <p:sldId id="521" r:id="rId24"/>
    <p:sldId id="522" r:id="rId25"/>
    <p:sldId id="524" r:id="rId26"/>
    <p:sldId id="523" r:id="rId27"/>
    <p:sldId id="526"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5720F3D-374D-418B-83AD-38E79D1804DE}">
          <p14:sldIdLst>
            <p14:sldId id="256"/>
            <p14:sldId id="474"/>
            <p14:sldId id="488"/>
            <p14:sldId id="502"/>
            <p14:sldId id="503"/>
            <p14:sldId id="504"/>
            <p14:sldId id="505"/>
            <p14:sldId id="506"/>
            <p14:sldId id="507"/>
            <p14:sldId id="509"/>
            <p14:sldId id="508"/>
            <p14:sldId id="510"/>
            <p14:sldId id="511"/>
            <p14:sldId id="512"/>
            <p14:sldId id="514"/>
            <p14:sldId id="515"/>
            <p14:sldId id="516"/>
            <p14:sldId id="517"/>
            <p14:sldId id="525"/>
            <p14:sldId id="519"/>
            <p14:sldId id="520"/>
            <p14:sldId id="518"/>
            <p14:sldId id="521"/>
            <p14:sldId id="522"/>
            <p14:sldId id="524"/>
            <p14:sldId id="523"/>
            <p14:sldId id="526"/>
          </p14:sldIdLst>
        </p14:section>
      </p14:sectionLst>
    </p:ex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autoAdjust="0"/>
    <p:restoredTop sz="93157"/>
  </p:normalViewPr>
  <p:slideViewPr>
    <p:cSldViewPr snapToGrid="0" snapToObjects="1">
      <p:cViewPr varScale="1">
        <p:scale>
          <a:sx n="80" d="100"/>
          <a:sy n="80" d="100"/>
        </p:scale>
        <p:origin x="8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79582-F224-9249-B50B-7D4855CA5E6E}" type="doc">
      <dgm:prSet loTypeId="urn:microsoft.com/office/officeart/2005/8/layout/default" loCatId="" qsTypeId="urn:microsoft.com/office/officeart/2005/8/quickstyle/simple1" qsCatId="simple" csTypeId="urn:microsoft.com/office/officeart/2005/8/colors/colorful2" csCatId="colorful" phldr="1"/>
      <dgm:spPr/>
      <dgm:t>
        <a:bodyPr/>
        <a:lstStyle/>
        <a:p>
          <a:endParaRPr lang="en-US"/>
        </a:p>
      </dgm:t>
    </dgm:pt>
    <dgm:pt modelId="{63C6227A-CA9D-DB4E-8C83-FE635D4B8B92}">
      <dgm:prSet phldrT="[Text]" custT="1"/>
      <dgm:spPr>
        <a:xfrm>
          <a:off x="0" y="98739"/>
          <a:ext cx="2630283" cy="1578170"/>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vert="horz"/>
        <a:lstStyle/>
        <a:p>
          <a:pPr>
            <a:buNone/>
          </a:pPr>
          <a:r>
            <a:rPr lang="en-US" sz="2000" dirty="0">
              <a:solidFill>
                <a:sysClr val="window" lastClr="FFFFFF"/>
              </a:solidFill>
              <a:latin typeface="Calibri"/>
              <a:ea typeface="+mn-ea"/>
              <a:cs typeface="+mn-cs"/>
            </a:rPr>
            <a:t>Privacy</a:t>
          </a:r>
        </a:p>
      </dgm:t>
    </dgm:pt>
    <dgm:pt modelId="{4387115A-EBD8-474A-9FE3-7D304E866D0D}" type="parTrans" cxnId="{C64BF992-E95D-864F-BC0E-6DCD7A5174E0}">
      <dgm:prSet/>
      <dgm:spPr/>
      <dgm:t>
        <a:bodyPr/>
        <a:lstStyle/>
        <a:p>
          <a:endParaRPr lang="en-US"/>
        </a:p>
      </dgm:t>
    </dgm:pt>
    <dgm:pt modelId="{ECFE99F0-3EA6-AE44-BB32-F705CFC04B42}" type="sibTrans" cxnId="{C64BF992-E95D-864F-BC0E-6DCD7A5174E0}">
      <dgm:prSet/>
      <dgm:spPr/>
      <dgm:t>
        <a:bodyPr/>
        <a:lstStyle/>
        <a:p>
          <a:endParaRPr lang="en-US"/>
        </a:p>
      </dgm:t>
    </dgm:pt>
    <dgm:pt modelId="{FDCD6ACD-B077-454D-944E-86E7E3350F79}">
      <dgm:prSet phldrT="[Text]" custT="1"/>
      <dgm:spPr>
        <a:xfrm>
          <a:off x="2893312" y="98739"/>
          <a:ext cx="2630283" cy="1578170"/>
        </a:xfrm>
        <a:prstGeom prst="rect">
          <a:avLst/>
        </a:prstGeom>
        <a:solidFill>
          <a:srgbClr val="C0504D">
            <a:hueOff val="1170380"/>
            <a:satOff val="-1460"/>
            <a:lumOff val="343"/>
            <a:alphaOff val="0"/>
          </a:srgbClr>
        </a:solidFill>
        <a:ln w="25400" cap="flat" cmpd="sng" algn="ctr">
          <a:solidFill>
            <a:sysClr val="window" lastClr="FFFFFF">
              <a:hueOff val="0"/>
              <a:satOff val="0"/>
              <a:lumOff val="0"/>
              <a:alphaOff val="0"/>
            </a:sysClr>
          </a:solidFill>
          <a:prstDash val="solid"/>
        </a:ln>
        <a:effectLst/>
      </dgm:spPr>
      <dgm:t>
        <a:bodyPr vert="horz"/>
        <a:lstStyle/>
        <a:p>
          <a:pPr>
            <a:buNone/>
          </a:pPr>
          <a:r>
            <a:rPr lang="en-US" sz="2000" dirty="0">
              <a:solidFill>
                <a:sysClr val="window" lastClr="FFFFFF"/>
              </a:solidFill>
              <a:latin typeface="Calibri"/>
              <a:ea typeface="+mn-ea"/>
              <a:cs typeface="+mn-cs"/>
            </a:rPr>
            <a:t>Data Ownership</a:t>
          </a:r>
        </a:p>
      </dgm:t>
    </dgm:pt>
    <dgm:pt modelId="{5C5116C5-DFE3-4246-8B21-8683F07147AB}" type="parTrans" cxnId="{AD661072-6B96-4044-B298-8A087555795C}">
      <dgm:prSet/>
      <dgm:spPr/>
      <dgm:t>
        <a:bodyPr/>
        <a:lstStyle/>
        <a:p>
          <a:endParaRPr lang="en-US"/>
        </a:p>
      </dgm:t>
    </dgm:pt>
    <dgm:pt modelId="{88F5AB8F-4ED6-134A-97F4-933723876EF5}" type="sibTrans" cxnId="{AD661072-6B96-4044-B298-8A087555795C}">
      <dgm:prSet/>
      <dgm:spPr/>
      <dgm:t>
        <a:bodyPr/>
        <a:lstStyle/>
        <a:p>
          <a:endParaRPr lang="en-US"/>
        </a:p>
      </dgm:t>
    </dgm:pt>
    <dgm:pt modelId="{1A161DD2-BA9A-1F41-AAB0-05E72D64E065}">
      <dgm:prSet phldrT="[Text]" custT="1"/>
      <dgm:spPr>
        <a:xfrm>
          <a:off x="5786624" y="98739"/>
          <a:ext cx="2630283" cy="1578170"/>
        </a:xfrm>
        <a:prstGeom prst="rect">
          <a:avLst/>
        </a:prstGeom>
        <a:solidFill>
          <a:srgbClr val="C0504D">
            <a:hueOff val="2340759"/>
            <a:satOff val="-2919"/>
            <a:lumOff val="686"/>
            <a:alphaOff val="0"/>
          </a:srgbClr>
        </a:solidFill>
        <a:ln w="25400" cap="flat" cmpd="sng" algn="ctr">
          <a:solidFill>
            <a:sysClr val="window" lastClr="FFFFFF">
              <a:hueOff val="0"/>
              <a:satOff val="0"/>
              <a:lumOff val="0"/>
              <a:alphaOff val="0"/>
            </a:sysClr>
          </a:solidFill>
          <a:prstDash val="solid"/>
        </a:ln>
        <a:effectLst/>
      </dgm:spPr>
      <dgm:t>
        <a:bodyPr vert="horz"/>
        <a:lstStyle/>
        <a:p>
          <a:pPr>
            <a:buNone/>
          </a:pPr>
          <a:r>
            <a:rPr lang="en-US" sz="2000" dirty="0">
              <a:solidFill>
                <a:sysClr val="window" lastClr="FFFFFF"/>
              </a:solidFill>
              <a:latin typeface="Calibri"/>
              <a:ea typeface="+mn-ea"/>
              <a:cs typeface="+mn-cs"/>
            </a:rPr>
            <a:t>Bias, Equity, &amp; Fairness</a:t>
          </a:r>
        </a:p>
      </dgm:t>
    </dgm:pt>
    <dgm:pt modelId="{249F4864-D1F2-2040-B2D9-70E1F329184F}" type="parTrans" cxnId="{9BCE4FF1-6E9A-7F46-B647-F45414868204}">
      <dgm:prSet/>
      <dgm:spPr/>
      <dgm:t>
        <a:bodyPr/>
        <a:lstStyle/>
        <a:p>
          <a:endParaRPr lang="en-US"/>
        </a:p>
      </dgm:t>
    </dgm:pt>
    <dgm:pt modelId="{D0DCE181-6F11-834E-9404-5B76BEA7F348}" type="sibTrans" cxnId="{9BCE4FF1-6E9A-7F46-B647-F45414868204}">
      <dgm:prSet/>
      <dgm:spPr/>
      <dgm:t>
        <a:bodyPr/>
        <a:lstStyle/>
        <a:p>
          <a:endParaRPr lang="en-US"/>
        </a:p>
      </dgm:t>
    </dgm:pt>
    <dgm:pt modelId="{03CB7B9E-D47A-BF4B-8BD0-A43768780FB3}">
      <dgm:prSet phldrT="[Text]" custT="1"/>
      <dgm:spPr>
        <a:xfrm>
          <a:off x="1446656" y="1939937"/>
          <a:ext cx="2630283" cy="1578170"/>
        </a:xfrm>
        <a:prstGeom prst="rect">
          <a:avLst/>
        </a:prstGeom>
        <a:solidFill>
          <a:srgbClr val="C0504D">
            <a:hueOff val="3511139"/>
            <a:satOff val="-4379"/>
            <a:lumOff val="1030"/>
            <a:alphaOff val="0"/>
          </a:srgbClr>
        </a:solidFill>
        <a:ln w="25400" cap="flat" cmpd="sng" algn="ctr">
          <a:solidFill>
            <a:sysClr val="window" lastClr="FFFFFF">
              <a:hueOff val="0"/>
              <a:satOff val="0"/>
              <a:lumOff val="0"/>
              <a:alphaOff val="0"/>
            </a:sysClr>
          </a:solidFill>
          <a:prstDash val="solid"/>
        </a:ln>
        <a:effectLst/>
      </dgm:spPr>
      <dgm:t>
        <a:bodyPr vert="horz"/>
        <a:lstStyle/>
        <a:p>
          <a:pPr>
            <a:buNone/>
          </a:pPr>
          <a:r>
            <a:rPr lang="en-US" sz="2000" dirty="0">
              <a:solidFill>
                <a:sysClr val="window" lastClr="FFFFFF"/>
              </a:solidFill>
              <a:latin typeface="Calibri"/>
              <a:ea typeface="+mn-ea"/>
              <a:cs typeface="+mn-cs"/>
            </a:rPr>
            <a:t>Transparency</a:t>
          </a:r>
        </a:p>
      </dgm:t>
    </dgm:pt>
    <dgm:pt modelId="{F40C0003-FB17-DD49-841B-811AE9B278F4}" type="parTrans" cxnId="{056DE792-C45E-0C4F-B746-40FD5FE6ECA3}">
      <dgm:prSet/>
      <dgm:spPr/>
      <dgm:t>
        <a:bodyPr/>
        <a:lstStyle/>
        <a:p>
          <a:endParaRPr lang="en-US"/>
        </a:p>
      </dgm:t>
    </dgm:pt>
    <dgm:pt modelId="{70980FD5-DAA3-A143-A71B-92CC869748E4}" type="sibTrans" cxnId="{056DE792-C45E-0C4F-B746-40FD5FE6ECA3}">
      <dgm:prSet/>
      <dgm:spPr/>
      <dgm:t>
        <a:bodyPr/>
        <a:lstStyle/>
        <a:p>
          <a:endParaRPr lang="en-US"/>
        </a:p>
      </dgm:t>
    </dgm:pt>
    <dgm:pt modelId="{97F13F62-187A-004F-8568-BDAB70D363F0}">
      <dgm:prSet phldrT="[Text]" custT="1"/>
      <dgm:spPr>
        <a:xfrm>
          <a:off x="4339968" y="1939937"/>
          <a:ext cx="2630283" cy="1578170"/>
        </a:xfrm>
        <a:prstGeom prst="rect">
          <a:avLst/>
        </a:prstGeom>
        <a:solidFill>
          <a:srgbClr val="C0504D">
            <a:hueOff val="4681519"/>
            <a:satOff val="-5839"/>
            <a:lumOff val="1373"/>
            <a:alphaOff val="0"/>
          </a:srgbClr>
        </a:solidFill>
        <a:ln w="25400" cap="flat" cmpd="sng" algn="ctr">
          <a:solidFill>
            <a:sysClr val="window" lastClr="FFFFFF">
              <a:hueOff val="0"/>
              <a:satOff val="0"/>
              <a:lumOff val="0"/>
              <a:alphaOff val="0"/>
            </a:sysClr>
          </a:solidFill>
          <a:prstDash val="solid"/>
        </a:ln>
        <a:effectLst/>
      </dgm:spPr>
      <dgm:t>
        <a:bodyPr vert="horz"/>
        <a:lstStyle/>
        <a:p>
          <a:pPr>
            <a:buNone/>
          </a:pPr>
          <a:r>
            <a:rPr lang="en-US" sz="2000" dirty="0">
              <a:solidFill>
                <a:sysClr val="window" lastClr="FFFFFF"/>
              </a:solidFill>
              <a:latin typeface="Calibri"/>
              <a:ea typeface="+mn-ea"/>
              <a:cs typeface="+mn-cs"/>
            </a:rPr>
            <a:t>Trustworthiness and Accountability</a:t>
          </a:r>
        </a:p>
      </dgm:t>
    </dgm:pt>
    <dgm:pt modelId="{52306423-6E35-DE43-821A-00A55D36BB28}" type="parTrans" cxnId="{B61AFEA1-29D3-2E43-B0B6-3ED4B8DCF23F}">
      <dgm:prSet/>
      <dgm:spPr/>
      <dgm:t>
        <a:bodyPr/>
        <a:lstStyle/>
        <a:p>
          <a:endParaRPr lang="en-US"/>
        </a:p>
      </dgm:t>
    </dgm:pt>
    <dgm:pt modelId="{9509CBFD-D73F-3B46-8605-DC590288199D}" type="sibTrans" cxnId="{B61AFEA1-29D3-2E43-B0B6-3ED4B8DCF23F}">
      <dgm:prSet/>
      <dgm:spPr/>
      <dgm:t>
        <a:bodyPr/>
        <a:lstStyle/>
        <a:p>
          <a:endParaRPr lang="en-US"/>
        </a:p>
      </dgm:t>
    </dgm:pt>
    <dgm:pt modelId="{9CB038ED-3A36-754A-8726-7115A9798D9F}" type="pres">
      <dgm:prSet presAssocID="{5C579582-F224-9249-B50B-7D4855CA5E6E}" presName="diagram" presStyleCnt="0">
        <dgm:presLayoutVars>
          <dgm:dir/>
          <dgm:resizeHandles val="exact"/>
        </dgm:presLayoutVars>
      </dgm:prSet>
      <dgm:spPr/>
    </dgm:pt>
    <dgm:pt modelId="{791EAD40-A10E-2C44-88BB-E254D1FEED2A}" type="pres">
      <dgm:prSet presAssocID="{63C6227A-CA9D-DB4E-8C83-FE635D4B8B92}" presName="node" presStyleLbl="node1" presStyleIdx="0" presStyleCnt="5">
        <dgm:presLayoutVars>
          <dgm:bulletEnabled val="1"/>
        </dgm:presLayoutVars>
      </dgm:prSet>
      <dgm:spPr/>
    </dgm:pt>
    <dgm:pt modelId="{08B34DEE-75D2-7047-8F76-0202887FE396}" type="pres">
      <dgm:prSet presAssocID="{ECFE99F0-3EA6-AE44-BB32-F705CFC04B42}" presName="sibTrans" presStyleCnt="0"/>
      <dgm:spPr/>
    </dgm:pt>
    <dgm:pt modelId="{5DF36080-AA5F-044B-9B2D-18470035B1FB}" type="pres">
      <dgm:prSet presAssocID="{FDCD6ACD-B077-454D-944E-86E7E3350F79}" presName="node" presStyleLbl="node1" presStyleIdx="1" presStyleCnt="5">
        <dgm:presLayoutVars>
          <dgm:bulletEnabled val="1"/>
        </dgm:presLayoutVars>
      </dgm:prSet>
      <dgm:spPr/>
    </dgm:pt>
    <dgm:pt modelId="{6963F5FC-04A1-6A43-B31E-10B7B12BF0DE}" type="pres">
      <dgm:prSet presAssocID="{88F5AB8F-4ED6-134A-97F4-933723876EF5}" presName="sibTrans" presStyleCnt="0"/>
      <dgm:spPr/>
    </dgm:pt>
    <dgm:pt modelId="{73313321-B089-6142-89C3-6254719B2389}" type="pres">
      <dgm:prSet presAssocID="{1A161DD2-BA9A-1F41-AAB0-05E72D64E065}" presName="node" presStyleLbl="node1" presStyleIdx="2" presStyleCnt="5">
        <dgm:presLayoutVars>
          <dgm:bulletEnabled val="1"/>
        </dgm:presLayoutVars>
      </dgm:prSet>
      <dgm:spPr/>
    </dgm:pt>
    <dgm:pt modelId="{60A9DBD8-E73E-FC44-B7B3-C40A7E9D9A77}" type="pres">
      <dgm:prSet presAssocID="{D0DCE181-6F11-834E-9404-5B76BEA7F348}" presName="sibTrans" presStyleCnt="0"/>
      <dgm:spPr/>
    </dgm:pt>
    <dgm:pt modelId="{EF08E376-4E26-284A-B04A-2272E2B37BE4}" type="pres">
      <dgm:prSet presAssocID="{03CB7B9E-D47A-BF4B-8BD0-A43768780FB3}" presName="node" presStyleLbl="node1" presStyleIdx="3" presStyleCnt="5">
        <dgm:presLayoutVars>
          <dgm:bulletEnabled val="1"/>
        </dgm:presLayoutVars>
      </dgm:prSet>
      <dgm:spPr/>
    </dgm:pt>
    <dgm:pt modelId="{ACCFA2FA-3F6D-C647-A96E-5BBE8D7E70AD}" type="pres">
      <dgm:prSet presAssocID="{70980FD5-DAA3-A143-A71B-92CC869748E4}" presName="sibTrans" presStyleCnt="0"/>
      <dgm:spPr/>
    </dgm:pt>
    <dgm:pt modelId="{6716D9F6-4AA6-A540-8569-2BA0DEE70F42}" type="pres">
      <dgm:prSet presAssocID="{97F13F62-187A-004F-8568-BDAB70D363F0}" presName="node" presStyleLbl="node1" presStyleIdx="4" presStyleCnt="5">
        <dgm:presLayoutVars>
          <dgm:bulletEnabled val="1"/>
        </dgm:presLayoutVars>
      </dgm:prSet>
      <dgm:spPr/>
    </dgm:pt>
  </dgm:ptLst>
  <dgm:cxnLst>
    <dgm:cxn modelId="{AC9D0668-3DB7-784C-A02A-59653F4D58CC}" type="presOf" srcId="{97F13F62-187A-004F-8568-BDAB70D363F0}" destId="{6716D9F6-4AA6-A540-8569-2BA0DEE70F42}" srcOrd="0" destOrd="0" presId="urn:microsoft.com/office/officeart/2005/8/layout/default"/>
    <dgm:cxn modelId="{AD661072-6B96-4044-B298-8A087555795C}" srcId="{5C579582-F224-9249-B50B-7D4855CA5E6E}" destId="{FDCD6ACD-B077-454D-944E-86E7E3350F79}" srcOrd="1" destOrd="0" parTransId="{5C5116C5-DFE3-4246-8B21-8683F07147AB}" sibTransId="{88F5AB8F-4ED6-134A-97F4-933723876EF5}"/>
    <dgm:cxn modelId="{4DB2F58B-01BC-D844-A4CB-3CBC54FF0225}" type="presOf" srcId="{1A161DD2-BA9A-1F41-AAB0-05E72D64E065}" destId="{73313321-B089-6142-89C3-6254719B2389}" srcOrd="0" destOrd="0" presId="urn:microsoft.com/office/officeart/2005/8/layout/default"/>
    <dgm:cxn modelId="{C6506E8F-6D52-9148-A9D1-21B40907EC00}" type="presOf" srcId="{FDCD6ACD-B077-454D-944E-86E7E3350F79}" destId="{5DF36080-AA5F-044B-9B2D-18470035B1FB}" srcOrd="0" destOrd="0" presId="urn:microsoft.com/office/officeart/2005/8/layout/default"/>
    <dgm:cxn modelId="{056DE792-C45E-0C4F-B746-40FD5FE6ECA3}" srcId="{5C579582-F224-9249-B50B-7D4855CA5E6E}" destId="{03CB7B9E-D47A-BF4B-8BD0-A43768780FB3}" srcOrd="3" destOrd="0" parTransId="{F40C0003-FB17-DD49-841B-811AE9B278F4}" sibTransId="{70980FD5-DAA3-A143-A71B-92CC869748E4}"/>
    <dgm:cxn modelId="{C64BF992-E95D-864F-BC0E-6DCD7A5174E0}" srcId="{5C579582-F224-9249-B50B-7D4855CA5E6E}" destId="{63C6227A-CA9D-DB4E-8C83-FE635D4B8B92}" srcOrd="0" destOrd="0" parTransId="{4387115A-EBD8-474A-9FE3-7D304E866D0D}" sibTransId="{ECFE99F0-3EA6-AE44-BB32-F705CFC04B42}"/>
    <dgm:cxn modelId="{B61AFEA1-29D3-2E43-B0B6-3ED4B8DCF23F}" srcId="{5C579582-F224-9249-B50B-7D4855CA5E6E}" destId="{97F13F62-187A-004F-8568-BDAB70D363F0}" srcOrd="4" destOrd="0" parTransId="{52306423-6E35-DE43-821A-00A55D36BB28}" sibTransId="{9509CBFD-D73F-3B46-8605-DC590288199D}"/>
    <dgm:cxn modelId="{D84315A8-006D-DA41-97BE-4C21FE6823B2}" type="presOf" srcId="{5C579582-F224-9249-B50B-7D4855CA5E6E}" destId="{9CB038ED-3A36-754A-8726-7115A9798D9F}" srcOrd="0" destOrd="0" presId="urn:microsoft.com/office/officeart/2005/8/layout/default"/>
    <dgm:cxn modelId="{CDA80CCB-0378-264F-80E4-8D590F923F27}" type="presOf" srcId="{03CB7B9E-D47A-BF4B-8BD0-A43768780FB3}" destId="{EF08E376-4E26-284A-B04A-2272E2B37BE4}" srcOrd="0" destOrd="0" presId="urn:microsoft.com/office/officeart/2005/8/layout/default"/>
    <dgm:cxn modelId="{732391E5-2946-7944-AC24-D3D096B91CD3}" type="presOf" srcId="{63C6227A-CA9D-DB4E-8C83-FE635D4B8B92}" destId="{791EAD40-A10E-2C44-88BB-E254D1FEED2A}" srcOrd="0" destOrd="0" presId="urn:microsoft.com/office/officeart/2005/8/layout/default"/>
    <dgm:cxn modelId="{9BCE4FF1-6E9A-7F46-B647-F45414868204}" srcId="{5C579582-F224-9249-B50B-7D4855CA5E6E}" destId="{1A161DD2-BA9A-1F41-AAB0-05E72D64E065}" srcOrd="2" destOrd="0" parTransId="{249F4864-D1F2-2040-B2D9-70E1F329184F}" sibTransId="{D0DCE181-6F11-834E-9404-5B76BEA7F348}"/>
    <dgm:cxn modelId="{B12CEA2B-6334-4D40-BDB5-FAC888658397}" type="presParOf" srcId="{9CB038ED-3A36-754A-8726-7115A9798D9F}" destId="{791EAD40-A10E-2C44-88BB-E254D1FEED2A}" srcOrd="0" destOrd="0" presId="urn:microsoft.com/office/officeart/2005/8/layout/default"/>
    <dgm:cxn modelId="{EC02AFC4-2AC0-5B4E-8A36-A6AF238B71F9}" type="presParOf" srcId="{9CB038ED-3A36-754A-8726-7115A9798D9F}" destId="{08B34DEE-75D2-7047-8F76-0202887FE396}" srcOrd="1" destOrd="0" presId="urn:microsoft.com/office/officeart/2005/8/layout/default"/>
    <dgm:cxn modelId="{26D4B414-95EB-D440-B12D-9D97C0B59013}" type="presParOf" srcId="{9CB038ED-3A36-754A-8726-7115A9798D9F}" destId="{5DF36080-AA5F-044B-9B2D-18470035B1FB}" srcOrd="2" destOrd="0" presId="urn:microsoft.com/office/officeart/2005/8/layout/default"/>
    <dgm:cxn modelId="{A29377B6-301C-AB43-84FE-37803A747EAC}" type="presParOf" srcId="{9CB038ED-3A36-754A-8726-7115A9798D9F}" destId="{6963F5FC-04A1-6A43-B31E-10B7B12BF0DE}" srcOrd="3" destOrd="0" presId="urn:microsoft.com/office/officeart/2005/8/layout/default"/>
    <dgm:cxn modelId="{6D59BA24-0C86-AA44-8C1A-8F34235D1DCC}" type="presParOf" srcId="{9CB038ED-3A36-754A-8726-7115A9798D9F}" destId="{73313321-B089-6142-89C3-6254719B2389}" srcOrd="4" destOrd="0" presId="urn:microsoft.com/office/officeart/2005/8/layout/default"/>
    <dgm:cxn modelId="{4911F024-468A-8B4D-A41C-F8BCC13E6CB7}" type="presParOf" srcId="{9CB038ED-3A36-754A-8726-7115A9798D9F}" destId="{60A9DBD8-E73E-FC44-B7B3-C40A7E9D9A77}" srcOrd="5" destOrd="0" presId="urn:microsoft.com/office/officeart/2005/8/layout/default"/>
    <dgm:cxn modelId="{3CDAFCD7-783B-E54D-AB72-50BC54D14C78}" type="presParOf" srcId="{9CB038ED-3A36-754A-8726-7115A9798D9F}" destId="{EF08E376-4E26-284A-B04A-2272E2B37BE4}" srcOrd="6" destOrd="0" presId="urn:microsoft.com/office/officeart/2005/8/layout/default"/>
    <dgm:cxn modelId="{46B4496F-C613-5843-9286-30423178D958}" type="presParOf" srcId="{9CB038ED-3A36-754A-8726-7115A9798D9F}" destId="{ACCFA2FA-3F6D-C647-A96E-5BBE8D7E70AD}" srcOrd="7" destOrd="0" presId="urn:microsoft.com/office/officeart/2005/8/layout/default"/>
    <dgm:cxn modelId="{4C162F1D-4E9E-764D-93E3-FC3BCCC637B5}" type="presParOf" srcId="{9CB038ED-3A36-754A-8726-7115A9798D9F}" destId="{6716D9F6-4AA6-A540-8569-2BA0DEE70F4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EAD40-A10E-2C44-88BB-E254D1FEED2A}">
      <dsp:nvSpPr>
        <dsp:cNvPr id="0" name=""/>
        <dsp:cNvSpPr/>
      </dsp:nvSpPr>
      <dsp:spPr>
        <a:xfrm>
          <a:off x="0" y="210549"/>
          <a:ext cx="3520454" cy="2112273"/>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ysClr val="window" lastClr="FFFFFF"/>
              </a:solidFill>
              <a:latin typeface="Calibri"/>
              <a:ea typeface="+mn-ea"/>
              <a:cs typeface="+mn-cs"/>
            </a:rPr>
            <a:t>Privacy</a:t>
          </a:r>
        </a:p>
      </dsp:txBody>
      <dsp:txXfrm>
        <a:off x="0" y="210549"/>
        <a:ext cx="3520454" cy="2112273"/>
      </dsp:txXfrm>
    </dsp:sp>
    <dsp:sp modelId="{5DF36080-AA5F-044B-9B2D-18470035B1FB}">
      <dsp:nvSpPr>
        <dsp:cNvPr id="0" name=""/>
        <dsp:cNvSpPr/>
      </dsp:nvSpPr>
      <dsp:spPr>
        <a:xfrm>
          <a:off x="3872500" y="210549"/>
          <a:ext cx="3520454" cy="2112273"/>
        </a:xfrm>
        <a:prstGeom prst="rect">
          <a:avLst/>
        </a:prstGeom>
        <a:solidFill>
          <a:srgbClr val="C0504D">
            <a:hueOff val="1170380"/>
            <a:satOff val="-1460"/>
            <a:lumOff val="343"/>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ysClr val="window" lastClr="FFFFFF"/>
              </a:solidFill>
              <a:latin typeface="Calibri"/>
              <a:ea typeface="+mn-ea"/>
              <a:cs typeface="+mn-cs"/>
            </a:rPr>
            <a:t>Data Ownership</a:t>
          </a:r>
        </a:p>
      </dsp:txBody>
      <dsp:txXfrm>
        <a:off x="3872500" y="210549"/>
        <a:ext cx="3520454" cy="2112273"/>
      </dsp:txXfrm>
    </dsp:sp>
    <dsp:sp modelId="{73313321-B089-6142-89C3-6254719B2389}">
      <dsp:nvSpPr>
        <dsp:cNvPr id="0" name=""/>
        <dsp:cNvSpPr/>
      </dsp:nvSpPr>
      <dsp:spPr>
        <a:xfrm>
          <a:off x="7745001" y="210549"/>
          <a:ext cx="3520454" cy="2112273"/>
        </a:xfrm>
        <a:prstGeom prst="rect">
          <a:avLst/>
        </a:prstGeom>
        <a:solidFill>
          <a:srgbClr val="C0504D">
            <a:hueOff val="2340759"/>
            <a:satOff val="-2919"/>
            <a:lumOff val="686"/>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ysClr val="window" lastClr="FFFFFF"/>
              </a:solidFill>
              <a:latin typeface="Calibri"/>
              <a:ea typeface="+mn-ea"/>
              <a:cs typeface="+mn-cs"/>
            </a:rPr>
            <a:t>Bias, Equity, &amp; Fairness</a:t>
          </a:r>
        </a:p>
      </dsp:txBody>
      <dsp:txXfrm>
        <a:off x="7745001" y="210549"/>
        <a:ext cx="3520454" cy="2112273"/>
      </dsp:txXfrm>
    </dsp:sp>
    <dsp:sp modelId="{EF08E376-4E26-284A-B04A-2272E2B37BE4}">
      <dsp:nvSpPr>
        <dsp:cNvPr id="0" name=""/>
        <dsp:cNvSpPr/>
      </dsp:nvSpPr>
      <dsp:spPr>
        <a:xfrm>
          <a:off x="1936250" y="2674867"/>
          <a:ext cx="3520454" cy="2112273"/>
        </a:xfrm>
        <a:prstGeom prst="rect">
          <a:avLst/>
        </a:prstGeom>
        <a:solidFill>
          <a:srgbClr val="C0504D">
            <a:hueOff val="3511139"/>
            <a:satOff val="-4379"/>
            <a:lumOff val="103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ysClr val="window" lastClr="FFFFFF"/>
              </a:solidFill>
              <a:latin typeface="Calibri"/>
              <a:ea typeface="+mn-ea"/>
              <a:cs typeface="+mn-cs"/>
            </a:rPr>
            <a:t>Transparency</a:t>
          </a:r>
        </a:p>
      </dsp:txBody>
      <dsp:txXfrm>
        <a:off x="1936250" y="2674867"/>
        <a:ext cx="3520454" cy="2112273"/>
      </dsp:txXfrm>
    </dsp:sp>
    <dsp:sp modelId="{6716D9F6-4AA6-A540-8569-2BA0DEE70F42}">
      <dsp:nvSpPr>
        <dsp:cNvPr id="0" name=""/>
        <dsp:cNvSpPr/>
      </dsp:nvSpPr>
      <dsp:spPr>
        <a:xfrm>
          <a:off x="5808750" y="2674867"/>
          <a:ext cx="3520454" cy="2112273"/>
        </a:xfrm>
        <a:prstGeom prst="rect">
          <a:avLst/>
        </a:prstGeom>
        <a:solidFill>
          <a:srgbClr val="C0504D">
            <a:hueOff val="4681519"/>
            <a:satOff val="-5839"/>
            <a:lumOff val="1373"/>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ysClr val="window" lastClr="FFFFFF"/>
              </a:solidFill>
              <a:latin typeface="Calibri"/>
              <a:ea typeface="+mn-ea"/>
              <a:cs typeface="+mn-cs"/>
            </a:rPr>
            <a:t>Trustworthiness and Accountability</a:t>
          </a:r>
        </a:p>
      </dsp:txBody>
      <dsp:txXfrm>
        <a:off x="5808750" y="2674867"/>
        <a:ext cx="3520454" cy="21122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0CBC395-CF3C-A24F-8682-006CE1DBC2D7}" type="slidenum">
              <a:rPr lang="en-US" smtClean="0"/>
              <a:pPr>
                <a:defRPr/>
              </a:pPr>
              <a:t>10</a:t>
            </a:fld>
            <a:endParaRPr lang="en-US"/>
          </a:p>
        </p:txBody>
      </p:sp>
    </p:spTree>
    <p:extLst>
      <p:ext uri="{BB962C8B-B14F-4D97-AF65-F5344CB8AC3E}">
        <p14:creationId xmlns:p14="http://schemas.microsoft.com/office/powerpoint/2010/main" val="2457328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014225"/>
            <a:ext cx="12192000" cy="2354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US" sz="3200" dirty="0">
              <a:solidFill>
                <a:srgbClr val="000000"/>
              </a:solidFill>
            </a:endParaRPr>
          </a:p>
          <a:p>
            <a:pPr marL="0" lvl="0" indent="0" algn="l" rtl="0">
              <a:spcBef>
                <a:spcPts val="0"/>
              </a:spcBef>
              <a:spcAft>
                <a:spcPts val="0"/>
              </a:spcAft>
              <a:buNone/>
            </a:pPr>
            <a:endParaRPr lang="en-US" sz="3200" dirty="0"/>
          </a:p>
          <a:p>
            <a:pPr marL="0" lvl="0" indent="0" algn="ctr" rtl="0">
              <a:spcBef>
                <a:spcPts val="0"/>
              </a:spcBef>
              <a:spcAft>
                <a:spcPts val="0"/>
              </a:spcAft>
              <a:buClr>
                <a:schemeClr val="dk1"/>
              </a:buClr>
              <a:buSzPts val="1100"/>
              <a:buFont typeface="Arial"/>
              <a:buNone/>
            </a:pPr>
            <a:r>
              <a:rPr lang="en-US" sz="4400" dirty="0">
                <a:solidFill>
                  <a:schemeClr val="dk1"/>
                </a:solidFill>
              </a:rPr>
              <a:t>Midterm + ML ethics </a:t>
            </a:r>
          </a:p>
          <a:p>
            <a:pPr marL="0" lvl="0" indent="0" algn="ctr" rtl="0">
              <a:spcBef>
                <a:spcPts val="0"/>
              </a:spcBef>
              <a:spcAft>
                <a:spcPts val="0"/>
              </a:spcAft>
              <a:buClr>
                <a:schemeClr val="dk1"/>
              </a:buClr>
              <a:buSzPts val="1100"/>
              <a:buFont typeface="Arial"/>
              <a:buNone/>
            </a:pPr>
            <a:endParaRPr lang="en-US" sz="3200" dirty="0"/>
          </a:p>
          <a:p>
            <a:pPr marL="0" lvl="0" indent="0" algn="l" rtl="0">
              <a:spcBef>
                <a:spcPts val="0"/>
              </a:spcBef>
              <a:spcAft>
                <a:spcPts val="0"/>
              </a:spcAft>
              <a:buNone/>
            </a:pPr>
            <a:endParaRPr lang="en-US" sz="3200" dirty="0">
              <a:solidFill>
                <a:srgbClr val="000000"/>
              </a:solidFill>
            </a:endParaRP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solidFill>
                  <a:srgbClr val="595959"/>
                </a:solidFill>
              </a:rPr>
              <a:t>Bryan Wilder</a:t>
            </a:r>
            <a:endParaRPr sz="2800" dirty="0">
              <a:solidFill>
                <a:srgbClr val="595959"/>
              </a:solidFill>
            </a:endParaRPr>
          </a:p>
        </p:txBody>
      </p:sp>
      <p:pic>
        <p:nvPicPr>
          <p:cNvPr id="71" name="Google Shape;71;p1"/>
          <p:cNvPicPr preferRelativeResize="0"/>
          <p:nvPr/>
        </p:nvPicPr>
        <p:blipFill rotWithShape="1">
          <a:blip r:embed="rId3">
            <a:alphaModFix/>
          </a:blip>
          <a:srcRect b="64080"/>
          <a:stretch/>
        </p:blipFill>
        <p:spPr>
          <a:xfrm>
            <a:off x="3499638" y="4968362"/>
            <a:ext cx="5192713" cy="6513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Data and AI Ethics Issues</a:t>
            </a:r>
          </a:p>
        </p:txBody>
      </p:sp>
      <p:graphicFrame>
        <p:nvGraphicFramePr>
          <p:cNvPr id="7" name="Content Placeholder 3">
            <a:extLst>
              <a:ext uri="{FF2B5EF4-FFF2-40B4-BE49-F238E27FC236}">
                <a16:creationId xmlns:a16="http://schemas.microsoft.com/office/drawing/2014/main" id="{909E99C8-C1C9-DC4E-A00A-C3C715B7EB22}"/>
              </a:ext>
            </a:extLst>
          </p:cNvPr>
          <p:cNvGraphicFramePr>
            <a:graphicFrameLocks/>
          </p:cNvGraphicFramePr>
          <p:nvPr/>
        </p:nvGraphicFramePr>
        <p:xfrm>
          <a:off x="415600" y="1379047"/>
          <a:ext cx="11265456" cy="4997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828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A5EB-FCC2-02C9-59D6-62CE1BEEA9D8}"/>
              </a:ext>
            </a:extLst>
          </p:cNvPr>
          <p:cNvSpPr>
            <a:spLocks noGrp="1"/>
          </p:cNvSpPr>
          <p:nvPr>
            <p:ph type="title"/>
          </p:nvPr>
        </p:nvSpPr>
        <p:spPr/>
        <p:txBody>
          <a:bodyPr/>
          <a:lstStyle/>
          <a:p>
            <a:r>
              <a:rPr lang="en-US" dirty="0"/>
              <a:t>Categorization</a:t>
            </a:r>
          </a:p>
        </p:txBody>
      </p:sp>
      <p:sp>
        <p:nvSpPr>
          <p:cNvPr id="3" name="Text Placeholder 2">
            <a:extLst>
              <a:ext uri="{FF2B5EF4-FFF2-40B4-BE49-F238E27FC236}">
                <a16:creationId xmlns:a16="http://schemas.microsoft.com/office/drawing/2014/main" id="{4FF0FAF4-CEFA-C9A4-A72E-6CDDA253E888}"/>
              </a:ext>
            </a:extLst>
          </p:cNvPr>
          <p:cNvSpPr>
            <a:spLocks noGrp="1"/>
          </p:cNvSpPr>
          <p:nvPr>
            <p:ph type="body" idx="1"/>
          </p:nvPr>
        </p:nvSpPr>
        <p:spPr/>
        <p:txBody>
          <a:bodyPr/>
          <a:lstStyle/>
          <a:p>
            <a:r>
              <a:rPr lang="en-US" b="1" dirty="0"/>
              <a:t>Should we be working on this task in the first place? Are these the right goals?</a:t>
            </a:r>
          </a:p>
          <a:p>
            <a:pPr lvl="1"/>
            <a:r>
              <a:rPr lang="en-US" dirty="0"/>
              <a:t>Sometimes ethical issues are unavoidable for a given task</a:t>
            </a:r>
          </a:p>
          <a:p>
            <a:pPr marL="565150" lvl="1" indent="0">
              <a:buNone/>
            </a:pPr>
            <a:endParaRPr lang="en-US" dirty="0"/>
          </a:p>
          <a:p>
            <a:r>
              <a:rPr lang="en-US" b="1" dirty="0"/>
              <a:t>Is our solution sufficiently good that it can achieve our goals?</a:t>
            </a:r>
          </a:p>
          <a:p>
            <a:pPr lvl="1"/>
            <a:r>
              <a:rPr lang="en-US" dirty="0"/>
              <a:t>Robust enough, high enough accuracy across population groups, etc.</a:t>
            </a:r>
          </a:p>
          <a:p>
            <a:pPr marL="565150" lvl="1" indent="0">
              <a:buNone/>
            </a:pPr>
            <a:endParaRPr lang="en-US" dirty="0"/>
          </a:p>
          <a:p>
            <a:r>
              <a:rPr lang="en-US" b="1" dirty="0"/>
              <a:t>Is it developed and used in a way that respects autonomy?</a:t>
            </a:r>
          </a:p>
          <a:p>
            <a:pPr lvl="1"/>
            <a:r>
              <a:rPr lang="en-US" dirty="0"/>
              <a:t>Transparency, informed consent, accountability</a:t>
            </a:r>
          </a:p>
        </p:txBody>
      </p:sp>
    </p:spTree>
    <p:extLst>
      <p:ext uri="{BB962C8B-B14F-4D97-AF65-F5344CB8AC3E}">
        <p14:creationId xmlns:p14="http://schemas.microsoft.com/office/powerpoint/2010/main" val="3373694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57171-AEFA-D0A7-1C7C-DB01CE10DE86}"/>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C9D6A52B-B45C-050A-5602-9E80DFECF386}"/>
              </a:ext>
            </a:extLst>
          </p:cNvPr>
          <p:cNvPicPr>
            <a:picLocks noChangeAspect="1"/>
          </p:cNvPicPr>
          <p:nvPr/>
        </p:nvPicPr>
        <p:blipFill>
          <a:blip r:embed="rId2"/>
          <a:stretch>
            <a:fillRect/>
          </a:stretch>
        </p:blipFill>
        <p:spPr>
          <a:xfrm>
            <a:off x="0" y="1887281"/>
            <a:ext cx="12192000" cy="3826387"/>
          </a:xfrm>
          <a:prstGeom prst="rect">
            <a:avLst/>
          </a:prstGeom>
        </p:spPr>
      </p:pic>
    </p:spTree>
    <p:extLst>
      <p:ext uri="{BB962C8B-B14F-4D97-AF65-F5344CB8AC3E}">
        <p14:creationId xmlns:p14="http://schemas.microsoft.com/office/powerpoint/2010/main" val="930312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704B-B260-88E4-2E87-18A6DCF6FD88}"/>
              </a:ext>
            </a:extLst>
          </p:cNvPr>
          <p:cNvSpPr>
            <a:spLocks noGrp="1"/>
          </p:cNvSpPr>
          <p:nvPr>
            <p:ph type="title"/>
          </p:nvPr>
        </p:nvSpPr>
        <p:spPr/>
        <p:txBody>
          <a:bodyPr/>
          <a:lstStyle/>
          <a:p>
            <a:r>
              <a:rPr lang="en-US" dirty="0"/>
              <a:t>Example </a:t>
            </a:r>
          </a:p>
        </p:txBody>
      </p:sp>
      <p:sp>
        <p:nvSpPr>
          <p:cNvPr id="3" name="Text Placeholder 2">
            <a:extLst>
              <a:ext uri="{FF2B5EF4-FFF2-40B4-BE49-F238E27FC236}">
                <a16:creationId xmlns:a16="http://schemas.microsoft.com/office/drawing/2014/main" id="{65B6C8BB-815B-239D-7D02-9E36FB956D2A}"/>
              </a:ext>
            </a:extLst>
          </p:cNvPr>
          <p:cNvSpPr>
            <a:spLocks noGrp="1"/>
          </p:cNvSpPr>
          <p:nvPr>
            <p:ph type="body" idx="1"/>
          </p:nvPr>
        </p:nvSpPr>
        <p:spPr/>
        <p:txBody>
          <a:bodyPr/>
          <a:lstStyle/>
          <a:p>
            <a:r>
              <a:rPr lang="en-US" dirty="0"/>
              <a:t>Medicare advantage plans: privately administered version of government-provided health insurance for older patients</a:t>
            </a:r>
          </a:p>
          <a:p>
            <a:r>
              <a:rPr lang="en-US" dirty="0"/>
              <a:t>Insurer determines what care is medically necessary/what they will pay for, within some boundaries</a:t>
            </a:r>
          </a:p>
          <a:p>
            <a:r>
              <a:rPr lang="en-US" dirty="0"/>
              <a:t>Wasteful spending in medicine is a big deal: costs tons of money, drives up costs for everyone. How to tell precisely what is needed?</a:t>
            </a:r>
          </a:p>
          <a:p>
            <a:r>
              <a:rPr lang="en-US" dirty="0"/>
              <a:t>ML: offers/claims to predict patient’s future trajectory! Offer more personalized care</a:t>
            </a:r>
          </a:p>
        </p:txBody>
      </p:sp>
    </p:spTree>
    <p:extLst>
      <p:ext uri="{BB962C8B-B14F-4D97-AF65-F5344CB8AC3E}">
        <p14:creationId xmlns:p14="http://schemas.microsoft.com/office/powerpoint/2010/main" val="78202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0995-EA1A-7A82-7654-8E66FEF0352F}"/>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89F84BA5-B7BB-0B2E-7CBF-D96FA887D0D3}"/>
              </a:ext>
            </a:extLst>
          </p:cNvPr>
          <p:cNvPicPr>
            <a:picLocks noChangeAspect="1"/>
          </p:cNvPicPr>
          <p:nvPr/>
        </p:nvPicPr>
        <p:blipFill>
          <a:blip r:embed="rId2"/>
          <a:stretch>
            <a:fillRect/>
          </a:stretch>
        </p:blipFill>
        <p:spPr>
          <a:xfrm>
            <a:off x="1709737" y="2162175"/>
            <a:ext cx="8772525" cy="3829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89264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07F3-9318-6CB3-EAE8-476AFCB1873E}"/>
              </a:ext>
            </a:extLst>
          </p:cNvPr>
          <p:cNvSpPr>
            <a:spLocks noGrp="1"/>
          </p:cNvSpPr>
          <p:nvPr>
            <p:ph type="title"/>
          </p:nvPr>
        </p:nvSpPr>
        <p:spPr/>
        <p:txBody>
          <a:bodyPr/>
          <a:lstStyle/>
          <a:p>
            <a:r>
              <a:rPr lang="en-US" dirty="0"/>
              <a:t>Issue 1</a:t>
            </a:r>
          </a:p>
        </p:txBody>
      </p:sp>
      <p:pic>
        <p:nvPicPr>
          <p:cNvPr id="5" name="Picture 4">
            <a:extLst>
              <a:ext uri="{FF2B5EF4-FFF2-40B4-BE49-F238E27FC236}">
                <a16:creationId xmlns:a16="http://schemas.microsoft.com/office/drawing/2014/main" id="{82B79B2B-36B3-1000-5DA0-6DE355826C6D}"/>
              </a:ext>
            </a:extLst>
          </p:cNvPr>
          <p:cNvPicPr>
            <a:picLocks noChangeAspect="1"/>
          </p:cNvPicPr>
          <p:nvPr/>
        </p:nvPicPr>
        <p:blipFill>
          <a:blip r:embed="rId2"/>
          <a:stretch>
            <a:fillRect/>
          </a:stretch>
        </p:blipFill>
        <p:spPr>
          <a:xfrm>
            <a:off x="1928812" y="1909762"/>
            <a:ext cx="8334375" cy="44481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51516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EA6A-CCD2-8C8A-76F8-A6BA3276147E}"/>
              </a:ext>
            </a:extLst>
          </p:cNvPr>
          <p:cNvSpPr>
            <a:spLocks noGrp="1"/>
          </p:cNvSpPr>
          <p:nvPr>
            <p:ph type="title"/>
          </p:nvPr>
        </p:nvSpPr>
        <p:spPr/>
        <p:txBody>
          <a:bodyPr/>
          <a:lstStyle/>
          <a:p>
            <a:r>
              <a:rPr lang="en-US" dirty="0"/>
              <a:t>Issue 2</a:t>
            </a:r>
          </a:p>
        </p:txBody>
      </p:sp>
      <p:pic>
        <p:nvPicPr>
          <p:cNvPr id="5" name="Picture 4">
            <a:extLst>
              <a:ext uri="{FF2B5EF4-FFF2-40B4-BE49-F238E27FC236}">
                <a16:creationId xmlns:a16="http://schemas.microsoft.com/office/drawing/2014/main" id="{5852A5FB-153C-BA5A-1911-CFF25174C18F}"/>
              </a:ext>
            </a:extLst>
          </p:cNvPr>
          <p:cNvPicPr>
            <a:picLocks noChangeAspect="1"/>
          </p:cNvPicPr>
          <p:nvPr/>
        </p:nvPicPr>
        <p:blipFill>
          <a:blip r:embed="rId2"/>
          <a:stretch>
            <a:fillRect/>
          </a:stretch>
        </p:blipFill>
        <p:spPr>
          <a:xfrm>
            <a:off x="1847800" y="2114550"/>
            <a:ext cx="8496300" cy="426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29635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5055-E36E-D9BB-CD78-BD08D00FEF67}"/>
              </a:ext>
            </a:extLst>
          </p:cNvPr>
          <p:cNvSpPr>
            <a:spLocks noGrp="1"/>
          </p:cNvSpPr>
          <p:nvPr>
            <p:ph type="title"/>
          </p:nvPr>
        </p:nvSpPr>
        <p:spPr/>
        <p:txBody>
          <a:bodyPr/>
          <a:lstStyle/>
          <a:p>
            <a:r>
              <a:rPr lang="en-US" dirty="0"/>
              <a:t>What went wrong?</a:t>
            </a:r>
          </a:p>
        </p:txBody>
      </p:sp>
      <p:sp>
        <p:nvSpPr>
          <p:cNvPr id="3" name="Text Placeholder 2">
            <a:extLst>
              <a:ext uri="{FF2B5EF4-FFF2-40B4-BE49-F238E27FC236}">
                <a16:creationId xmlns:a16="http://schemas.microsoft.com/office/drawing/2014/main" id="{96BE2832-00F0-2EF4-90F3-02DE9B365B07}"/>
              </a:ext>
            </a:extLst>
          </p:cNvPr>
          <p:cNvSpPr>
            <a:spLocks noGrp="1"/>
          </p:cNvSpPr>
          <p:nvPr>
            <p:ph type="body" idx="1"/>
          </p:nvPr>
        </p:nvSpPr>
        <p:spPr/>
        <p:txBody>
          <a:bodyPr/>
          <a:lstStyle/>
          <a:p>
            <a:pPr marL="76200" indent="0">
              <a:buNone/>
            </a:pPr>
            <a:r>
              <a:rPr lang="en-US" dirty="0" err="1"/>
              <a:t>Slido</a:t>
            </a:r>
            <a:r>
              <a:rPr lang="en-US" dirty="0"/>
              <a:t>, #10718</a:t>
            </a:r>
          </a:p>
          <a:p>
            <a:pPr marL="76200" indent="0">
              <a:buNone/>
            </a:pPr>
            <a:r>
              <a:rPr lang="en-US" dirty="0"/>
              <a:t>Remember to enter your name</a:t>
            </a:r>
          </a:p>
        </p:txBody>
      </p:sp>
    </p:spTree>
    <p:extLst>
      <p:ext uri="{BB962C8B-B14F-4D97-AF65-F5344CB8AC3E}">
        <p14:creationId xmlns:p14="http://schemas.microsoft.com/office/powerpoint/2010/main" val="2621400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A22E-A9FE-AAC8-0D82-E9B73F18B23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97794D6-B2EE-B14E-29F5-281750B6CC5E}"/>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E29CB4E2-57E7-406C-ACF9-38B5863D9EA2}"/>
              </a:ext>
            </a:extLst>
          </p:cNvPr>
          <p:cNvPicPr>
            <a:picLocks noChangeAspect="1"/>
          </p:cNvPicPr>
          <p:nvPr/>
        </p:nvPicPr>
        <p:blipFill>
          <a:blip r:embed="rId2"/>
          <a:stretch>
            <a:fillRect/>
          </a:stretch>
        </p:blipFill>
        <p:spPr>
          <a:xfrm>
            <a:off x="415600" y="1536633"/>
            <a:ext cx="11639550" cy="4857750"/>
          </a:xfrm>
          <a:prstGeom prst="rect">
            <a:avLst/>
          </a:prstGeom>
        </p:spPr>
      </p:pic>
    </p:spTree>
    <p:extLst>
      <p:ext uri="{BB962C8B-B14F-4D97-AF65-F5344CB8AC3E}">
        <p14:creationId xmlns:p14="http://schemas.microsoft.com/office/powerpoint/2010/main" val="218873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92F1-5C9F-EF0C-7757-F4104DF79B2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554CD22-E707-3B4F-4326-235E6E5D9EDB}"/>
              </a:ext>
            </a:extLst>
          </p:cNvPr>
          <p:cNvSpPr>
            <a:spLocks noGrp="1"/>
          </p:cNvSpPr>
          <p:nvPr>
            <p:ph type="body" idx="1"/>
          </p:nvPr>
        </p:nvSpPr>
        <p:spPr/>
        <p:txBody>
          <a:bodyPr/>
          <a:lstStyle/>
          <a:p>
            <a:r>
              <a:rPr lang="en-US" dirty="0"/>
              <a:t>Housing authorities offer a range of services to people experiencing homelessness</a:t>
            </a:r>
          </a:p>
          <a:p>
            <a:r>
              <a:rPr lang="en-US" dirty="0"/>
              <a:t>Ranging from short-term/transitional housing to permanent housing with supportive services</a:t>
            </a:r>
          </a:p>
          <a:p>
            <a:r>
              <a:rPr lang="en-US" dirty="0"/>
              <a:t>They never have enough money</a:t>
            </a:r>
          </a:p>
          <a:p>
            <a:r>
              <a:rPr lang="en-US" dirty="0"/>
              <a:t>Goal: figure out who needs the most support</a:t>
            </a:r>
          </a:p>
          <a:p>
            <a:r>
              <a:rPr lang="en-US" dirty="0"/>
              <a:t>Operationalization: predict who is at greatest risk of bad outcomes (remaining homeless, becoming incarcerated, dying)</a:t>
            </a:r>
          </a:p>
        </p:txBody>
      </p:sp>
    </p:spTree>
    <p:extLst>
      <p:ext uri="{BB962C8B-B14F-4D97-AF65-F5344CB8AC3E}">
        <p14:creationId xmlns:p14="http://schemas.microsoft.com/office/powerpoint/2010/main" val="1763412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Updates</a:t>
            </a:r>
          </a:p>
        </p:txBody>
      </p:sp>
      <p:sp>
        <p:nvSpPr>
          <p:cNvPr id="5" name="Text Placeholder 4">
            <a:extLst>
              <a:ext uri="{FF2B5EF4-FFF2-40B4-BE49-F238E27FC236}">
                <a16:creationId xmlns:a16="http://schemas.microsoft.com/office/drawing/2014/main" id="{F4E0A5F0-1D89-954D-91FB-596CD9E690F2}"/>
              </a:ext>
            </a:extLst>
          </p:cNvPr>
          <p:cNvSpPr>
            <a:spLocks noGrp="1"/>
          </p:cNvSpPr>
          <p:nvPr>
            <p:ph type="body" idx="1"/>
          </p:nvPr>
        </p:nvSpPr>
        <p:spPr>
          <a:xfrm>
            <a:off x="415600" y="1536633"/>
            <a:ext cx="11360700" cy="4873692"/>
          </a:xfrm>
        </p:spPr>
        <p:txBody>
          <a:bodyPr/>
          <a:lstStyle/>
          <a:p>
            <a:pPr marL="76200" indent="0">
              <a:buNone/>
            </a:pPr>
            <a:r>
              <a:rPr lang="en-US" b="1" dirty="0"/>
              <a:t>Coming up:</a:t>
            </a:r>
          </a:p>
          <a:p>
            <a:r>
              <a:rPr lang="en-US" dirty="0"/>
              <a:t>Next Tuesday: paper reflection</a:t>
            </a:r>
          </a:p>
          <a:p>
            <a:r>
              <a:rPr lang="en-US" dirty="0"/>
              <a:t>Next Thursday: start group presentations – sign up for a date if you haven’t already!</a:t>
            </a:r>
          </a:p>
          <a:p>
            <a:pPr marL="76200" indent="0">
              <a:buNone/>
            </a:pPr>
            <a:endParaRPr lang="en-US" dirty="0"/>
          </a:p>
          <a:p>
            <a:pPr marL="76200" indent="0">
              <a:buNone/>
            </a:pPr>
            <a:r>
              <a:rPr lang="en-US" dirty="0"/>
              <a:t>Update:</a:t>
            </a:r>
          </a:p>
          <a:p>
            <a:r>
              <a:rPr lang="en-US" dirty="0"/>
              <a:t>Offering individual assessment option for second half of course</a:t>
            </a:r>
          </a:p>
          <a:p>
            <a:r>
              <a:rPr lang="en-US" dirty="0"/>
              <a:t>In this option, your group can designate the person/people primarily responsible for each component of the upcoming assignments</a:t>
            </a:r>
          </a:p>
        </p:txBody>
      </p:sp>
    </p:spTree>
    <p:extLst>
      <p:ext uri="{BB962C8B-B14F-4D97-AF65-F5344CB8AC3E}">
        <p14:creationId xmlns:p14="http://schemas.microsoft.com/office/powerpoint/2010/main" val="4239382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4F81-BD4C-218A-E5DD-8C717D9A90C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B3C5D77-D2B4-10DA-3CC2-FB089ABCDAE0}"/>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33DD5466-8A47-ADCA-C908-B171CBA32C73}"/>
              </a:ext>
            </a:extLst>
          </p:cNvPr>
          <p:cNvPicPr>
            <a:picLocks noChangeAspect="1"/>
          </p:cNvPicPr>
          <p:nvPr/>
        </p:nvPicPr>
        <p:blipFill>
          <a:blip r:embed="rId2"/>
          <a:stretch>
            <a:fillRect/>
          </a:stretch>
        </p:blipFill>
        <p:spPr>
          <a:xfrm>
            <a:off x="2090737" y="2061633"/>
            <a:ext cx="8010525" cy="3505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80275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DB3A-0379-5F04-E12B-54D51429ED6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D386900-A698-6C52-6EC4-2050FD858CDC}"/>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7B26130A-70A9-A2E1-B17C-479E38FB6EA6}"/>
              </a:ext>
            </a:extLst>
          </p:cNvPr>
          <p:cNvPicPr>
            <a:picLocks noChangeAspect="1"/>
          </p:cNvPicPr>
          <p:nvPr/>
        </p:nvPicPr>
        <p:blipFill>
          <a:blip r:embed="rId2"/>
          <a:stretch>
            <a:fillRect/>
          </a:stretch>
        </p:blipFill>
        <p:spPr>
          <a:xfrm>
            <a:off x="2252662" y="1536633"/>
            <a:ext cx="7686675" cy="4924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37573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C80F5-01CE-9EB0-7180-451EDF4113D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30BF70A-5AA9-5961-0CAA-F13EF41C607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8CEAC79-565A-E5A1-E3FE-9CCA83F51C6C}"/>
              </a:ext>
            </a:extLst>
          </p:cNvPr>
          <p:cNvPicPr>
            <a:picLocks noChangeAspect="1"/>
          </p:cNvPicPr>
          <p:nvPr/>
        </p:nvPicPr>
        <p:blipFill>
          <a:blip r:embed="rId2"/>
          <a:stretch>
            <a:fillRect/>
          </a:stretch>
        </p:blipFill>
        <p:spPr>
          <a:xfrm>
            <a:off x="2166937" y="2540067"/>
            <a:ext cx="7858125" cy="2781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65914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B916-7FCD-DD1B-1929-B0659BD6ACE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470B070-B004-982F-026D-3538286B4F6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0F88864-97B3-DB71-B314-A52630CF66C4}"/>
              </a:ext>
            </a:extLst>
          </p:cNvPr>
          <p:cNvPicPr>
            <a:picLocks noChangeAspect="1"/>
          </p:cNvPicPr>
          <p:nvPr/>
        </p:nvPicPr>
        <p:blipFill>
          <a:blip r:embed="rId2"/>
          <a:stretch>
            <a:fillRect/>
          </a:stretch>
        </p:blipFill>
        <p:spPr>
          <a:xfrm>
            <a:off x="2271712" y="2400300"/>
            <a:ext cx="7648575" cy="205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2241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1561-EC29-6915-8097-04A616B06F7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29012E3-6376-A5C6-1463-FFC86A97D09F}"/>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D2BB207F-990B-7709-6806-ED0F89B3C921}"/>
              </a:ext>
            </a:extLst>
          </p:cNvPr>
          <p:cNvPicPr>
            <a:picLocks noChangeAspect="1"/>
          </p:cNvPicPr>
          <p:nvPr/>
        </p:nvPicPr>
        <p:blipFill>
          <a:blip r:embed="rId2"/>
          <a:stretch>
            <a:fillRect/>
          </a:stretch>
        </p:blipFill>
        <p:spPr>
          <a:xfrm>
            <a:off x="2195512" y="1873608"/>
            <a:ext cx="7800975" cy="4391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83227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6154-4AF6-DBB5-CF72-2712F960576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6909938-0296-B642-7FF3-B0DF463432A7}"/>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F22651F8-3024-E9F2-430E-65E546BB9BB8}"/>
              </a:ext>
            </a:extLst>
          </p:cNvPr>
          <p:cNvPicPr>
            <a:picLocks noChangeAspect="1"/>
          </p:cNvPicPr>
          <p:nvPr/>
        </p:nvPicPr>
        <p:blipFill>
          <a:blip r:embed="rId2"/>
          <a:stretch>
            <a:fillRect/>
          </a:stretch>
        </p:blipFill>
        <p:spPr>
          <a:xfrm>
            <a:off x="2271712" y="2152650"/>
            <a:ext cx="7648575" cy="25527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27683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1F18-1BEE-9CE0-B5E7-F2787973AFC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EA4D50C-C155-4BEE-FACD-C157AE0BB2F3}"/>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E7A06C39-B8BE-94EC-2F7E-9DB1206BDD61}"/>
              </a:ext>
            </a:extLst>
          </p:cNvPr>
          <p:cNvPicPr>
            <a:picLocks noChangeAspect="1"/>
          </p:cNvPicPr>
          <p:nvPr/>
        </p:nvPicPr>
        <p:blipFill>
          <a:blip r:embed="rId2"/>
          <a:stretch>
            <a:fillRect/>
          </a:stretch>
        </p:blipFill>
        <p:spPr>
          <a:xfrm>
            <a:off x="2266950" y="2614612"/>
            <a:ext cx="7658100" cy="1628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45911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17AD-F5AA-90A5-190D-5218B6EC852B}"/>
              </a:ext>
            </a:extLst>
          </p:cNvPr>
          <p:cNvSpPr>
            <a:spLocks noGrp="1"/>
          </p:cNvSpPr>
          <p:nvPr>
            <p:ph type="title"/>
          </p:nvPr>
        </p:nvSpPr>
        <p:spPr/>
        <p:txBody>
          <a:bodyPr/>
          <a:lstStyle/>
          <a:p>
            <a:r>
              <a:rPr lang="en-US" dirty="0"/>
              <a:t>What went wrong?</a:t>
            </a:r>
          </a:p>
        </p:txBody>
      </p:sp>
      <p:sp>
        <p:nvSpPr>
          <p:cNvPr id="3" name="Text Placeholder 2">
            <a:extLst>
              <a:ext uri="{FF2B5EF4-FFF2-40B4-BE49-F238E27FC236}">
                <a16:creationId xmlns:a16="http://schemas.microsoft.com/office/drawing/2014/main" id="{669148B3-F5C9-80E2-BE71-534CA160846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4677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E374-A325-D308-512A-0EF52AAF0EA3}"/>
              </a:ext>
            </a:extLst>
          </p:cNvPr>
          <p:cNvSpPr>
            <a:spLocks noGrp="1"/>
          </p:cNvSpPr>
          <p:nvPr>
            <p:ph type="title"/>
          </p:nvPr>
        </p:nvSpPr>
        <p:spPr/>
        <p:txBody>
          <a:bodyPr/>
          <a:lstStyle/>
          <a:p>
            <a:r>
              <a:rPr lang="en-US" dirty="0"/>
              <a:t>Midterm</a:t>
            </a:r>
          </a:p>
        </p:txBody>
      </p:sp>
      <p:sp>
        <p:nvSpPr>
          <p:cNvPr id="3" name="Text Placeholder 2">
            <a:extLst>
              <a:ext uri="{FF2B5EF4-FFF2-40B4-BE49-F238E27FC236}">
                <a16:creationId xmlns:a16="http://schemas.microsoft.com/office/drawing/2014/main" id="{851F962B-CF2A-D910-D29F-893E39DBE44E}"/>
              </a:ext>
            </a:extLst>
          </p:cNvPr>
          <p:cNvSpPr>
            <a:spLocks noGrp="1"/>
          </p:cNvSpPr>
          <p:nvPr>
            <p:ph type="body" idx="1"/>
          </p:nvPr>
        </p:nvSpPr>
        <p:spPr/>
        <p:txBody>
          <a:bodyPr/>
          <a:lstStyle/>
          <a:p>
            <a:r>
              <a:rPr lang="en-US" dirty="0"/>
              <a:t>Overall, everyone did well! </a:t>
            </a:r>
          </a:p>
          <a:p>
            <a:r>
              <a:rPr lang="en-US" dirty="0"/>
              <a:t>92% average, standard deviation 3%</a:t>
            </a:r>
          </a:p>
          <a:p>
            <a:endParaRPr lang="en-US" dirty="0"/>
          </a:p>
        </p:txBody>
      </p:sp>
    </p:spTree>
    <p:extLst>
      <p:ext uri="{BB962C8B-B14F-4D97-AF65-F5344CB8AC3E}">
        <p14:creationId xmlns:p14="http://schemas.microsoft.com/office/powerpoint/2010/main" val="2156233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504-5822-D795-30E2-86066D8EE807}"/>
              </a:ext>
            </a:extLst>
          </p:cNvPr>
          <p:cNvSpPr>
            <a:spLocks noGrp="1"/>
          </p:cNvSpPr>
          <p:nvPr>
            <p:ph type="title"/>
          </p:nvPr>
        </p:nvSpPr>
        <p:spPr/>
        <p:txBody>
          <a:bodyPr/>
          <a:lstStyle/>
          <a:p>
            <a:r>
              <a:rPr lang="en-US" dirty="0"/>
              <a:t>Midterm: common mistakes</a:t>
            </a:r>
          </a:p>
        </p:txBody>
      </p:sp>
      <p:sp>
        <p:nvSpPr>
          <p:cNvPr id="3" name="Text Placeholder 2">
            <a:extLst>
              <a:ext uri="{FF2B5EF4-FFF2-40B4-BE49-F238E27FC236}">
                <a16:creationId xmlns:a16="http://schemas.microsoft.com/office/drawing/2014/main" id="{E864AC95-2884-7EEC-28FD-484D8C0511F1}"/>
              </a:ext>
            </a:extLst>
          </p:cNvPr>
          <p:cNvSpPr>
            <a:spLocks noGrp="1"/>
          </p:cNvSpPr>
          <p:nvPr>
            <p:ph type="body" idx="1"/>
          </p:nvPr>
        </p:nvSpPr>
        <p:spPr/>
        <p:txBody>
          <a:bodyPr/>
          <a:lstStyle/>
          <a:p>
            <a:r>
              <a:rPr lang="en-US" dirty="0"/>
              <a:t>Ethics question: key is substantively identify what features of domain/problem formulation may specifically introduce a risk of bias</a:t>
            </a:r>
          </a:p>
          <a:p>
            <a:r>
              <a:rPr lang="en-US" dirty="0"/>
              <a:t>Ok answer: “There is a risk that the algorithm will treat people of difference races unequally”</a:t>
            </a:r>
          </a:p>
          <a:p>
            <a:r>
              <a:rPr lang="en-US" dirty="0"/>
              <a:t>Good answer: “There may be differential measurement error in the outcome, since people with different access to healthcare or exposure to criminal justice are more likely to be identified as experiencing a relapse”  </a:t>
            </a:r>
          </a:p>
          <a:p>
            <a:endParaRPr lang="en-US" dirty="0"/>
          </a:p>
        </p:txBody>
      </p:sp>
    </p:spTree>
    <p:extLst>
      <p:ext uri="{BB962C8B-B14F-4D97-AF65-F5344CB8AC3E}">
        <p14:creationId xmlns:p14="http://schemas.microsoft.com/office/powerpoint/2010/main" val="94596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504-5822-D795-30E2-86066D8EE807}"/>
              </a:ext>
            </a:extLst>
          </p:cNvPr>
          <p:cNvSpPr>
            <a:spLocks noGrp="1"/>
          </p:cNvSpPr>
          <p:nvPr>
            <p:ph type="title"/>
          </p:nvPr>
        </p:nvSpPr>
        <p:spPr/>
        <p:txBody>
          <a:bodyPr/>
          <a:lstStyle/>
          <a:p>
            <a:r>
              <a:rPr lang="en-US" dirty="0"/>
              <a:t>Midterm: common mistakes</a:t>
            </a:r>
          </a:p>
        </p:txBody>
      </p:sp>
      <p:sp>
        <p:nvSpPr>
          <p:cNvPr id="3" name="Text Placeholder 2">
            <a:extLst>
              <a:ext uri="{FF2B5EF4-FFF2-40B4-BE49-F238E27FC236}">
                <a16:creationId xmlns:a16="http://schemas.microsoft.com/office/drawing/2014/main" id="{E864AC95-2884-7EEC-28FD-484D8C0511F1}"/>
              </a:ext>
            </a:extLst>
          </p:cNvPr>
          <p:cNvSpPr>
            <a:spLocks noGrp="1"/>
          </p:cNvSpPr>
          <p:nvPr>
            <p:ph type="body" idx="1"/>
          </p:nvPr>
        </p:nvSpPr>
        <p:spPr/>
        <p:txBody>
          <a:bodyPr/>
          <a:lstStyle/>
          <a:p>
            <a:r>
              <a:rPr lang="en-US" dirty="0"/>
              <a:t>Censoring: censoring is for </a:t>
            </a:r>
            <a:r>
              <a:rPr lang="en-US" i="1" dirty="0"/>
              <a:t>time-to-event</a:t>
            </a:r>
            <a:r>
              <a:rPr lang="en-US" dirty="0"/>
              <a:t> outcomes when the exact time is not observed (e.g., only know that event time is &gt;= some value)</a:t>
            </a:r>
          </a:p>
          <a:p>
            <a:pPr rtl="0">
              <a:spcBef>
                <a:spcPts val="0"/>
              </a:spcBef>
              <a:spcAft>
                <a:spcPts val="0"/>
              </a:spcAft>
            </a:pPr>
            <a:r>
              <a:rPr lang="en-US" dirty="0"/>
              <a:t>“</a:t>
            </a:r>
            <a:r>
              <a:rPr lang="en-US" sz="1800" b="0" i="0" u="none" strike="noStrike" dirty="0">
                <a:solidFill>
                  <a:srgbClr val="000000"/>
                </a:solidFill>
                <a:effectLst/>
                <a:latin typeface="Arial" panose="020B0604020202020204" pitchFamily="34" charset="0"/>
              </a:rPr>
              <a:t>The outcome is the number of days from when a person experiencing homelessness receives rental assistance until they are again homeless. Sometimes individuals move to a different city, and if so, we do not observe whether they become homeless in the future.” </a:t>
            </a:r>
            <a:r>
              <a:rPr lang="en-US" sz="1800" b="1" i="0" u="none" strike="noStrike" dirty="0">
                <a:solidFill>
                  <a:srgbClr val="000000"/>
                </a:solidFill>
                <a:effectLst/>
                <a:latin typeface="Arial" panose="020B0604020202020204" pitchFamily="34" charset="0"/>
              </a:rPr>
              <a:t>This is (right) censoring</a:t>
            </a:r>
            <a:endParaRPr lang="en-US" sz="180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 outcome of interest is whether a patient is readmitted to a hospital within 30 days of discharge. Some patients have insurance company A and some have insurance company B. For patients with insurance company A, we always observe whether they are readmitted. For patients with insurance company B, sometimes we fail to observe readmissions that actually occurred.”</a:t>
            </a:r>
          </a:p>
          <a:p>
            <a:pPr marL="76200" indent="0" rtl="0">
              <a:spcBef>
                <a:spcPts val="0"/>
              </a:spcBef>
              <a:spcAft>
                <a:spcPts val="0"/>
              </a:spcAft>
              <a:buNone/>
            </a:pPr>
            <a:r>
              <a:rPr lang="en-US" sz="1800" b="1" dirty="0">
                <a:solidFill>
                  <a:srgbClr val="000000"/>
                </a:solidFill>
                <a:latin typeface="Arial" panose="020B0604020202020204" pitchFamily="34" charset="0"/>
              </a:rPr>
              <a:t>Not censoring: it is measurement error in the outcome, but not specifically in the form of inexact observation of a time-to-event</a:t>
            </a:r>
            <a:endParaRPr lang="en-US" b="1" dirty="0"/>
          </a:p>
          <a:p>
            <a:endParaRPr lang="en-US" dirty="0"/>
          </a:p>
        </p:txBody>
      </p:sp>
    </p:spTree>
    <p:extLst>
      <p:ext uri="{BB962C8B-B14F-4D97-AF65-F5344CB8AC3E}">
        <p14:creationId xmlns:p14="http://schemas.microsoft.com/office/powerpoint/2010/main" val="4091314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5F0EF-7DE0-31F1-E795-CA3D6A0D77B8}"/>
              </a:ext>
            </a:extLst>
          </p:cNvPr>
          <p:cNvSpPr>
            <a:spLocks noGrp="1"/>
          </p:cNvSpPr>
          <p:nvPr>
            <p:ph type="title"/>
          </p:nvPr>
        </p:nvSpPr>
        <p:spPr/>
        <p:txBody>
          <a:bodyPr/>
          <a:lstStyle/>
          <a:p>
            <a:r>
              <a:rPr lang="en-US" dirty="0"/>
              <a:t>Midterm</a:t>
            </a:r>
          </a:p>
        </p:txBody>
      </p:sp>
      <p:sp>
        <p:nvSpPr>
          <p:cNvPr id="3" name="Text Placeholder 2">
            <a:extLst>
              <a:ext uri="{FF2B5EF4-FFF2-40B4-BE49-F238E27FC236}">
                <a16:creationId xmlns:a16="http://schemas.microsoft.com/office/drawing/2014/main" id="{472B49C8-E714-8757-28E7-6D9EFE4133E8}"/>
              </a:ext>
            </a:extLst>
          </p:cNvPr>
          <p:cNvSpPr>
            <a:spLocks noGrp="1"/>
          </p:cNvSpPr>
          <p:nvPr>
            <p:ph type="body" idx="1"/>
          </p:nvPr>
        </p:nvSpPr>
        <p:spPr/>
        <p:txBody>
          <a:bodyPr/>
          <a:lstStyle/>
          <a:p>
            <a:r>
              <a:rPr lang="en-US" dirty="0" err="1"/>
              <a:t>Mea</a:t>
            </a:r>
            <a:r>
              <a:rPr lang="en-US" dirty="0"/>
              <a:t> culpa: calibration</a:t>
            </a:r>
          </a:p>
          <a:p>
            <a:r>
              <a:rPr lang="en-US" dirty="0"/>
              <a:t>We did not take points off for reversing over/under confident</a:t>
            </a:r>
          </a:p>
          <a:p>
            <a:pPr marL="76200" indent="0">
              <a:buNone/>
            </a:pPr>
            <a:endParaRPr lang="en-US" dirty="0"/>
          </a:p>
        </p:txBody>
      </p:sp>
      <p:pic>
        <p:nvPicPr>
          <p:cNvPr id="1026" name="Picture 2">
            <a:extLst>
              <a:ext uri="{FF2B5EF4-FFF2-40B4-BE49-F238E27FC236}">
                <a16:creationId xmlns:a16="http://schemas.microsoft.com/office/drawing/2014/main" id="{1D58ACCF-EA02-FBFC-E0AE-7BE0831FE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2654816"/>
            <a:ext cx="7981950" cy="4054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555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50CD-1B5D-466B-7D6C-E58847C6AE4B}"/>
              </a:ext>
            </a:extLst>
          </p:cNvPr>
          <p:cNvSpPr>
            <a:spLocks noGrp="1"/>
          </p:cNvSpPr>
          <p:nvPr>
            <p:ph type="title"/>
          </p:nvPr>
        </p:nvSpPr>
        <p:spPr/>
        <p:txBody>
          <a:bodyPr/>
          <a:lstStyle/>
          <a:p>
            <a:r>
              <a:rPr lang="en-US" dirty="0"/>
              <a:t>ML ethics</a:t>
            </a:r>
          </a:p>
        </p:txBody>
      </p:sp>
      <p:sp>
        <p:nvSpPr>
          <p:cNvPr id="3" name="Text Placeholder 2">
            <a:extLst>
              <a:ext uri="{FF2B5EF4-FFF2-40B4-BE49-F238E27FC236}">
                <a16:creationId xmlns:a16="http://schemas.microsoft.com/office/drawing/2014/main" id="{527CBAA6-1E67-3CCC-DAB4-CC3D6BEDF4B4}"/>
              </a:ext>
            </a:extLst>
          </p:cNvPr>
          <p:cNvSpPr>
            <a:spLocks noGrp="1"/>
          </p:cNvSpPr>
          <p:nvPr>
            <p:ph type="body" idx="1"/>
          </p:nvPr>
        </p:nvSpPr>
        <p:spPr/>
        <p:txBody>
          <a:bodyPr/>
          <a:lstStyle/>
          <a:p>
            <a:r>
              <a:rPr lang="en-US" dirty="0"/>
              <a:t>ML is increasingly widely used in high-stakes settings</a:t>
            </a:r>
          </a:p>
          <a:p>
            <a:r>
              <a:rPr lang="en-US" dirty="0"/>
              <a:t>Correspondingly greater need for developers of ML to develop and apply methods which are up to the challenge</a:t>
            </a:r>
          </a:p>
          <a:p>
            <a:r>
              <a:rPr lang="en-US" dirty="0"/>
              <a:t>Running theme: “accuracy” is a small piece of a much bigger picture</a:t>
            </a:r>
          </a:p>
          <a:p>
            <a:r>
              <a:rPr lang="en-US" dirty="0"/>
              <a:t>Problem formulation, choice of objectives, choice of data, how a method is used in decision-making, etc. all play a huge role</a:t>
            </a:r>
          </a:p>
        </p:txBody>
      </p:sp>
    </p:spTree>
    <p:extLst>
      <p:ext uri="{BB962C8B-B14F-4D97-AF65-F5344CB8AC3E}">
        <p14:creationId xmlns:p14="http://schemas.microsoft.com/office/powerpoint/2010/main" val="4038896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F3FB-B818-ECB5-2FF0-C2AC5A24EF92}"/>
              </a:ext>
            </a:extLst>
          </p:cNvPr>
          <p:cNvSpPr>
            <a:spLocks noGrp="1"/>
          </p:cNvSpPr>
          <p:nvPr>
            <p:ph type="title"/>
          </p:nvPr>
        </p:nvSpPr>
        <p:spPr/>
        <p:txBody>
          <a:bodyPr/>
          <a:lstStyle/>
          <a:p>
            <a:r>
              <a:rPr lang="en-US" dirty="0"/>
              <a:t>ML ethics</a:t>
            </a:r>
          </a:p>
        </p:txBody>
      </p:sp>
      <p:sp>
        <p:nvSpPr>
          <p:cNvPr id="3" name="Text Placeholder 2">
            <a:extLst>
              <a:ext uri="{FF2B5EF4-FFF2-40B4-BE49-F238E27FC236}">
                <a16:creationId xmlns:a16="http://schemas.microsoft.com/office/drawing/2014/main" id="{42A2678A-5408-8EB1-A874-5A7CC0DFDE96}"/>
              </a:ext>
            </a:extLst>
          </p:cNvPr>
          <p:cNvSpPr>
            <a:spLocks noGrp="1"/>
          </p:cNvSpPr>
          <p:nvPr>
            <p:ph type="body" idx="1"/>
          </p:nvPr>
        </p:nvSpPr>
        <p:spPr/>
        <p:txBody>
          <a:bodyPr/>
          <a:lstStyle/>
          <a:p>
            <a:r>
              <a:rPr lang="en-US" dirty="0"/>
              <a:t>Second half of the course will explore two topics more detail</a:t>
            </a:r>
          </a:p>
          <a:p>
            <a:r>
              <a:rPr lang="en-US" dirty="0"/>
              <a:t>Fairness: avoiding biases or discriminatory treatment induced by algorithms</a:t>
            </a:r>
          </a:p>
          <a:p>
            <a:r>
              <a:rPr lang="en-US" dirty="0"/>
              <a:t>Uncertainty quantification: giving honest assessments of when models do vs don’t know</a:t>
            </a:r>
          </a:p>
        </p:txBody>
      </p:sp>
    </p:spTree>
    <p:extLst>
      <p:ext uri="{BB962C8B-B14F-4D97-AF65-F5344CB8AC3E}">
        <p14:creationId xmlns:p14="http://schemas.microsoft.com/office/powerpoint/2010/main" val="3827909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8D06-3997-C068-8139-EEAFB3CACE7F}"/>
              </a:ext>
            </a:extLst>
          </p:cNvPr>
          <p:cNvSpPr>
            <a:spLocks noGrp="1"/>
          </p:cNvSpPr>
          <p:nvPr>
            <p:ph type="title"/>
          </p:nvPr>
        </p:nvSpPr>
        <p:spPr/>
        <p:txBody>
          <a:bodyPr/>
          <a:lstStyle/>
          <a:p>
            <a:r>
              <a:rPr lang="en-US" dirty="0"/>
              <a:t>ML ethics</a:t>
            </a:r>
          </a:p>
        </p:txBody>
      </p:sp>
      <p:sp>
        <p:nvSpPr>
          <p:cNvPr id="3" name="Text Placeholder 2">
            <a:extLst>
              <a:ext uri="{FF2B5EF4-FFF2-40B4-BE49-F238E27FC236}">
                <a16:creationId xmlns:a16="http://schemas.microsoft.com/office/drawing/2014/main" id="{9CAA4742-A2B3-4B31-EC69-F89B3D169304}"/>
              </a:ext>
            </a:extLst>
          </p:cNvPr>
          <p:cNvSpPr>
            <a:spLocks noGrp="1"/>
          </p:cNvSpPr>
          <p:nvPr>
            <p:ph type="body" idx="1"/>
          </p:nvPr>
        </p:nvSpPr>
        <p:spPr/>
        <p:txBody>
          <a:bodyPr/>
          <a:lstStyle/>
          <a:p>
            <a:r>
              <a:rPr lang="en-US" dirty="0"/>
              <a:t>These modules ask you to implement methods</a:t>
            </a:r>
          </a:p>
          <a:p>
            <a:r>
              <a:rPr lang="en-US" dirty="0"/>
              <a:t>Important to acknowledge that technical methods can only address one part of the picture: depends on all of those earlier choices/features of the setting</a:t>
            </a:r>
          </a:p>
          <a:p>
            <a:r>
              <a:rPr lang="en-US" dirty="0"/>
              <a:t>We will use lecture time to discuss examples which take a broader perspective </a:t>
            </a:r>
          </a:p>
        </p:txBody>
      </p:sp>
    </p:spTree>
    <p:extLst>
      <p:ext uri="{BB962C8B-B14F-4D97-AF65-F5344CB8AC3E}">
        <p14:creationId xmlns:p14="http://schemas.microsoft.com/office/powerpoint/2010/main" val="41142517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22738</TotalTime>
  <Words>748</Words>
  <Application>Microsoft Office PowerPoint</Application>
  <PresentationFormat>Widescreen</PresentationFormat>
  <Paragraphs>73</Paragraphs>
  <Slides>27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Simple Light</vt:lpstr>
      <vt:lpstr>PowerPoint Presentation</vt:lpstr>
      <vt:lpstr>Updates</vt:lpstr>
      <vt:lpstr>Midterm</vt:lpstr>
      <vt:lpstr>Midterm: common mistakes</vt:lpstr>
      <vt:lpstr>Midterm: common mistakes</vt:lpstr>
      <vt:lpstr>Midterm</vt:lpstr>
      <vt:lpstr>ML ethics</vt:lpstr>
      <vt:lpstr>ML ethics</vt:lpstr>
      <vt:lpstr>ML ethics</vt:lpstr>
      <vt:lpstr>Data and AI Ethics Issues</vt:lpstr>
      <vt:lpstr>Categorization</vt:lpstr>
      <vt:lpstr>PowerPoint Presentation</vt:lpstr>
      <vt:lpstr>Example </vt:lpstr>
      <vt:lpstr>Example</vt:lpstr>
      <vt:lpstr>Issue 1</vt:lpstr>
      <vt:lpstr>Issue 2</vt:lpstr>
      <vt:lpstr>What went wrong?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went wrong?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Bryan Wilder</cp:lastModifiedBy>
  <cp:revision>238</cp:revision>
  <dcterms:created xsi:type="dcterms:W3CDTF">2020-01-14T19:43:43Z</dcterms:created>
  <dcterms:modified xsi:type="dcterms:W3CDTF">2023-03-16T15:03:12Z</dcterms:modified>
</cp:coreProperties>
</file>