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474" r:id="rId3"/>
    <p:sldId id="526" r:id="rId4"/>
    <p:sldId id="527" r:id="rId5"/>
    <p:sldId id="530" r:id="rId6"/>
    <p:sldId id="528" r:id="rId7"/>
    <p:sldId id="552" r:id="rId8"/>
    <p:sldId id="556" r:id="rId9"/>
    <p:sldId id="531" r:id="rId10"/>
    <p:sldId id="534" r:id="rId11"/>
    <p:sldId id="533" r:id="rId12"/>
    <p:sldId id="536" r:id="rId13"/>
    <p:sldId id="554" r:id="rId14"/>
    <p:sldId id="537" r:id="rId15"/>
    <p:sldId id="538" r:id="rId16"/>
    <p:sldId id="539" r:id="rId17"/>
    <p:sldId id="540" r:id="rId18"/>
    <p:sldId id="541" r:id="rId19"/>
    <p:sldId id="542" r:id="rId20"/>
    <p:sldId id="544" r:id="rId21"/>
    <p:sldId id="546" r:id="rId22"/>
    <p:sldId id="547" r:id="rId23"/>
    <p:sldId id="550" r:id="rId24"/>
    <p:sldId id="545" r:id="rId25"/>
    <p:sldId id="549" r:id="rId26"/>
    <p:sldId id="548" r:id="rId27"/>
    <p:sldId id="551" r:id="rId28"/>
    <p:sldId id="553" r:id="rId29"/>
    <p:sldId id="555" r:id="rId30"/>
    <p:sldId id="557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5720F3D-374D-418B-83AD-38E79D1804DE}">
          <p14:sldIdLst>
            <p14:sldId id="256"/>
            <p14:sldId id="474"/>
            <p14:sldId id="526"/>
            <p14:sldId id="527"/>
            <p14:sldId id="530"/>
            <p14:sldId id="528"/>
            <p14:sldId id="552"/>
            <p14:sldId id="556"/>
            <p14:sldId id="531"/>
            <p14:sldId id="534"/>
            <p14:sldId id="533"/>
            <p14:sldId id="536"/>
            <p14:sldId id="554"/>
            <p14:sldId id="537"/>
            <p14:sldId id="538"/>
            <p14:sldId id="539"/>
            <p14:sldId id="540"/>
            <p14:sldId id="541"/>
            <p14:sldId id="542"/>
            <p14:sldId id="544"/>
            <p14:sldId id="546"/>
            <p14:sldId id="547"/>
            <p14:sldId id="550"/>
            <p14:sldId id="545"/>
            <p14:sldId id="549"/>
            <p14:sldId id="548"/>
            <p14:sldId id="551"/>
            <p14:sldId id="553"/>
            <p14:sldId id="555"/>
            <p14:sldId id="557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3157"/>
  </p:normalViewPr>
  <p:slideViewPr>
    <p:cSldViewPr snapToGrid="0" snapToObjects="1">
      <p:cViewPr varScale="1">
        <p:scale>
          <a:sx n="80" d="100"/>
          <a:sy n="80" d="100"/>
        </p:scale>
        <p:origin x="7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Introduction to fairness &amp; bias in ML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595959"/>
                </a:solidFill>
              </a:rPr>
              <a:t>Bryan Wilder</a:t>
            </a:r>
            <a:endParaRPr sz="2800" dirty="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 b="64080"/>
          <a:stretch/>
        </p:blipFill>
        <p:spPr>
          <a:xfrm>
            <a:off x="3499638" y="4968362"/>
            <a:ext cx="5192713" cy="651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7CE6-D46D-E119-37CD-9549FC29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issue #1: proxy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3B070-FBB5-DB79-FBB0-99D348BB6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is correlated</a:t>
            </a:r>
          </a:p>
          <a:p>
            <a:r>
              <a:rPr lang="en-US" dirty="0"/>
              <a:t>Concrete example: race as sensitive attribute. Location of residence, income, education, </a:t>
            </a:r>
            <a:r>
              <a:rPr lang="en-US" dirty="0" err="1"/>
              <a:t>etc</a:t>
            </a:r>
            <a:r>
              <a:rPr lang="en-US" dirty="0"/>
              <a:t> all correlate with race</a:t>
            </a:r>
          </a:p>
          <a:p>
            <a:r>
              <a:rPr lang="en-US" dirty="0"/>
              <a:t>Various attempts to scrub these features out of the data (e.g., train a representation from which sensitive attribute can no longer be predicted)</a:t>
            </a:r>
          </a:p>
          <a:p>
            <a:r>
              <a:rPr lang="en-US" dirty="0"/>
              <a:t>But, these may be legitimate features for a domain of interest (e.g. education for hiring decisions)</a:t>
            </a:r>
          </a:p>
        </p:txBody>
      </p:sp>
    </p:spTree>
    <p:extLst>
      <p:ext uri="{BB962C8B-B14F-4D97-AF65-F5344CB8AC3E}">
        <p14:creationId xmlns:p14="http://schemas.microsoft.com/office/powerpoint/2010/main" val="3960262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5C5B-E698-7D6C-7780-4FB76EDB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#2: sensitive attributes can be predictive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DB198-E0B6-677D-BF6A-CC5F1FE0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1847850"/>
            <a:ext cx="69056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4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5C5B-E698-7D6C-7780-4FB76EDB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#2: sensitive attributes can be predictive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2C126-43C5-E198-E89C-0BDB4F71E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728150" cy="4555200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In this example, excluding gender information harms female defendants!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A female defendant with an equal chance of recidivism as a male defendant receives a worse score…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Discrimination against females?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DB198-E0B6-677D-BF6A-CC5F1FE0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247" y="2127632"/>
            <a:ext cx="5137753" cy="337320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91B5AE-0982-C5CE-5899-A5BC85C24765}"/>
              </a:ext>
            </a:extLst>
          </p:cNvPr>
          <p:cNvCxnSpPr/>
          <p:nvPr/>
        </p:nvCxnSpPr>
        <p:spPr>
          <a:xfrm>
            <a:off x="7858125" y="3705225"/>
            <a:ext cx="3819525" cy="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127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A48A-4386-E1E8-EB64-6DFCF5E1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sensitive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5CF8F-4135-2138-7C26-7B4097030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Takeaway: this is definitely not a panacea</a:t>
            </a:r>
          </a:p>
          <a:p>
            <a:r>
              <a:rPr lang="en-US" dirty="0"/>
              <a:t>However, in some domains there are strong constraints (regulation, norms, </a:t>
            </a:r>
            <a:r>
              <a:rPr lang="en-US" dirty="0" err="1"/>
              <a:t>etc</a:t>
            </a:r>
            <a:r>
              <a:rPr lang="en-US" dirty="0"/>
              <a:t>) that decisions should not depend on sensitive attribute</a:t>
            </a:r>
          </a:p>
          <a:p>
            <a:r>
              <a:rPr lang="en-US" dirty="0"/>
              <a:t>Important to be aware of consequences of these approaches</a:t>
            </a:r>
          </a:p>
        </p:txBody>
      </p:sp>
    </p:spTree>
    <p:extLst>
      <p:ext uri="{BB962C8B-B14F-4D97-AF65-F5344CB8AC3E}">
        <p14:creationId xmlns:p14="http://schemas.microsoft.com/office/powerpoint/2010/main" val="4012945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C50C-8D94-E51F-A881-1BA9A59A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AD17485-BA13-452A-F8B5-669E0271C24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76200" indent="0">
                  <a:buNone/>
                </a:pPr>
                <a:r>
                  <a:rPr lang="en-US" b="1" dirty="0"/>
                  <a:t>Another notion: equal rates of classification or error across different groups</a:t>
                </a:r>
              </a:p>
              <a:p>
                <a:endParaRPr lang="en-US" dirty="0"/>
              </a:p>
              <a:p>
                <a:pPr marL="76200" indent="0">
                  <a:buNone/>
                </a:pPr>
                <a:r>
                  <a:rPr lang="en-US" dirty="0"/>
                  <a:t>Demographic parity: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76200" indent="0">
                  <a:buNone/>
                </a:pPr>
                <a:endParaRPr lang="en-US" dirty="0"/>
              </a:p>
              <a:p>
                <a:pPr marL="76200" indent="0">
                  <a:buNone/>
                </a:pPr>
                <a:r>
                  <a:rPr lang="en-US" dirty="0"/>
                  <a:t>Parity of false positives: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76200" indent="0">
                  <a:buNone/>
                </a:pPr>
                <a:endParaRPr lang="en-US" dirty="0"/>
              </a:p>
              <a:p>
                <a:pPr marL="76200" indent="0">
                  <a:buNone/>
                </a:pPr>
                <a:r>
                  <a:rPr lang="en-US" dirty="0"/>
                  <a:t>Can define similar constraints for any other metric (false negatives, accuracy, AUC, </a:t>
                </a:r>
                <a:r>
                  <a:rPr lang="en-US" dirty="0" err="1"/>
                  <a:t>etc</a:t>
                </a:r>
                <a:r>
                  <a:rPr lang="en-US" dirty="0"/>
                  <a:t>)</a:t>
                </a:r>
              </a:p>
              <a:p>
                <a:pPr marL="76200" indent="0">
                  <a:buNone/>
                </a:pPr>
                <a:endParaRPr lang="en-US" dirty="0"/>
              </a:p>
              <a:p>
                <a:pPr marL="7620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AD17485-BA13-452A-F8B5-669E0271C2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45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477B-B154-629D-5C7D-6ADE830D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 error rates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82FA9-BF38-06C6-10E3-AAD779FF03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feature: in some circumstances, directly maps to a notion of equal harm/benefit across groups</a:t>
            </a:r>
          </a:p>
          <a:p>
            <a:r>
              <a:rPr lang="en-US" dirty="0"/>
              <a:t>E.g., “false positive = person wrongly imprisoned” or false negative = “patient whose diagnosis is missed” </a:t>
            </a:r>
          </a:p>
        </p:txBody>
      </p:sp>
    </p:spTree>
    <p:extLst>
      <p:ext uri="{BB962C8B-B14F-4D97-AF65-F5344CB8AC3E}">
        <p14:creationId xmlns:p14="http://schemas.microsoft.com/office/powerpoint/2010/main" val="353578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D341-274C-A698-040D-945A43B2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 error rates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2114E-7977-7A6F-23C7-F38AC40815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Problem: can lead to decisions that are suboptimal for </a:t>
            </a:r>
            <a:r>
              <a:rPr lang="en-US" i="1" dirty="0"/>
              <a:t>every</a:t>
            </a:r>
            <a:r>
              <a:rPr lang="en-US" dirty="0"/>
              <a:t> group</a:t>
            </a:r>
          </a:p>
          <a:p>
            <a:r>
              <a:rPr lang="en-US" dirty="0"/>
              <a:t>Example: diabetes screening decisions. Predict individual risk (based on age, BMI, </a:t>
            </a:r>
            <a:r>
              <a:rPr lang="en-US" dirty="0" err="1"/>
              <a:t>etc</a:t>
            </a:r>
            <a:r>
              <a:rPr lang="en-US" dirty="0"/>
              <a:t>). Suggestion: screen everyone with at least 1.5% risk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8E4F4-A9AC-3EC4-CD19-66587198D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3011558"/>
            <a:ext cx="4614863" cy="2984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FCE9A4-B7C8-A263-83E0-62F2C8571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975" y="4424450"/>
            <a:ext cx="1743075" cy="508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FB8838-2C39-654B-2A32-F904E75C3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005" y="6091833"/>
            <a:ext cx="4029075" cy="3619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5D8E7C-189D-0B2A-CF30-3344E611C726}"/>
              </a:ext>
            </a:extLst>
          </p:cNvPr>
          <p:cNvCxnSpPr/>
          <p:nvPr/>
        </p:nvCxnSpPr>
        <p:spPr>
          <a:xfrm flipV="1">
            <a:off x="2390775" y="4048125"/>
            <a:ext cx="16383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C9A1B88-A70C-194F-8FB3-1647FFF2CE23}"/>
              </a:ext>
            </a:extLst>
          </p:cNvPr>
          <p:cNvSpPr txBox="1"/>
          <p:nvPr/>
        </p:nvSpPr>
        <p:spPr>
          <a:xfrm>
            <a:off x="676274" y="3905250"/>
            <a:ext cx="147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Threshold: 1.5%</a:t>
            </a:r>
          </a:p>
        </p:txBody>
      </p:sp>
    </p:spTree>
    <p:extLst>
      <p:ext uri="{BB962C8B-B14F-4D97-AF65-F5344CB8AC3E}">
        <p14:creationId xmlns:p14="http://schemas.microsoft.com/office/powerpoint/2010/main" val="2664274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D341-274C-A698-040D-945A43B2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 error rates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2114E-7977-7A6F-23C7-F38AC40815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8E4F4-A9AC-3EC4-CD19-66587198D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37" y="1519189"/>
            <a:ext cx="4614863" cy="2984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FCE9A4-B7C8-A263-83E0-62F2C8571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0" y="2932081"/>
            <a:ext cx="1743075" cy="508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FB8838-2C39-654B-2A32-F904E75C3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730" y="4599464"/>
            <a:ext cx="4029075" cy="3619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5D8E7C-189D-0B2A-CF30-3344E611C726}"/>
              </a:ext>
            </a:extLst>
          </p:cNvPr>
          <p:cNvCxnSpPr/>
          <p:nvPr/>
        </p:nvCxnSpPr>
        <p:spPr>
          <a:xfrm flipV="1">
            <a:off x="2476500" y="2555756"/>
            <a:ext cx="16383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C9A1B88-A70C-194F-8FB3-1647FFF2CE23}"/>
              </a:ext>
            </a:extLst>
          </p:cNvPr>
          <p:cNvSpPr txBox="1"/>
          <p:nvPr/>
        </p:nvSpPr>
        <p:spPr>
          <a:xfrm>
            <a:off x="761999" y="2412881"/>
            <a:ext cx="147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Threshold: 1.5%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4B6C9-F5C7-F5D1-E92A-AC5C3828E0E3}"/>
              </a:ext>
            </a:extLst>
          </p:cNvPr>
          <p:cNvSpPr txBox="1"/>
          <p:nvPr/>
        </p:nvSpPr>
        <p:spPr>
          <a:xfrm>
            <a:off x="761999" y="5523049"/>
            <a:ext cx="9003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Optimally cost-effective threshold violates demographic parity (more Asian patients are screened due to higher overall risk)</a:t>
            </a:r>
          </a:p>
        </p:txBody>
      </p:sp>
    </p:spTree>
    <p:extLst>
      <p:ext uri="{BB962C8B-B14F-4D97-AF65-F5344CB8AC3E}">
        <p14:creationId xmlns:p14="http://schemas.microsoft.com/office/powerpoint/2010/main" val="733257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677A-376B-24D8-87B9-F2D62359F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 error rates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E4E3D-8A4A-3147-B03A-FE4B526D1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881187"/>
            <a:ext cx="4695825" cy="3095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DFE8A6-17D9-61E0-0CDB-6134E942D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3704372"/>
            <a:ext cx="1743075" cy="508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690904-FA04-E3D7-4361-3569445E4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286" y="5053012"/>
            <a:ext cx="4029075" cy="361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32D842-B2E5-60C6-9BB8-F9234C168527}"/>
              </a:ext>
            </a:extLst>
          </p:cNvPr>
          <p:cNvSpPr txBox="1"/>
          <p:nvPr/>
        </p:nvSpPr>
        <p:spPr>
          <a:xfrm>
            <a:off x="5948361" y="2004512"/>
            <a:ext cx="5314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(conditioned on not having diabetes)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E6B096-D684-ADCA-BDDB-FB9EB21D197E}"/>
              </a:ext>
            </a:extLst>
          </p:cNvPr>
          <p:cNvSpPr txBox="1"/>
          <p:nvPr/>
        </p:nvSpPr>
        <p:spPr>
          <a:xfrm>
            <a:off x="1585912" y="5796457"/>
            <a:ext cx="9807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 optimal threshold, also higher false positive rate for Asian patients</a:t>
            </a:r>
          </a:p>
        </p:txBody>
      </p:sp>
    </p:spTree>
    <p:extLst>
      <p:ext uri="{BB962C8B-B14F-4D97-AF65-F5344CB8AC3E}">
        <p14:creationId xmlns:p14="http://schemas.microsoft.com/office/powerpoint/2010/main" val="2150410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D72E-3377-35B5-5209-CE1F98B5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 error rates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6438D-DFAC-C878-A4C2-D7964829E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we move the thresholds?</a:t>
            </a:r>
          </a:p>
          <a:p>
            <a:r>
              <a:rPr lang="en-US" dirty="0"/>
              <a:t>Setting different risk thresholds for White and Asian patients would allow us to achieve demographic parity or equal FPR (though not both at once)</a:t>
            </a:r>
          </a:p>
          <a:p>
            <a:r>
              <a:rPr lang="en-US" dirty="0"/>
              <a:t>But this also sounds bad – means some patients at higher risk do not get screened, while some get a procedure that’s not medically necessary!</a:t>
            </a:r>
          </a:p>
        </p:txBody>
      </p:sp>
    </p:spTree>
    <p:extLst>
      <p:ext uri="{BB962C8B-B14F-4D97-AF65-F5344CB8AC3E}">
        <p14:creationId xmlns:p14="http://schemas.microsoft.com/office/powerpoint/2010/main" val="420906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700" cy="4873692"/>
          </a:xfrm>
        </p:spPr>
        <p:txBody>
          <a:bodyPr/>
          <a:lstStyle/>
          <a:p>
            <a:pPr marL="76200" indent="0">
              <a:buNone/>
            </a:pPr>
            <a:r>
              <a:rPr lang="en-US" b="1" dirty="0"/>
              <a:t>Coming up:</a:t>
            </a:r>
          </a:p>
          <a:p>
            <a:r>
              <a:rPr lang="en-US" dirty="0"/>
              <a:t>Thursday: group presentations start</a:t>
            </a:r>
          </a:p>
          <a:p>
            <a:r>
              <a:rPr lang="en-US" dirty="0"/>
              <a:t>20-25 min per group, cover the method/paper itself as well as lessons from applying it to your ML pipeline. What impact did it have, where were the pain points,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82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8603-39C7-45C7-98AD-E3842C26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Infra-marginality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D8AA6-A9F5-A165-4BCE-DE9A84B77C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Relevant tradeoffs happen </a:t>
            </a:r>
            <a:r>
              <a:rPr lang="en-US" i="1" dirty="0"/>
              <a:t>at the margin</a:t>
            </a:r>
            <a:endParaRPr lang="en-US" dirty="0"/>
          </a:p>
          <a:p>
            <a:r>
              <a:rPr lang="en-US" dirty="0"/>
              <a:t>As we alter our threshold, when do marginal benefits = marginal costs?</a:t>
            </a:r>
          </a:p>
          <a:p>
            <a:r>
              <a:rPr lang="en-US" dirty="0"/>
              <a:t>Population-level error criteria measure over the entire risk distribution, measuring over people </a:t>
            </a:r>
            <a:r>
              <a:rPr lang="en-US" i="1" dirty="0"/>
              <a:t>who are not impacted by a change in the threshold</a:t>
            </a:r>
            <a:endParaRPr lang="en-US" dirty="0"/>
          </a:p>
          <a:p>
            <a:r>
              <a:rPr lang="en-US" dirty="0"/>
              <a:t>When risk distributions have different shapes across groups, enforcing any criteria that is infra-marginal requires making suboptimal decisions for some individuals</a:t>
            </a:r>
          </a:p>
          <a:p>
            <a:r>
              <a:rPr lang="en-US" dirty="0"/>
              <a:t>Implies that an under an alternate rule, everyone would have been better off!</a:t>
            </a:r>
          </a:p>
        </p:txBody>
      </p:sp>
    </p:spTree>
    <p:extLst>
      <p:ext uri="{BB962C8B-B14F-4D97-AF65-F5344CB8AC3E}">
        <p14:creationId xmlns:p14="http://schemas.microsoft.com/office/powerpoint/2010/main" val="676478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81F1-F1F8-E445-0DBF-5B05CEB7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(again)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324DE0E-1C16-785C-3410-28A5FDFDDB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For threshold decision rules to be optimal in this sense, they must be calibrated for each group:</a:t>
                </a:r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  <a:p>
                <a:pPr marL="76200" indent="0">
                  <a:buNone/>
                </a:pPr>
                <a:endParaRPr lang="en-US" dirty="0"/>
              </a:p>
              <a:p>
                <a:r>
                  <a:rPr lang="en-US" dirty="0"/>
                  <a:t>Otherwise, not actually measuring the right quantity</a:t>
                </a:r>
              </a:p>
              <a:p>
                <a:r>
                  <a:rPr lang="en-US" dirty="0"/>
                  <a:t>Suppose that 2% predicted diabetes risk was actually 1.5% for White patients and 4% for Asian patients – a uniform threshold would not be optimal</a:t>
                </a:r>
              </a:p>
              <a:p>
                <a:r>
                  <a:rPr lang="en-US" dirty="0"/>
                  <a:t>May require using group membership in the model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324DE0E-1C16-785C-3410-28A5FDFDDB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994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0A30-391D-C957-E9C7-7BF65E92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(again)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D2494-505F-00F0-1AA6-D361333E5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Is calibration per group </a:t>
            </a:r>
            <a:r>
              <a:rPr lang="en-US" i="1" dirty="0"/>
              <a:t>sufficient</a:t>
            </a:r>
            <a:r>
              <a:rPr lang="en-US" dirty="0"/>
              <a:t>?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Consider a bank that would like to discriminate against Black applicants in lending decisions</a:t>
            </a:r>
          </a:p>
          <a:p>
            <a:r>
              <a:rPr lang="en-US" dirty="0"/>
              <a:t>Suppose that within a given zip code, Black and White borrowers default at similar rates, but Black borrowers tend to live in higher default rate zip codes</a:t>
            </a:r>
          </a:p>
          <a:p>
            <a:r>
              <a:rPr lang="en-US" dirty="0"/>
              <a:t>If the bank estimates default risk using only zip code information, their predictions are calibrated for both groups</a:t>
            </a:r>
          </a:p>
          <a:p>
            <a:r>
              <a:rPr lang="en-US" dirty="0"/>
              <a:t>However, credit-worthy Black applicants would be disproportionately denied loans</a:t>
            </a:r>
          </a:p>
        </p:txBody>
      </p:sp>
    </p:spTree>
    <p:extLst>
      <p:ext uri="{BB962C8B-B14F-4D97-AF65-F5344CB8AC3E}">
        <p14:creationId xmlns:p14="http://schemas.microsoft.com/office/powerpoint/2010/main" val="691198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E4E8-1915-0A08-759E-BF44BF65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(again)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5CFE-A340-532E-3514-A97C7354A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Another sense in which calibration is not sufficient: model may not be equally </a:t>
            </a:r>
            <a:r>
              <a:rPr lang="en-US" i="1" dirty="0"/>
              <a:t>informative</a:t>
            </a:r>
            <a:r>
              <a:rPr lang="en-US" dirty="0"/>
              <a:t> for all groups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Trivial example: model outputs base rate for everyone in one group, and the correct label for everyone in the other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Everyone receives the “optimal” decision based on available information…</a:t>
            </a:r>
          </a:p>
          <a:p>
            <a:pPr marL="76200" indent="0">
              <a:buNone/>
            </a:pPr>
            <a:r>
              <a:rPr lang="en-US" dirty="0"/>
              <a:t>…but benefit of intervention is far from equitable</a:t>
            </a:r>
          </a:p>
        </p:txBody>
      </p:sp>
    </p:spTree>
    <p:extLst>
      <p:ext uri="{BB962C8B-B14F-4D97-AF65-F5344CB8AC3E}">
        <p14:creationId xmlns:p14="http://schemas.microsoft.com/office/powerpoint/2010/main" val="4177944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68B5-DB2F-2CEB-65E6-38F82BA0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6144F-A4BF-D47A-60AA-6BD361D40E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no free lunch</a:t>
            </a:r>
          </a:p>
          <a:p>
            <a:r>
              <a:rPr lang="en-US" dirty="0"/>
              <a:t>ML algorithms are ways of instantiating specific policy choices</a:t>
            </a:r>
          </a:p>
          <a:p>
            <a:r>
              <a:rPr lang="en-US" dirty="0"/>
              <a:t>Important to directly define the policy goals and then select methods which optimize them</a:t>
            </a:r>
          </a:p>
          <a:p>
            <a:r>
              <a:rPr lang="en-US" dirty="0"/>
              <a:t>Intermediate measures of whether a ML model is “fair” can often have undesirable consequences</a:t>
            </a:r>
          </a:p>
          <a:p>
            <a:r>
              <a:rPr lang="en-US" dirty="0"/>
              <a:t>Use “fairness” methods only when there is a clear policy motivation</a:t>
            </a:r>
          </a:p>
        </p:txBody>
      </p:sp>
    </p:spTree>
    <p:extLst>
      <p:ext uri="{BB962C8B-B14F-4D97-AF65-F5344CB8AC3E}">
        <p14:creationId xmlns:p14="http://schemas.microsoft.com/office/powerpoint/2010/main" val="2713849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C350-5F5D-9E2C-11AF-61905CC3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3E5C4-E054-C77A-C201-3558E1C5D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trike="sngStrike" dirty="0"/>
              <a:t>What are we trying to achieve?</a:t>
            </a:r>
          </a:p>
          <a:p>
            <a:r>
              <a:rPr lang="en-US" dirty="0"/>
              <a:t>What are the main reasons our systems fail to achieve our goals?</a:t>
            </a:r>
          </a:p>
        </p:txBody>
      </p:sp>
    </p:spTree>
    <p:extLst>
      <p:ext uri="{BB962C8B-B14F-4D97-AF65-F5344CB8AC3E}">
        <p14:creationId xmlns:p14="http://schemas.microsoft.com/office/powerpoint/2010/main" val="3938234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9B60-AC61-378A-327F-4C45ABC0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common reasons for failures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21403-D9DA-31EF-180F-B5A1AD705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Models make bad tradeoffs in fitting/optimization?</a:t>
            </a:r>
          </a:p>
          <a:p>
            <a:r>
              <a:rPr lang="en-US" dirty="0"/>
              <a:t>Data is unrepresentative, or of unequal quality?</a:t>
            </a:r>
          </a:p>
          <a:p>
            <a:r>
              <a:rPr lang="en-US" dirty="0"/>
              <a:t>Measurement error?</a:t>
            </a:r>
          </a:p>
        </p:txBody>
      </p:sp>
    </p:spTree>
    <p:extLst>
      <p:ext uri="{BB962C8B-B14F-4D97-AF65-F5344CB8AC3E}">
        <p14:creationId xmlns:p14="http://schemas.microsoft.com/office/powerpoint/2010/main" val="3795284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0DFA-E1F3-AF60-9F97-3688F004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problems in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C0CFC-CA2F-6B9F-683E-CCAE5AD1A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Concern: model optimizes average loss, but can’t get everything right</a:t>
            </a:r>
          </a:p>
          <a:p>
            <a:r>
              <a:rPr lang="en-US" dirty="0"/>
              <a:t>Pays more attention to larger groups in the population</a:t>
            </a:r>
          </a:p>
          <a:p>
            <a:r>
              <a:rPr lang="en-US" dirty="0"/>
              <a:t>Solution: adjust loss function to prevent it from doing this, postprocess outputs, etc.</a:t>
            </a:r>
          </a:p>
          <a:p>
            <a:r>
              <a:rPr lang="en-US" dirty="0"/>
              <a:t>Lots of methods, will hear about in subsequent lectures</a:t>
            </a:r>
          </a:p>
        </p:txBody>
      </p:sp>
    </p:spTree>
    <p:extLst>
      <p:ext uri="{BB962C8B-B14F-4D97-AF65-F5344CB8AC3E}">
        <p14:creationId xmlns:p14="http://schemas.microsoft.com/office/powerpoint/2010/main" val="451330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561A-8A68-E23D-7302-5E04F7F1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is unequal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83D58-3AAC-4C9A-A518-2C527BF02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to calibration example: even the Bayes-optimal predictor per group may have unequal quality</a:t>
            </a:r>
          </a:p>
          <a:p>
            <a:r>
              <a:rPr lang="en-US" dirty="0"/>
              <a:t>E.g., not enough samples from members of particular groups</a:t>
            </a:r>
          </a:p>
          <a:p>
            <a:r>
              <a:rPr lang="en-US" dirty="0"/>
              <a:t>Distribution shift (training data from one population, deployment on another)</a:t>
            </a:r>
          </a:p>
          <a:p>
            <a:r>
              <a:rPr lang="en-US" dirty="0"/>
              <a:t>Methods can only do so much; offering equal quality services may require gathering more data (or more high quality data)</a:t>
            </a:r>
          </a:p>
        </p:txBody>
      </p:sp>
    </p:spTree>
    <p:extLst>
      <p:ext uri="{BB962C8B-B14F-4D97-AF65-F5344CB8AC3E}">
        <p14:creationId xmlns:p14="http://schemas.microsoft.com/office/powerpoint/2010/main" val="2530275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4DF8-8EC7-5C7D-AF73-3CB326DF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error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A6BF3-C33D-9910-1A06-EC45F4671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Classic example: predicting recidivism risk </a:t>
            </a:r>
          </a:p>
          <a:p>
            <a:r>
              <a:rPr lang="en-US" dirty="0"/>
              <a:t>Label = whether somewhat was arrested again within N years</a:t>
            </a:r>
          </a:p>
          <a:p>
            <a:r>
              <a:rPr lang="en-US" dirty="0"/>
              <a:t>But arrests != crimes</a:t>
            </a:r>
          </a:p>
        </p:txBody>
      </p:sp>
    </p:spTree>
    <p:extLst>
      <p:ext uri="{BB962C8B-B14F-4D97-AF65-F5344CB8AC3E}">
        <p14:creationId xmlns:p14="http://schemas.microsoft.com/office/powerpoint/2010/main" val="120440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17AD-F5AA-90A5-190D-5218B6EC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&amp; bias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148B3-F5C9-80E2-BE71-534CA1608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particular ethical issue related to ML: does it work well for/benefit everyone?</a:t>
            </a:r>
          </a:p>
          <a:p>
            <a:r>
              <a:rPr lang="en-US" dirty="0"/>
              <a:t>Or, are there particular groups of people who are disproportionately harmed by use of ML?</a:t>
            </a:r>
          </a:p>
          <a:p>
            <a:r>
              <a:rPr lang="en-US" dirty="0"/>
              <a:t>How does this fit into the context of broader inequities?</a:t>
            </a:r>
          </a:p>
        </p:txBody>
      </p:sp>
    </p:spTree>
    <p:extLst>
      <p:ext uri="{BB962C8B-B14F-4D97-AF65-F5344CB8AC3E}">
        <p14:creationId xmlns:p14="http://schemas.microsoft.com/office/powerpoint/2010/main" val="1646772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7C2C-E1BD-25ED-08F2-1CC9688E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01519-2FB8-A7DE-03CA-BACC8EFC0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Test-retest issues</a:t>
            </a:r>
          </a:p>
          <a:p>
            <a:r>
              <a:rPr lang="en-US" dirty="0"/>
              <a:t>Other noise in timing of measurements</a:t>
            </a:r>
          </a:p>
        </p:txBody>
      </p:sp>
    </p:spTree>
    <p:extLst>
      <p:ext uri="{BB962C8B-B14F-4D97-AF65-F5344CB8AC3E}">
        <p14:creationId xmlns:p14="http://schemas.microsoft.com/office/powerpoint/2010/main" val="123726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A7BF-CEF2-D385-1EC1-88D12283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&amp; bias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49593-E0E6-03D8-27D4-995BA16D1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High-profile failures of ML</a:t>
            </a:r>
          </a:p>
        </p:txBody>
      </p:sp>
    </p:spTree>
    <p:extLst>
      <p:ext uri="{BB962C8B-B14F-4D97-AF65-F5344CB8AC3E}">
        <p14:creationId xmlns:p14="http://schemas.microsoft.com/office/powerpoint/2010/main" val="197560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C350-5F5D-9E2C-11AF-61905CC3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3E5C4-E054-C77A-C201-3558E1C5D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we trying to achieve?</a:t>
            </a:r>
          </a:p>
          <a:p>
            <a:r>
              <a:rPr lang="en-US" dirty="0"/>
              <a:t>What are the main reasons our systems fail to achieve our goals?</a:t>
            </a:r>
          </a:p>
        </p:txBody>
      </p:sp>
    </p:spTree>
    <p:extLst>
      <p:ext uri="{BB962C8B-B14F-4D97-AF65-F5344CB8AC3E}">
        <p14:creationId xmlns:p14="http://schemas.microsoft.com/office/powerpoint/2010/main" val="170017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A397-5E23-9CAA-C167-62CB92DF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FBD89-DE7F-CACA-477C-16565E01E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hard to answer this in a satisfactory way</a:t>
            </a:r>
          </a:p>
          <a:p>
            <a:r>
              <a:rPr lang="en-US" dirty="0"/>
              <a:t>Many intuitive answers are mutually incompatible</a:t>
            </a:r>
          </a:p>
          <a:p>
            <a:r>
              <a:rPr lang="en-US" dirty="0"/>
              <a:t>Here: explore a few common choices (drawing throughout on Corbett-Davies &amp; Goel, 2018)</a:t>
            </a:r>
          </a:p>
        </p:txBody>
      </p:sp>
    </p:spTree>
    <p:extLst>
      <p:ext uri="{BB962C8B-B14F-4D97-AF65-F5344CB8AC3E}">
        <p14:creationId xmlns:p14="http://schemas.microsoft.com/office/powerpoint/2010/main" val="71103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B5BC-AC58-E2A2-3C31-3FD427AB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Prelude: process vs 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F19F3-8965-80BA-19B0-DFD12268E8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Common way of talking about discrimination, from US legal system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Disparate treatment: the </a:t>
            </a:r>
            <a:r>
              <a:rPr lang="en-US" i="1" dirty="0"/>
              <a:t>procedure</a:t>
            </a:r>
            <a:r>
              <a:rPr lang="en-US" dirty="0"/>
              <a:t> for making decisions explicitly distinguishes between people based on a sensitive attribute</a:t>
            </a:r>
          </a:p>
          <a:p>
            <a:r>
              <a:rPr lang="en-US" dirty="0"/>
              <a:t>Disparate impact: the procedure results in different </a:t>
            </a:r>
            <a:r>
              <a:rPr lang="en-US" i="1" dirty="0"/>
              <a:t>consequences</a:t>
            </a:r>
            <a:r>
              <a:rPr lang="en-US" dirty="0"/>
              <a:t> for people in different groups, in a way that it not justifiable in the service of a non-discriminatory purpose</a:t>
            </a:r>
          </a:p>
        </p:txBody>
      </p:sp>
    </p:spTree>
    <p:extLst>
      <p:ext uri="{BB962C8B-B14F-4D97-AF65-F5344CB8AC3E}">
        <p14:creationId xmlns:p14="http://schemas.microsoft.com/office/powerpoint/2010/main" val="73731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908C6-A5F6-B816-0262-D01DB8A5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Prelude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1B51C-1802-D4E8-7261-CA4A241EE5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Related concept in economics literature</a:t>
            </a:r>
          </a:p>
          <a:p>
            <a:r>
              <a:rPr lang="en-US" dirty="0"/>
              <a:t>Taste-based discrimination: acting as if have a preference for discriminating against a particular group</a:t>
            </a:r>
          </a:p>
          <a:p>
            <a:r>
              <a:rPr lang="en-US" dirty="0"/>
              <a:t>Statistical discrimination: treating groups differently in utility-maximizing pursuit of a goal that is not (at face value) itself discriminatory</a:t>
            </a:r>
          </a:p>
        </p:txBody>
      </p:sp>
    </p:spTree>
    <p:extLst>
      <p:ext uri="{BB962C8B-B14F-4D97-AF65-F5344CB8AC3E}">
        <p14:creationId xmlns:p14="http://schemas.microsoft.com/office/powerpoint/2010/main" val="427496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1D07-67B8-99A1-0D8C-E840CE4B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1F43C2-A167-8F4E-98A9-E2ADF83870E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One intuition: “everyone treated the same”</a:t>
                </a:r>
              </a:p>
              <a:p>
                <a:r>
                  <a:rPr lang="en-US" dirty="0"/>
                  <a:t>Or, “predictions do not depend on group membership”</a:t>
                </a:r>
              </a:p>
              <a:p>
                <a:r>
                  <a:rPr lang="en-US" dirty="0"/>
                  <a:t>One way of formalizing: consider group label y, sensitive attribute s, and other features x:</a:t>
                </a:r>
              </a:p>
              <a:p>
                <a:pPr marL="7620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1F43C2-A167-8F4E-98A9-E2ADF83870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6880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25184</TotalTime>
  <Words>1334</Words>
  <Application>Microsoft Office PowerPoint</Application>
  <PresentationFormat>Widescreen</PresentationFormat>
  <Paragraphs>137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Cambria Math</vt:lpstr>
      <vt:lpstr>Simple Light</vt:lpstr>
      <vt:lpstr>PowerPoint Presentation</vt:lpstr>
      <vt:lpstr>Updates</vt:lpstr>
      <vt:lpstr>Fairness &amp; bias</vt:lpstr>
      <vt:lpstr>Fairness &amp; bias</vt:lpstr>
      <vt:lpstr>This lecture</vt:lpstr>
      <vt:lpstr>What do we want?</vt:lpstr>
      <vt:lpstr>Prelude: process vs outcomes</vt:lpstr>
      <vt:lpstr>Prelude</vt:lpstr>
      <vt:lpstr>What do we want?</vt:lpstr>
      <vt:lpstr>Potential issue #1: proxy features</vt:lpstr>
      <vt:lpstr>Issue #2: sensitive attributes can be predictive</vt:lpstr>
      <vt:lpstr>Issue #2: sensitive attributes can be predictive</vt:lpstr>
      <vt:lpstr>Removing sensitive features</vt:lpstr>
      <vt:lpstr>What do we want?</vt:lpstr>
      <vt:lpstr>Equal error rates</vt:lpstr>
      <vt:lpstr>Equal error rates</vt:lpstr>
      <vt:lpstr>Equal error rates</vt:lpstr>
      <vt:lpstr>Equal error rates</vt:lpstr>
      <vt:lpstr>Equal error rates</vt:lpstr>
      <vt:lpstr>Infra-marginality</vt:lpstr>
      <vt:lpstr>Calibration (again)</vt:lpstr>
      <vt:lpstr>Calibration (again)</vt:lpstr>
      <vt:lpstr>Calibration (again)</vt:lpstr>
      <vt:lpstr>Takeaway</vt:lpstr>
      <vt:lpstr>This lecture</vt:lpstr>
      <vt:lpstr>What are common reasons for failures</vt:lpstr>
      <vt:lpstr>Internal problems in modeling</vt:lpstr>
      <vt:lpstr>Data quality is unequal</vt:lpstr>
      <vt:lpstr>Measurement error</vt:lpstr>
      <vt:lpstr>Other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Bryan Wilder</cp:lastModifiedBy>
  <cp:revision>295</cp:revision>
  <dcterms:created xsi:type="dcterms:W3CDTF">2020-01-14T19:43:43Z</dcterms:created>
  <dcterms:modified xsi:type="dcterms:W3CDTF">2023-03-21T15:02:04Z</dcterms:modified>
</cp:coreProperties>
</file>