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_rels/notesSlide10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99.xml.rels" ContentType="application/vnd.openxmlformats-package.relationships+xml"/>
  <Override PartName="/ppt/notesSlides/_rels/notesSlide100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0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  <Override PartName="/ppt/slides/_rels/slide84.xml.rels" ContentType="application/vnd.openxmlformats-package.relationships+xml"/>
  <Override PartName="/ppt/slides/_rels/slide85.xml.rels" ContentType="application/vnd.openxmlformats-package.relationships+xml"/>
  <Override PartName="/ppt/slides/_rels/slide86.xml.rels" ContentType="application/vnd.openxmlformats-package.relationships+xml"/>
  <Override PartName="/ppt/slides/_rels/slide87.xml.rels" ContentType="application/vnd.openxmlformats-package.relationships+xml"/>
  <Override PartName="/ppt/slides/_rels/slide88.xml.rels" ContentType="application/vnd.openxmlformats-package.relationships+xml"/>
  <Override PartName="/ppt/slides/_rels/slide89.xml.rels" ContentType="application/vnd.openxmlformats-package.relationships+xml"/>
  <Override PartName="/ppt/slides/_rels/slide90.xml.rels" ContentType="application/vnd.openxmlformats-package.relationships+xml"/>
  <Override PartName="/ppt/slides/_rels/slide91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94.xml.rels" ContentType="application/vnd.openxmlformats-package.relationships+xml"/>
  <Override PartName="/ppt/slides/_rels/slide95.xml.rels" ContentType="application/vnd.openxmlformats-package.relationships+xml"/>
  <Override PartName="/ppt/slides/_rels/slide96.xml.rels" ContentType="application/vnd.openxmlformats-package.relationships+xml"/>
  <Override PartName="/ppt/slides/_rels/slide97.xml.rels" ContentType="application/vnd.openxmlformats-package.relationships+xml"/>
  <Override PartName="/ppt/slides/_rels/slide98.xml.rels" ContentType="application/vnd.openxmlformats-package.relationships+xml"/>
  <Override PartName="/ppt/slides/_rels/slide99.xml.rels" ContentType="application/vnd.openxmlformats-package.relationships+xml"/>
  <Override PartName="/ppt/slides/_rels/slide100.xml.rels" ContentType="application/vnd.openxmlformats-package.relationships+xml"/>
  <Override PartName="/ppt/slides/_rels/slide10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1" r:id="rId104"/>
    <p:sldId id="352" r:id="rId105"/>
    <p:sldId id="353" r:id="rId106"/>
    <p:sldId id="354" r:id="rId107"/>
    <p:sldId id="355" r:id="rId108"/>
    <p:sldId id="356" r:id="rId10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Relationship Id="rId68" Type="http://schemas.openxmlformats.org/officeDocument/2006/relationships/slide" Target="slides/slide60.xml"/><Relationship Id="rId69" Type="http://schemas.openxmlformats.org/officeDocument/2006/relationships/slide" Target="slides/slide61.xml"/><Relationship Id="rId70" Type="http://schemas.openxmlformats.org/officeDocument/2006/relationships/slide" Target="slides/slide62.xml"/><Relationship Id="rId71" Type="http://schemas.openxmlformats.org/officeDocument/2006/relationships/slide" Target="slides/slide63.xml"/><Relationship Id="rId72" Type="http://schemas.openxmlformats.org/officeDocument/2006/relationships/slide" Target="slides/slide64.xml"/><Relationship Id="rId73" Type="http://schemas.openxmlformats.org/officeDocument/2006/relationships/slide" Target="slides/slide65.xml"/><Relationship Id="rId74" Type="http://schemas.openxmlformats.org/officeDocument/2006/relationships/slide" Target="slides/slide66.xml"/><Relationship Id="rId75" Type="http://schemas.openxmlformats.org/officeDocument/2006/relationships/slide" Target="slides/slide67.xml"/><Relationship Id="rId76" Type="http://schemas.openxmlformats.org/officeDocument/2006/relationships/slide" Target="slides/slide68.xml"/><Relationship Id="rId77" Type="http://schemas.openxmlformats.org/officeDocument/2006/relationships/slide" Target="slides/slide69.xml"/><Relationship Id="rId78" Type="http://schemas.openxmlformats.org/officeDocument/2006/relationships/slide" Target="slides/slide70.xml"/><Relationship Id="rId79" Type="http://schemas.openxmlformats.org/officeDocument/2006/relationships/slide" Target="slides/slide71.xml"/><Relationship Id="rId80" Type="http://schemas.openxmlformats.org/officeDocument/2006/relationships/slide" Target="slides/slide72.xml"/><Relationship Id="rId81" Type="http://schemas.openxmlformats.org/officeDocument/2006/relationships/slide" Target="slides/slide73.xml"/><Relationship Id="rId82" Type="http://schemas.openxmlformats.org/officeDocument/2006/relationships/slide" Target="slides/slide74.xml"/><Relationship Id="rId83" Type="http://schemas.openxmlformats.org/officeDocument/2006/relationships/slide" Target="slides/slide75.xml"/><Relationship Id="rId84" Type="http://schemas.openxmlformats.org/officeDocument/2006/relationships/slide" Target="slides/slide76.xml"/><Relationship Id="rId85" Type="http://schemas.openxmlformats.org/officeDocument/2006/relationships/slide" Target="slides/slide77.xml"/><Relationship Id="rId86" Type="http://schemas.openxmlformats.org/officeDocument/2006/relationships/slide" Target="slides/slide78.xml"/><Relationship Id="rId87" Type="http://schemas.openxmlformats.org/officeDocument/2006/relationships/slide" Target="slides/slide79.xml"/><Relationship Id="rId88" Type="http://schemas.openxmlformats.org/officeDocument/2006/relationships/slide" Target="slides/slide80.xml"/><Relationship Id="rId89" Type="http://schemas.openxmlformats.org/officeDocument/2006/relationships/slide" Target="slides/slide81.xml"/><Relationship Id="rId90" Type="http://schemas.openxmlformats.org/officeDocument/2006/relationships/slide" Target="slides/slide82.xml"/><Relationship Id="rId91" Type="http://schemas.openxmlformats.org/officeDocument/2006/relationships/slide" Target="slides/slide83.xml"/><Relationship Id="rId92" Type="http://schemas.openxmlformats.org/officeDocument/2006/relationships/slide" Target="slides/slide84.xml"/><Relationship Id="rId93" Type="http://schemas.openxmlformats.org/officeDocument/2006/relationships/slide" Target="slides/slide85.xml"/><Relationship Id="rId94" Type="http://schemas.openxmlformats.org/officeDocument/2006/relationships/slide" Target="slides/slide86.xml"/><Relationship Id="rId95" Type="http://schemas.openxmlformats.org/officeDocument/2006/relationships/slide" Target="slides/slide87.xml"/><Relationship Id="rId96" Type="http://schemas.openxmlformats.org/officeDocument/2006/relationships/slide" Target="slides/slide88.xml"/><Relationship Id="rId97" Type="http://schemas.openxmlformats.org/officeDocument/2006/relationships/slide" Target="slides/slide89.xml"/><Relationship Id="rId98" Type="http://schemas.openxmlformats.org/officeDocument/2006/relationships/slide" Target="slides/slide90.xml"/><Relationship Id="rId99" Type="http://schemas.openxmlformats.org/officeDocument/2006/relationships/slide" Target="slides/slide91.xml"/><Relationship Id="rId100" Type="http://schemas.openxmlformats.org/officeDocument/2006/relationships/slide" Target="slides/slide92.xml"/><Relationship Id="rId101" Type="http://schemas.openxmlformats.org/officeDocument/2006/relationships/slide" Target="slides/slide93.xml"/><Relationship Id="rId102" Type="http://schemas.openxmlformats.org/officeDocument/2006/relationships/slide" Target="slides/slide94.xml"/><Relationship Id="rId103" Type="http://schemas.openxmlformats.org/officeDocument/2006/relationships/slide" Target="slides/slide95.xml"/><Relationship Id="rId104" Type="http://schemas.openxmlformats.org/officeDocument/2006/relationships/slide" Target="slides/slide96.xml"/><Relationship Id="rId105" Type="http://schemas.openxmlformats.org/officeDocument/2006/relationships/slide" Target="slides/slide97.xml"/><Relationship Id="rId106" Type="http://schemas.openxmlformats.org/officeDocument/2006/relationships/slide" Target="slides/slide98.xml"/><Relationship Id="rId107" Type="http://schemas.openxmlformats.org/officeDocument/2006/relationships/slide" Target="slides/slide99.xml"/><Relationship Id="rId108" Type="http://schemas.openxmlformats.org/officeDocument/2006/relationships/slide" Target="slides/slide100.xml"/><Relationship Id="rId109" Type="http://schemas.openxmlformats.org/officeDocument/2006/relationships/slide" Target="slides/slide101.xml"/><Relationship Id="rId1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請按這裡移動投影片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TW" sz="2000" spc="-1" strike="noStrike">
                <a:latin typeface="Arial"/>
              </a:rPr>
              <a:t>請按這裡編輯備註格式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&lt;頁首&gt;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&lt;日期/時間&gt;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&lt;頁尾&gt;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0648850F-7A28-45A9-801E-F8106269120A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00.xml.rels><?xml version="1.0" encoding="UTF-8"?>
<Relationships xmlns="http://schemas.openxmlformats.org/package/2006/relationships"><Relationship Id="rId1" Type="http://schemas.openxmlformats.org/officeDocument/2006/relationships/slide" Target="../slides/slide10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hyperlink" Target="https://api.jquery.com/ready/" TargetMode="External"/><Relationship Id="rId2" Type="http://schemas.openxmlformats.org/officeDocument/2006/relationships/slide" Target="../slides/slide13.xml"/><Relationship Id="rId3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hyperlink" Target="https://api.jquery.com/ready/" TargetMode="External"/><Relationship Id="rId2" Type="http://schemas.openxmlformats.org/officeDocument/2006/relationships/slide" Target="../slides/slide14.xml"/><Relationship Id="rId3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www.similartech.com/categories/javascript" TargetMode="External"/><Relationship Id="rId2" Type="http://schemas.openxmlformats.org/officeDocument/2006/relationships/hyperlink" Target="https://w3techs.com/technologies/overview/javascript_library" TargetMode="External"/><Relationship Id="rId3" Type="http://schemas.openxmlformats.org/officeDocument/2006/relationships/slide" Target="../slides/slide2.xml"/><Relationship Id="rId4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hyperlink" Target="https://flukeout.github.io/" TargetMode="External"/><Relationship Id="rId2" Type="http://schemas.openxmlformats.org/officeDocument/2006/relationships/hyperlink" Target="https://css-speedrun.netlify.app/" TargetMode="External"/><Relationship Id="rId3" Type="http://schemas.openxmlformats.org/officeDocument/2006/relationships/slide" Target="../slides/slide36.xml"/><Relationship Id="rId4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hyperlink" Target="https://github.com/aszx87410/blog/issues/21" TargetMode="External"/><Relationship Id="rId2" Type="http://schemas.openxmlformats.org/officeDocument/2006/relationships/slide" Target="../slides/slide41.xml"/><Relationship Id="rId3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hyperlink" Target="https://alvarotrigo.com/fullPage/" TargetMode="External"/><Relationship Id="rId2" Type="http://schemas.openxmlformats.org/officeDocument/2006/relationships/slide" Target="../slides/slide49.xml"/><Relationship Id="rId3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hyperlink" Target="https://www.orafloralagency.com/" TargetMode="External"/><Relationship Id="rId2" Type="http://schemas.openxmlformats.org/officeDocument/2006/relationships/slide" Target="../slides/slide50.xml"/><Relationship Id="rId3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hyperlink" Target="https://pansci.asia/" TargetMode="External"/><Relationship Id="rId2" Type="http://schemas.openxmlformats.org/officeDocument/2006/relationships/hyperlink" Target="https://www.readr.tw/" TargetMode="External"/><Relationship Id="rId3" Type="http://schemas.openxmlformats.org/officeDocument/2006/relationships/slide" Target="../slides/slide52.xml"/><Relationship Id="rId4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hyperlink" Target="https://oscarotero.com/jquery/" TargetMode="External"/><Relationship Id="rId2" Type="http://schemas.openxmlformats.org/officeDocument/2006/relationships/slide" Target="../slides/slide60.xml"/><Relationship Id="rId3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hyperlink" Target="https://www.ilovebiko.com/" TargetMode="External"/><Relationship Id="rId2" Type="http://schemas.openxmlformats.org/officeDocument/2006/relationships/slide" Target="../slides/slide73.xml"/><Relationship Id="rId3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hyperlink" Target="https://www.dwr.com/" TargetMode="External"/><Relationship Id="rId2" Type="http://schemas.openxmlformats.org/officeDocument/2006/relationships/slide" Target="../slides/slide74.xml"/><Relationship Id="rId3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hyperlink" Target="https://zh.wikipedia.org/wiki/JQuery" TargetMode="External"/><Relationship Id="rId2" Type="http://schemas.openxmlformats.org/officeDocument/2006/relationships/hyperlink" Target="https://developers.google.com/web/fundamentals/performance/critical-rendering-path/render-tree-construction?hl=zh-tw" TargetMode="External"/><Relationship Id="rId3" Type="http://schemas.openxmlformats.org/officeDocument/2006/relationships/slide" Target="../slides/slide8.xml"/><Relationship Id="rId4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9.xml.rels><?xml version="1.0" encoding="UTF-8"?>
<Relationships xmlns="http://schemas.openxmlformats.org/package/2006/relationships"><Relationship Id="rId1" Type="http://schemas.openxmlformats.org/officeDocument/2006/relationships/slide" Target="../slides/slide9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https://zh.wikipedia.org/wiki/JQuery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0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0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Arial"/>
              </a:rPr>
              <a:t>$.get( </a:t>
            </a:r>
            <a:r>
              <a:rPr b="0" lang="en" sz="1150" spc="-1" strike="noStrike">
                <a:solidFill>
                  <a:srgbClr val="dd1144"/>
                </a:solidFill>
                <a:highlight>
                  <a:srgbClr val="eeeeee"/>
                </a:highlight>
                <a:latin typeface="Arial"/>
              </a:rPr>
              <a:t>"test.php"</a:t>
            </a: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Arial"/>
              </a:rPr>
              <a:t>, </a:t>
            </a:r>
            <a:r>
              <a:rPr b="1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Arial"/>
              </a:rPr>
              <a:t>function</a:t>
            </a: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Arial"/>
              </a:rPr>
              <a:t>( data ) {</a:t>
            </a:r>
            <a:endParaRPr b="0" lang="en-US" sz="11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Arial"/>
              </a:rPr>
              <a:t> </a:t>
            </a: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Arial"/>
              </a:rPr>
              <a:t>alert( </a:t>
            </a:r>
            <a:r>
              <a:rPr b="0" lang="en" sz="1150" spc="-1" strike="noStrike">
                <a:solidFill>
                  <a:srgbClr val="dd1144"/>
                </a:solidFill>
                <a:highlight>
                  <a:srgbClr val="eeeeee"/>
                </a:highlight>
                <a:latin typeface="Arial"/>
              </a:rPr>
              <a:t>"Data Loaded: "</a:t>
            </a: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Arial"/>
              </a:rPr>
              <a:t> + data );</a:t>
            </a:r>
            <a:endParaRPr b="0" lang="en-US" sz="11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Arial"/>
              </a:rPr>
              <a:t>});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15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https://zh.wikipedia.org/wiki/JQuery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https://api.jquery.com/ready/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https://api.jquery.com/ready/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https://api.jquery.com/category/selectors/form-selectors/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https://www.similartech.com/categories/javascript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br/>
            <a:r>
              <a:rPr b="0" lang="en" sz="11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https://w3techs.com/technologies/overview/javascript_library</a:t>
            </a:r>
            <a:br/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https://blog.jquery.com/2019/04/10/jquery-3-4-0-released/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CSS </a:t>
            </a:r>
            <a:r>
              <a:rPr b="0" lang="zh-TW" sz="1100" spc="-1" strike="noStrike">
                <a:latin typeface="Arial"/>
              </a:rPr>
              <a:t>選擇器小遊戲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https://flukeout.github.io/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https://css-speedrun.netlify.app/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https://github.com/aszx87410/blog/issues/21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900" spc="-1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</a:rPr>
              <a:t>let</a:t>
            </a: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</a:t>
            </a:r>
            <a:r>
              <a:rPr b="0" lang="en" sz="900" spc="-1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</a:rPr>
              <a:t>districtArray</a:t>
            </a: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= [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      </a:t>
            </a: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[</a:t>
            </a:r>
            <a:r>
              <a:rPr b="0" lang="en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'</a:t>
            </a:r>
            <a:r>
              <a:rPr b="0" lang="zh-TW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七堵</a:t>
            </a:r>
            <a:r>
              <a:rPr b="0" lang="en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'</a:t>
            </a: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 </a:t>
            </a:r>
            <a:r>
              <a:rPr b="0" lang="en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'</a:t>
            </a:r>
            <a:r>
              <a:rPr b="0" lang="zh-TW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中正</a:t>
            </a:r>
            <a:r>
              <a:rPr b="0" lang="en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'</a:t>
            </a: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 </a:t>
            </a:r>
            <a:r>
              <a:rPr b="0" lang="en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'</a:t>
            </a:r>
            <a:r>
              <a:rPr b="0" lang="zh-TW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暖暖</a:t>
            </a:r>
            <a:r>
              <a:rPr b="0" lang="en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'</a:t>
            </a: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],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      </a:t>
            </a: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[</a:t>
            </a:r>
            <a:r>
              <a:rPr b="0" lang="en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'</a:t>
            </a:r>
            <a:r>
              <a:rPr b="0" lang="zh-TW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中正</a:t>
            </a:r>
            <a:r>
              <a:rPr b="0" lang="en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'</a:t>
            </a: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 </a:t>
            </a:r>
            <a:r>
              <a:rPr b="0" lang="en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'</a:t>
            </a:r>
            <a:r>
              <a:rPr b="0" lang="zh-TW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大安</a:t>
            </a:r>
            <a:r>
              <a:rPr b="0" lang="en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'</a:t>
            </a: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 </a:t>
            </a:r>
            <a:r>
              <a:rPr b="0" lang="en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'</a:t>
            </a:r>
            <a:r>
              <a:rPr b="0" lang="zh-TW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信義</a:t>
            </a:r>
            <a:r>
              <a:rPr b="0" lang="en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'</a:t>
            </a: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],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      </a:t>
            </a: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[</a:t>
            </a:r>
            <a:r>
              <a:rPr b="0" lang="en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'</a:t>
            </a:r>
            <a:r>
              <a:rPr b="0" lang="zh-TW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蘆洲</a:t>
            </a:r>
            <a:r>
              <a:rPr b="0" lang="en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'</a:t>
            </a: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 </a:t>
            </a:r>
            <a:r>
              <a:rPr b="0" lang="en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'</a:t>
            </a:r>
            <a:r>
              <a:rPr b="0" lang="zh-TW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三重</a:t>
            </a:r>
            <a:r>
              <a:rPr b="0" lang="en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'</a:t>
            </a: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, </a:t>
            </a:r>
            <a:r>
              <a:rPr b="0" lang="en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'</a:t>
            </a:r>
            <a:r>
              <a:rPr b="0" lang="zh-TW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新店</a:t>
            </a:r>
            <a:r>
              <a:rPr b="0" lang="en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</a:rPr>
              <a:t>'</a:t>
            </a: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],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     </a:t>
            </a: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</a:rPr>
              <a:t>];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https://alvarotrigo.com/fullPage/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 u="sng">
                <a:solidFill>
                  <a:srgbClr val="8e7baf"/>
                </a:solidFill>
                <a:uFillTx/>
                <a:latin typeface="Arial"/>
                <a:hlinkClick r:id="rId1"/>
              </a:rPr>
              <a:t>https://www.orafloralagency.com/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0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https://pansci.asia/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https://www.readr.tw/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0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https://oscarotero.com/jquery/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0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900" spc="-1" strike="noStrike">
                <a:solidFill>
                  <a:srgbClr val="808080"/>
                </a:solidFill>
                <a:highlight>
                  <a:srgbClr val="1e1e1e"/>
                </a:highlight>
                <a:latin typeface="Arial"/>
              </a:rPr>
              <a:t>&lt;</a:t>
            </a:r>
            <a:r>
              <a:rPr b="0" lang="en" sz="900" spc="-1" strike="noStrike">
                <a:solidFill>
                  <a:srgbClr val="569cd6"/>
                </a:solidFill>
                <a:highlight>
                  <a:srgbClr val="1e1e1e"/>
                </a:highlight>
                <a:latin typeface="Arial"/>
              </a:rPr>
              <a:t>link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Arial"/>
              </a:rPr>
              <a:t>     </a:t>
            </a:r>
            <a:r>
              <a:rPr b="0" lang="en" sz="900" spc="-1" strike="noStrike">
                <a:solidFill>
                  <a:srgbClr val="9cdcfe"/>
                </a:solidFill>
                <a:highlight>
                  <a:srgbClr val="1e1e1e"/>
                </a:highlight>
                <a:latin typeface="Arial"/>
              </a:rPr>
              <a:t>rel</a:t>
            </a: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Arial"/>
              </a:rPr>
              <a:t>=</a:t>
            </a:r>
            <a:r>
              <a:rPr b="0" lang="en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Arial"/>
              </a:rPr>
              <a:t>"stylesheet"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Arial"/>
              </a:rPr>
              <a:t>     </a:t>
            </a:r>
            <a:r>
              <a:rPr b="0" lang="en" sz="900" spc="-1" strike="noStrike">
                <a:solidFill>
                  <a:srgbClr val="9cdcfe"/>
                </a:solidFill>
                <a:highlight>
                  <a:srgbClr val="1e1e1e"/>
                </a:highlight>
                <a:latin typeface="Arial"/>
              </a:rPr>
              <a:t>href</a:t>
            </a: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Arial"/>
              </a:rPr>
              <a:t>=</a:t>
            </a:r>
            <a:r>
              <a:rPr b="0" lang="en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Arial"/>
              </a:rPr>
              <a:t>"https://use.fontawesome.com/releases/v5.7.2/css/all.css"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Arial"/>
              </a:rPr>
              <a:t>     </a:t>
            </a:r>
            <a:r>
              <a:rPr b="0" lang="en" sz="900" spc="-1" strike="noStrike">
                <a:solidFill>
                  <a:srgbClr val="9cdcfe"/>
                </a:solidFill>
                <a:highlight>
                  <a:srgbClr val="1e1e1e"/>
                </a:highlight>
                <a:latin typeface="Arial"/>
              </a:rPr>
              <a:t>integrity</a:t>
            </a: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Arial"/>
              </a:rPr>
              <a:t>=</a:t>
            </a:r>
            <a:r>
              <a:rPr b="0" lang="en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Arial"/>
              </a:rPr>
              <a:t>"sha384-fnmOCqbTlWIlj8LyTjo7mOUStjsKC4pOpQbqyi7RrhN7udi9RwhKkMHpvLbHG9Sr"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Arial"/>
              </a:rPr>
              <a:t>     </a:t>
            </a:r>
            <a:r>
              <a:rPr b="0" lang="en" sz="900" spc="-1" strike="noStrike">
                <a:solidFill>
                  <a:srgbClr val="9cdcfe"/>
                </a:solidFill>
                <a:highlight>
                  <a:srgbClr val="1e1e1e"/>
                </a:highlight>
                <a:latin typeface="Arial"/>
              </a:rPr>
              <a:t>crossorigin</a:t>
            </a: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Arial"/>
              </a:rPr>
              <a:t>=</a:t>
            </a:r>
            <a:r>
              <a:rPr b="0" lang="en" sz="900" spc="-1" strike="noStrike">
                <a:solidFill>
                  <a:srgbClr val="ce9178"/>
                </a:solidFill>
                <a:highlight>
                  <a:srgbClr val="1e1e1e"/>
                </a:highlight>
                <a:latin typeface="Arial"/>
              </a:rPr>
              <a:t>"anonymous"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900" spc="-1" strike="noStrike">
                <a:solidFill>
                  <a:srgbClr val="d4d4d4"/>
                </a:solidFill>
                <a:highlight>
                  <a:srgbClr val="1e1e1e"/>
                </a:highlight>
                <a:latin typeface="Arial"/>
              </a:rPr>
              <a:t>   </a:t>
            </a:r>
            <a:r>
              <a:rPr b="0" lang="en" sz="900" spc="-1" strike="noStrike">
                <a:solidFill>
                  <a:srgbClr val="808080"/>
                </a:solidFill>
                <a:highlight>
                  <a:srgbClr val="1e1e1e"/>
                </a:highlight>
                <a:latin typeface="Arial"/>
              </a:rPr>
              <a:t>/&gt;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0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https://www.ilovebiko.com/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0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 u="sng">
                <a:solidFill>
                  <a:srgbClr val="8e7baf"/>
                </a:solidFill>
                <a:uFillTx/>
                <a:latin typeface="Arial"/>
                <a:hlinkClick r:id="rId1"/>
              </a:rPr>
              <a:t>https://www.dwr.com/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0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</a:rPr>
              <a:t>'webkitAnimationEnd mozAnimationEnd MSAnimationEnd oanimationend animationend'</a:t>
            </a:r>
            <a:endParaRPr b="0" lang="en-US" sz="19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https://zh.wikipedia.org/wiki/JQuery</a:t>
            </a:r>
            <a:br/>
            <a:r>
              <a:rPr b="0" lang="en" sz="11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https://developers.google.com/web/fundamentals/performance/critical-rendering-path/render-tree-construction?hl=zh-tw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https://zh.wikipedia.org/wiki/JQuery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9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0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$.post( </a:t>
            </a:r>
            <a:r>
              <a:rPr b="0" lang="en" sz="1150" spc="-1" strike="noStrike">
                <a:solidFill>
                  <a:srgbClr val="dd1144"/>
                </a:solidFill>
                <a:highlight>
                  <a:srgbClr val="eeeeee"/>
                </a:highlight>
                <a:latin typeface="Courier New"/>
                <a:ea typeface="Courier New"/>
              </a:rPr>
              <a:t>"test.php"</a:t>
            </a: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, $( </a:t>
            </a:r>
            <a:r>
              <a:rPr b="0" lang="en" sz="1150" spc="-1" strike="noStrike">
                <a:solidFill>
                  <a:srgbClr val="dd1144"/>
                </a:solidFill>
                <a:highlight>
                  <a:srgbClr val="eeeeee"/>
                </a:highlight>
                <a:latin typeface="Courier New"/>
                <a:ea typeface="Courier New"/>
              </a:rPr>
              <a:t>"#testform"</a:t>
            </a: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 ).serialize() );</a:t>
            </a:r>
            <a:endParaRPr b="0" lang="en-US" sz="11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1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1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$.post( </a:t>
            </a:r>
            <a:r>
              <a:rPr b="0" lang="en" sz="1150" spc="-1" strike="noStrike">
                <a:solidFill>
                  <a:srgbClr val="dd1144"/>
                </a:solidFill>
                <a:highlight>
                  <a:srgbClr val="eeeeee"/>
                </a:highlight>
                <a:latin typeface="Courier New"/>
                <a:ea typeface="Courier New"/>
              </a:rPr>
              <a:t>"test.php"</a:t>
            </a: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, { </a:t>
            </a:r>
            <a:r>
              <a:rPr b="0" lang="en" sz="1150" spc="-1" strike="noStrike">
                <a:solidFill>
                  <a:srgbClr val="008080"/>
                </a:solidFill>
                <a:highlight>
                  <a:srgbClr val="eeeeee"/>
                </a:highlight>
                <a:latin typeface="Courier New"/>
                <a:ea typeface="Courier New"/>
              </a:rPr>
              <a:t>name</a:t>
            </a: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: </a:t>
            </a:r>
            <a:r>
              <a:rPr b="0" lang="en" sz="1150" spc="-1" strike="noStrike">
                <a:solidFill>
                  <a:srgbClr val="dd1144"/>
                </a:solidFill>
                <a:highlight>
                  <a:srgbClr val="eeeeee"/>
                </a:highlight>
                <a:latin typeface="Courier New"/>
                <a:ea typeface="Courier New"/>
              </a:rPr>
              <a:t>"John"</a:t>
            </a: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, </a:t>
            </a:r>
            <a:r>
              <a:rPr b="0" lang="en" sz="1150" spc="-1" strike="noStrike">
                <a:solidFill>
                  <a:srgbClr val="008080"/>
                </a:solidFill>
                <a:highlight>
                  <a:srgbClr val="eeeeee"/>
                </a:highlight>
                <a:latin typeface="Courier New"/>
                <a:ea typeface="Courier New"/>
              </a:rPr>
              <a:t>time</a:t>
            </a: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: </a:t>
            </a:r>
            <a:r>
              <a:rPr b="0" lang="en" sz="1150" spc="-1" strike="noStrike">
                <a:solidFill>
                  <a:srgbClr val="dd1144"/>
                </a:solidFill>
                <a:highlight>
                  <a:srgbClr val="eeeeee"/>
                </a:highlight>
                <a:latin typeface="Courier New"/>
                <a:ea typeface="Courier New"/>
              </a:rPr>
              <a:t>"2pm"</a:t>
            </a: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 })</a:t>
            </a:r>
            <a:endParaRPr b="0" lang="en-US" sz="11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 </a:t>
            </a: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.done(</a:t>
            </a:r>
            <a:r>
              <a:rPr b="1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function</a:t>
            </a: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( data ) {</a:t>
            </a:r>
            <a:endParaRPr b="0" lang="en-US" sz="11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   </a:t>
            </a: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alert( </a:t>
            </a:r>
            <a:r>
              <a:rPr b="0" lang="en" sz="1150" spc="-1" strike="noStrike">
                <a:solidFill>
                  <a:srgbClr val="dd1144"/>
                </a:solidFill>
                <a:highlight>
                  <a:srgbClr val="eeeeee"/>
                </a:highlight>
                <a:latin typeface="Courier New"/>
                <a:ea typeface="Courier New"/>
              </a:rPr>
              <a:t>"Data Loaded: "</a:t>
            </a: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 + data );</a:t>
            </a:r>
            <a:endParaRPr b="0" lang="en-US" sz="11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 </a:t>
            </a: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});</a:t>
            </a:r>
            <a:endParaRPr b="0" lang="en-US" sz="11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1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1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Return data in json format (json_encode)</a:t>
            </a:r>
            <a:endParaRPr b="0" lang="en-US" sz="11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$.post( </a:t>
            </a:r>
            <a:r>
              <a:rPr b="0" lang="en" sz="1150" spc="-1" strike="noStrike">
                <a:solidFill>
                  <a:srgbClr val="dd1144"/>
                </a:solidFill>
                <a:highlight>
                  <a:srgbClr val="eeeeee"/>
                </a:highlight>
                <a:latin typeface="Courier New"/>
                <a:ea typeface="Courier New"/>
              </a:rPr>
              <a:t>"test.php"</a:t>
            </a: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, { </a:t>
            </a:r>
            <a:r>
              <a:rPr b="0" lang="en" sz="1150" spc="-1" strike="noStrike">
                <a:solidFill>
                  <a:srgbClr val="008080"/>
                </a:solidFill>
                <a:highlight>
                  <a:srgbClr val="eeeeee"/>
                </a:highlight>
                <a:latin typeface="Courier New"/>
                <a:ea typeface="Courier New"/>
              </a:rPr>
              <a:t>func</a:t>
            </a: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: </a:t>
            </a:r>
            <a:r>
              <a:rPr b="0" lang="en" sz="1150" spc="-1" strike="noStrike">
                <a:solidFill>
                  <a:srgbClr val="dd1144"/>
                </a:solidFill>
                <a:highlight>
                  <a:srgbClr val="eeeeee"/>
                </a:highlight>
                <a:latin typeface="Courier New"/>
                <a:ea typeface="Courier New"/>
              </a:rPr>
              <a:t>"getNameAndTime"</a:t>
            </a: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 }, </a:t>
            </a:r>
            <a:r>
              <a:rPr b="1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function</a:t>
            </a: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( data ) {</a:t>
            </a:r>
            <a:endParaRPr b="0" lang="en-US" sz="11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 </a:t>
            </a:r>
            <a:r>
              <a:rPr b="0" lang="en" sz="1150" spc="-1" strike="noStrike">
                <a:solidFill>
                  <a:srgbClr val="0086b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console</a:t>
            </a: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.log( data.name ); </a:t>
            </a:r>
            <a:r>
              <a:rPr b="0" i="1" lang="en" sz="1150" spc="-1" strike="noStrike">
                <a:solidFill>
                  <a:srgbClr val="999988"/>
                </a:solidFill>
                <a:highlight>
                  <a:srgbClr val="eeeeee"/>
                </a:highlight>
                <a:latin typeface="Courier New"/>
                <a:ea typeface="Courier New"/>
              </a:rPr>
              <a:t>// John</a:t>
            </a:r>
            <a:endParaRPr b="0" lang="en-US" sz="11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 </a:t>
            </a:r>
            <a:r>
              <a:rPr b="0" lang="en" sz="1150" spc="-1" strike="noStrike">
                <a:solidFill>
                  <a:srgbClr val="0086b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console</a:t>
            </a: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.log( data.time ); </a:t>
            </a:r>
            <a:r>
              <a:rPr b="0" i="1" lang="en" sz="1150" spc="-1" strike="noStrike">
                <a:solidFill>
                  <a:srgbClr val="999988"/>
                </a:solidFill>
                <a:highlight>
                  <a:srgbClr val="eeeeee"/>
                </a:highlight>
                <a:latin typeface="Courier New"/>
                <a:ea typeface="Courier New"/>
              </a:rPr>
              <a:t>// 2pm</a:t>
            </a:r>
            <a:endParaRPr b="0" lang="en-US" sz="11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}, </a:t>
            </a:r>
            <a:r>
              <a:rPr b="0" lang="en" sz="1150" spc="-1" strike="noStrike">
                <a:solidFill>
                  <a:srgbClr val="dd1144"/>
                </a:solidFill>
                <a:highlight>
                  <a:srgbClr val="eeeeee"/>
                </a:highlight>
                <a:latin typeface="Courier New"/>
                <a:ea typeface="Courier New"/>
              </a:rPr>
              <a:t>"json"</a:t>
            </a:r>
            <a:r>
              <a:rPr b="0" lang="en" sz="1150" spc="-1" strike="noStrike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</a:rPr>
              <a:t>);</a:t>
            </a:r>
            <a:endParaRPr b="0" lang="en-US" sz="11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15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15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771552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714240" y="2733840"/>
            <a:ext cx="771552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714240" y="273384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667760" y="273384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3322800" y="84636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5931360" y="84636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714240" y="273384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3322800" y="273384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5931360" y="273384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714240" y="846360"/>
            <a:ext cx="771552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771552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701640" y="412200"/>
            <a:ext cx="7728840" cy="267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714240" y="273384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714240" y="846360"/>
            <a:ext cx="771552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667760" y="273384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714240" y="2733840"/>
            <a:ext cx="771552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771552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714240" y="2733840"/>
            <a:ext cx="771552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714240" y="273384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4667760" y="273384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3322800" y="84636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931360" y="84636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/>
          </p:nvPr>
        </p:nvSpPr>
        <p:spPr>
          <a:xfrm>
            <a:off x="714240" y="273384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/>
          </p:nvPr>
        </p:nvSpPr>
        <p:spPr>
          <a:xfrm>
            <a:off x="3322800" y="273384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/>
          </p:nvPr>
        </p:nvSpPr>
        <p:spPr>
          <a:xfrm>
            <a:off x="5931360" y="273384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714240" y="846360"/>
            <a:ext cx="771552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771552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771552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701640" y="412200"/>
            <a:ext cx="7728840" cy="267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714240" y="273384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667760" y="273384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714240" y="2733840"/>
            <a:ext cx="771552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771552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714240" y="2733840"/>
            <a:ext cx="771552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714240" y="273384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667760" y="273384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322800" y="84636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931360" y="84636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714240" y="273384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322800" y="273384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5931360" y="273384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714240" y="846360"/>
            <a:ext cx="771552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771552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701640" y="412200"/>
            <a:ext cx="7728840" cy="267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714240" y="273384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667760" y="273384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714240" y="2733840"/>
            <a:ext cx="771552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771552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714240" y="2733840"/>
            <a:ext cx="771552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714240" y="273384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/>
          </p:nvPr>
        </p:nvSpPr>
        <p:spPr>
          <a:xfrm>
            <a:off x="4667760" y="273384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3322800" y="84636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5931360" y="84636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714240" y="273384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/>
          </p:nvPr>
        </p:nvSpPr>
        <p:spPr>
          <a:xfrm>
            <a:off x="3322800" y="273384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/>
          </p:nvPr>
        </p:nvSpPr>
        <p:spPr>
          <a:xfrm>
            <a:off x="5931360" y="273384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714240" y="846360"/>
            <a:ext cx="771552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771552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ubTitle"/>
          </p:nvPr>
        </p:nvSpPr>
        <p:spPr>
          <a:xfrm>
            <a:off x="701640" y="412200"/>
            <a:ext cx="7728840" cy="267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714240" y="273384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4667760" y="273384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714240" y="2733840"/>
            <a:ext cx="771552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771552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714240" y="2733840"/>
            <a:ext cx="771552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714240" y="273384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/>
          </p:nvPr>
        </p:nvSpPr>
        <p:spPr>
          <a:xfrm>
            <a:off x="4667760" y="273384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701640" y="412200"/>
            <a:ext cx="7728840" cy="267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3322800" y="84636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5931360" y="84636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714240" y="273384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/>
          </p:nvPr>
        </p:nvSpPr>
        <p:spPr>
          <a:xfrm>
            <a:off x="3322800" y="273384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7"/>
          <p:cNvSpPr>
            <a:spLocks noGrp="1"/>
          </p:cNvSpPr>
          <p:nvPr>
            <p:ph/>
          </p:nvPr>
        </p:nvSpPr>
        <p:spPr>
          <a:xfrm>
            <a:off x="5931360" y="273384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714240" y="846360"/>
            <a:ext cx="771552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771552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701640" y="412200"/>
            <a:ext cx="7728840" cy="267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/>
          </p:nvPr>
        </p:nvSpPr>
        <p:spPr>
          <a:xfrm>
            <a:off x="714240" y="273384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4667760" y="273384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714240" y="2733840"/>
            <a:ext cx="771552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14240" y="273384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771552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714240" y="2733840"/>
            <a:ext cx="771552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714240" y="273384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/>
          </p:nvPr>
        </p:nvSpPr>
        <p:spPr>
          <a:xfrm>
            <a:off x="4667760" y="273384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3322800" y="84636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5931360" y="84636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/>
          </p:nvPr>
        </p:nvSpPr>
        <p:spPr>
          <a:xfrm>
            <a:off x="714240" y="273384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/>
          </p:nvPr>
        </p:nvSpPr>
        <p:spPr>
          <a:xfrm>
            <a:off x="3322800" y="273384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/>
          </p:nvPr>
        </p:nvSpPr>
        <p:spPr>
          <a:xfrm>
            <a:off x="5931360" y="2733840"/>
            <a:ext cx="248400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667760" y="273384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71424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67760" y="846360"/>
            <a:ext cx="376488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714240" y="2733840"/>
            <a:ext cx="7715520" cy="17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ef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>
            <a:off x="-584280" y="2407680"/>
            <a:ext cx="6167880" cy="2849400"/>
          </a:xfrm>
          <a:prstGeom prst="ellipse">
            <a:avLst/>
          </a:prstGeom>
          <a:solidFill>
            <a:srgbClr val="ffbbb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0;p2"/>
          <p:cNvSpPr/>
          <p:nvPr/>
        </p:nvSpPr>
        <p:spPr>
          <a:xfrm flipH="1" rot="16200000">
            <a:off x="5245920" y="1255320"/>
            <a:ext cx="5142960" cy="2632320"/>
          </a:xfrm>
          <a:custGeom>
            <a:avLst/>
            <a:gdLst/>
            <a:ahLst/>
            <a:rect l="l" t="t" r="r" b="b"/>
            <a:pathLst>
              <a:path w="208483" h="109479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oogle Shape;11;p2"/>
          <p:cNvGrpSpPr/>
          <p:nvPr/>
        </p:nvGrpSpPr>
        <p:grpSpPr>
          <a:xfrm>
            <a:off x="3746160" y="127080"/>
            <a:ext cx="335160" cy="334800"/>
            <a:chOff x="3746160" y="127080"/>
            <a:chExt cx="335160" cy="334800"/>
          </a:xfrm>
        </p:grpSpPr>
        <p:sp>
          <p:nvSpPr>
            <p:cNvPr id="3" name="Google Shape;12;p2"/>
            <p:cNvSpPr/>
            <p:nvPr/>
          </p:nvSpPr>
          <p:spPr>
            <a:xfrm>
              <a:off x="3913560" y="127080"/>
              <a:ext cx="360" cy="334800"/>
            </a:xfrm>
            <a:custGeom>
              <a:avLst/>
              <a:gdLst/>
              <a:ahLst/>
              <a:rect l="l" t="t" r="r" b="b"/>
              <a:pathLst>
                <a:path w="1" h="3537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w="762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3;p2"/>
            <p:cNvSpPr/>
            <p:nvPr/>
          </p:nvSpPr>
          <p:spPr>
            <a:xfrm>
              <a:off x="3746160" y="294840"/>
              <a:ext cx="335160" cy="360"/>
            </a:xfrm>
            <a:custGeom>
              <a:avLst/>
              <a:gdLst/>
              <a:ahLst/>
              <a:rect l="l" t="t" r="r" b="b"/>
              <a:pathLst>
                <a:path w="3537" h="1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w="762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" name="Google Shape;14;p2"/>
          <p:cNvGrpSpPr/>
          <p:nvPr/>
        </p:nvGrpSpPr>
        <p:grpSpPr>
          <a:xfrm>
            <a:off x="943920" y="1108800"/>
            <a:ext cx="335160" cy="334800"/>
            <a:chOff x="943920" y="1108800"/>
            <a:chExt cx="335160" cy="334800"/>
          </a:xfrm>
        </p:grpSpPr>
        <p:sp>
          <p:nvSpPr>
            <p:cNvPr id="6" name="Google Shape;15;p2"/>
            <p:cNvSpPr/>
            <p:nvPr/>
          </p:nvSpPr>
          <p:spPr>
            <a:xfrm>
              <a:off x="1111680" y="1108800"/>
              <a:ext cx="360" cy="334800"/>
            </a:xfrm>
            <a:custGeom>
              <a:avLst/>
              <a:gdLst/>
              <a:ahLst/>
              <a:rect l="l" t="t" r="r" b="b"/>
              <a:pathLst>
                <a:path w="1" h="3537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w="76200">
              <a:solidFill>
                <a:srgbClr val="ffbbb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6;p2"/>
            <p:cNvSpPr/>
            <p:nvPr/>
          </p:nvSpPr>
          <p:spPr>
            <a:xfrm>
              <a:off x="943920" y="1276560"/>
              <a:ext cx="335160" cy="360"/>
            </a:xfrm>
            <a:custGeom>
              <a:avLst/>
              <a:gdLst/>
              <a:ahLst/>
              <a:rect l="l" t="t" r="r" b="b"/>
              <a:pathLst>
                <a:path w="3537" h="1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w="76200">
              <a:solidFill>
                <a:srgbClr val="ffbbb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" name="Google Shape;17;p2"/>
          <p:cNvGrpSpPr/>
          <p:nvPr/>
        </p:nvGrpSpPr>
        <p:grpSpPr>
          <a:xfrm>
            <a:off x="1825920" y="279000"/>
            <a:ext cx="335160" cy="334800"/>
            <a:chOff x="1825920" y="279000"/>
            <a:chExt cx="335160" cy="334800"/>
          </a:xfrm>
        </p:grpSpPr>
        <p:sp>
          <p:nvSpPr>
            <p:cNvPr id="9" name="Google Shape;18;p2"/>
            <p:cNvSpPr/>
            <p:nvPr/>
          </p:nvSpPr>
          <p:spPr>
            <a:xfrm>
              <a:off x="1993680" y="279000"/>
              <a:ext cx="360" cy="334800"/>
            </a:xfrm>
            <a:custGeom>
              <a:avLst/>
              <a:gdLst/>
              <a:ahLst/>
              <a:rect l="l" t="t" r="r" b="b"/>
              <a:pathLst>
                <a:path w="1" h="3537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w="76200">
              <a:solidFill>
                <a:srgbClr val="ffd37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19;p2"/>
            <p:cNvSpPr/>
            <p:nvPr/>
          </p:nvSpPr>
          <p:spPr>
            <a:xfrm>
              <a:off x="1825920" y="446760"/>
              <a:ext cx="335160" cy="360"/>
            </a:xfrm>
            <a:custGeom>
              <a:avLst/>
              <a:gdLst/>
              <a:ahLst/>
              <a:rect l="l" t="t" r="r" b="b"/>
              <a:pathLst>
                <a:path w="3537" h="1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w="76200">
              <a:solidFill>
                <a:srgbClr val="ffd37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473360" y="1545840"/>
            <a:ext cx="3956400" cy="20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TW" sz="60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38;p4"/>
          <p:cNvSpPr/>
          <p:nvPr/>
        </p:nvSpPr>
        <p:spPr>
          <a:xfrm rot="5400000">
            <a:off x="-3388320" y="1417320"/>
            <a:ext cx="6009840" cy="2307960"/>
          </a:xfrm>
          <a:custGeom>
            <a:avLst/>
            <a:gdLst/>
            <a:ahLst/>
            <a:rect l="l" t="t" r="r" b="b"/>
            <a:pathLst>
              <a:path w="208483" h="109479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Google Shape;39;p4"/>
          <p:cNvSpPr/>
          <p:nvPr/>
        </p:nvSpPr>
        <p:spPr>
          <a:xfrm flipH="1" rot="16200000">
            <a:off x="6527160" y="1417320"/>
            <a:ext cx="6009840" cy="2307960"/>
          </a:xfrm>
          <a:custGeom>
            <a:avLst/>
            <a:gdLst/>
            <a:ahLst/>
            <a:rect l="l" t="t" r="r" b="b"/>
            <a:pathLst>
              <a:path w="208483" h="109479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65000" y="2721600"/>
            <a:ext cx="1787040" cy="691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title"/>
          </p:nvPr>
        </p:nvSpPr>
        <p:spPr>
          <a:xfrm>
            <a:off x="2707200" y="2721600"/>
            <a:ext cx="1787040" cy="691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title"/>
          </p:nvPr>
        </p:nvSpPr>
        <p:spPr>
          <a:xfrm>
            <a:off x="4649400" y="2721600"/>
            <a:ext cx="1787040" cy="691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6591600" y="2721600"/>
            <a:ext cx="1787040" cy="691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title"/>
          </p:nvPr>
        </p:nvSpPr>
        <p:spPr>
          <a:xfrm>
            <a:off x="732600" y="1800360"/>
            <a:ext cx="1851480" cy="93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xx%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title"/>
          </p:nvPr>
        </p:nvSpPr>
        <p:spPr>
          <a:xfrm>
            <a:off x="6559560" y="1800360"/>
            <a:ext cx="1851480" cy="93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xx%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title"/>
          </p:nvPr>
        </p:nvSpPr>
        <p:spPr>
          <a:xfrm>
            <a:off x="4617360" y="1800000"/>
            <a:ext cx="1851480" cy="93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xx%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title"/>
          </p:nvPr>
        </p:nvSpPr>
        <p:spPr>
          <a:xfrm>
            <a:off x="2674800" y="1800000"/>
            <a:ext cx="1851480" cy="93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xx%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zh-TW" sz="36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0" name="Google Shape;53;p4"/>
          <p:cNvGrpSpPr/>
          <p:nvPr/>
        </p:nvGrpSpPr>
        <p:grpSpPr>
          <a:xfrm>
            <a:off x="7941600" y="174960"/>
            <a:ext cx="335160" cy="334800"/>
            <a:chOff x="7941600" y="174960"/>
            <a:chExt cx="335160" cy="334800"/>
          </a:xfrm>
        </p:grpSpPr>
        <p:sp>
          <p:nvSpPr>
            <p:cNvPr id="61" name="Google Shape;54;p4"/>
            <p:cNvSpPr/>
            <p:nvPr/>
          </p:nvSpPr>
          <p:spPr>
            <a:xfrm>
              <a:off x="8109000" y="174960"/>
              <a:ext cx="360" cy="334800"/>
            </a:xfrm>
            <a:custGeom>
              <a:avLst/>
              <a:gdLst/>
              <a:ahLst/>
              <a:rect l="l" t="t" r="r" b="b"/>
              <a:pathLst>
                <a:path w="1" h="3537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rgbClr val="fcefe7"/>
            </a:solidFill>
            <a:ln cap="rnd" w="76200">
              <a:solidFill>
                <a:srgbClr val="ffbbb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Google Shape;55;p4"/>
            <p:cNvSpPr/>
            <p:nvPr/>
          </p:nvSpPr>
          <p:spPr>
            <a:xfrm>
              <a:off x="7941600" y="342720"/>
              <a:ext cx="335160" cy="360"/>
            </a:xfrm>
            <a:custGeom>
              <a:avLst/>
              <a:gdLst/>
              <a:ahLst/>
              <a:rect l="l" t="t" r="r" b="b"/>
              <a:pathLst>
                <a:path w="3537" h="1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rgbClr val="fcefe7"/>
            </a:solidFill>
            <a:ln cap="rnd" w="76200">
              <a:solidFill>
                <a:srgbClr val="ffbbb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" name="Google Shape;56;p4"/>
          <p:cNvGrpSpPr/>
          <p:nvPr/>
        </p:nvGrpSpPr>
        <p:grpSpPr>
          <a:xfrm>
            <a:off x="8808480" y="4326840"/>
            <a:ext cx="335160" cy="334800"/>
            <a:chOff x="8808480" y="4326840"/>
            <a:chExt cx="335160" cy="334800"/>
          </a:xfrm>
        </p:grpSpPr>
        <p:sp>
          <p:nvSpPr>
            <p:cNvPr id="64" name="Google Shape;57;p4"/>
            <p:cNvSpPr/>
            <p:nvPr/>
          </p:nvSpPr>
          <p:spPr>
            <a:xfrm>
              <a:off x="8976240" y="4326840"/>
              <a:ext cx="360" cy="334800"/>
            </a:xfrm>
            <a:custGeom>
              <a:avLst/>
              <a:gdLst/>
              <a:ahLst/>
              <a:rect l="l" t="t" r="r" b="b"/>
              <a:pathLst>
                <a:path w="1" h="3537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w="76200">
              <a:solidFill>
                <a:srgbClr val="fcefe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Google Shape;58;p4"/>
            <p:cNvSpPr/>
            <p:nvPr/>
          </p:nvSpPr>
          <p:spPr>
            <a:xfrm>
              <a:off x="8808480" y="4494240"/>
              <a:ext cx="335160" cy="360"/>
            </a:xfrm>
            <a:custGeom>
              <a:avLst/>
              <a:gdLst/>
              <a:ahLst/>
              <a:rect l="l" t="t" r="r" b="b"/>
              <a:pathLst>
                <a:path w="3537" h="1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w="76200">
              <a:solidFill>
                <a:srgbClr val="fcefe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" name="Google Shape;59;p4"/>
          <p:cNvGrpSpPr/>
          <p:nvPr/>
        </p:nvGrpSpPr>
        <p:grpSpPr>
          <a:xfrm>
            <a:off x="-11520" y="3670200"/>
            <a:ext cx="335160" cy="334800"/>
            <a:chOff x="-11520" y="3670200"/>
            <a:chExt cx="335160" cy="334800"/>
          </a:xfrm>
        </p:grpSpPr>
        <p:sp>
          <p:nvSpPr>
            <p:cNvPr id="67" name="Google Shape;60;p4"/>
            <p:cNvSpPr/>
            <p:nvPr/>
          </p:nvSpPr>
          <p:spPr>
            <a:xfrm>
              <a:off x="156240" y="3670200"/>
              <a:ext cx="360" cy="334800"/>
            </a:xfrm>
            <a:custGeom>
              <a:avLst/>
              <a:gdLst/>
              <a:ahLst/>
              <a:rect l="l" t="t" r="r" b="b"/>
              <a:pathLst>
                <a:path w="1" h="3537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w="762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Google Shape;61;p4"/>
            <p:cNvSpPr/>
            <p:nvPr/>
          </p:nvSpPr>
          <p:spPr>
            <a:xfrm>
              <a:off x="-11520" y="3837600"/>
              <a:ext cx="335160" cy="360"/>
            </a:xfrm>
            <a:custGeom>
              <a:avLst/>
              <a:gdLst/>
              <a:ahLst/>
              <a:rect l="l" t="t" r="r" b="b"/>
              <a:pathLst>
                <a:path w="3537" h="1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w="762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ef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23;p3"/>
          <p:cNvSpPr/>
          <p:nvPr/>
        </p:nvSpPr>
        <p:spPr>
          <a:xfrm>
            <a:off x="4202640" y="3180240"/>
            <a:ext cx="6167880" cy="284940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Google Shape;24;p3"/>
          <p:cNvSpPr/>
          <p:nvPr/>
        </p:nvSpPr>
        <p:spPr>
          <a:xfrm flipH="1" rot="10800000">
            <a:off x="0" y="-878040"/>
            <a:ext cx="5142960" cy="1752120"/>
          </a:xfrm>
          <a:custGeom>
            <a:avLst/>
            <a:gdLst/>
            <a:ahLst/>
            <a:rect l="l" t="t" r="r" b="b"/>
            <a:pathLst>
              <a:path w="208483" h="109479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14240" y="2034000"/>
            <a:ext cx="3485880" cy="1148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zh-TW" sz="48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9" name="Google Shape;27;p3"/>
          <p:cNvGrpSpPr/>
          <p:nvPr/>
        </p:nvGrpSpPr>
        <p:grpSpPr>
          <a:xfrm>
            <a:off x="8429760" y="1866240"/>
            <a:ext cx="335160" cy="334800"/>
            <a:chOff x="8429760" y="1866240"/>
            <a:chExt cx="335160" cy="334800"/>
          </a:xfrm>
        </p:grpSpPr>
        <p:sp>
          <p:nvSpPr>
            <p:cNvPr id="110" name="Google Shape;28;p3"/>
            <p:cNvSpPr/>
            <p:nvPr/>
          </p:nvSpPr>
          <p:spPr>
            <a:xfrm>
              <a:off x="8597520" y="1866240"/>
              <a:ext cx="360" cy="334800"/>
            </a:xfrm>
            <a:custGeom>
              <a:avLst/>
              <a:gdLst/>
              <a:ahLst/>
              <a:rect l="l" t="t" r="r" b="b"/>
              <a:pathLst>
                <a:path w="1" h="3537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w="762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Google Shape;29;p3"/>
            <p:cNvSpPr/>
            <p:nvPr/>
          </p:nvSpPr>
          <p:spPr>
            <a:xfrm>
              <a:off x="8429760" y="2033640"/>
              <a:ext cx="335160" cy="360"/>
            </a:xfrm>
            <a:custGeom>
              <a:avLst/>
              <a:gdLst/>
              <a:ahLst/>
              <a:rect l="l" t="t" r="r" b="b"/>
              <a:pathLst>
                <a:path w="3537" h="1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w="762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" name="Google Shape;30;p3"/>
          <p:cNvGrpSpPr/>
          <p:nvPr/>
        </p:nvGrpSpPr>
        <p:grpSpPr>
          <a:xfrm>
            <a:off x="5784120" y="1292760"/>
            <a:ext cx="335160" cy="334800"/>
            <a:chOff x="5784120" y="1292760"/>
            <a:chExt cx="335160" cy="334800"/>
          </a:xfrm>
        </p:grpSpPr>
        <p:sp>
          <p:nvSpPr>
            <p:cNvPr id="113" name="Google Shape;31;p3"/>
            <p:cNvSpPr/>
            <p:nvPr/>
          </p:nvSpPr>
          <p:spPr>
            <a:xfrm>
              <a:off x="5951880" y="1292760"/>
              <a:ext cx="360" cy="334800"/>
            </a:xfrm>
            <a:custGeom>
              <a:avLst/>
              <a:gdLst/>
              <a:ahLst/>
              <a:rect l="l" t="t" r="r" b="b"/>
              <a:pathLst>
                <a:path w="1" h="3537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w="76200">
              <a:solidFill>
                <a:srgbClr val="ffd37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Google Shape;32;p3"/>
            <p:cNvSpPr/>
            <p:nvPr/>
          </p:nvSpPr>
          <p:spPr>
            <a:xfrm>
              <a:off x="5784120" y="1460520"/>
              <a:ext cx="335160" cy="360"/>
            </a:xfrm>
            <a:custGeom>
              <a:avLst/>
              <a:gdLst/>
              <a:ahLst/>
              <a:rect l="l" t="t" r="r" b="b"/>
              <a:pathLst>
                <a:path w="3537" h="1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w="76200">
              <a:solidFill>
                <a:srgbClr val="ffd37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5" name="Google Shape;33;p3"/>
          <p:cNvGrpSpPr/>
          <p:nvPr/>
        </p:nvGrpSpPr>
        <p:grpSpPr>
          <a:xfrm>
            <a:off x="6901560" y="203400"/>
            <a:ext cx="335160" cy="334800"/>
            <a:chOff x="6901560" y="203400"/>
            <a:chExt cx="335160" cy="334800"/>
          </a:xfrm>
        </p:grpSpPr>
        <p:sp>
          <p:nvSpPr>
            <p:cNvPr id="116" name="Google Shape;34;p3"/>
            <p:cNvSpPr/>
            <p:nvPr/>
          </p:nvSpPr>
          <p:spPr>
            <a:xfrm>
              <a:off x="7069320" y="203400"/>
              <a:ext cx="360" cy="334800"/>
            </a:xfrm>
            <a:custGeom>
              <a:avLst/>
              <a:gdLst/>
              <a:ahLst/>
              <a:rect l="l" t="t" r="r" b="b"/>
              <a:pathLst>
                <a:path w="1" h="3537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w="76200">
              <a:solidFill>
                <a:srgbClr val="ffbbb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Google Shape;35;p3"/>
            <p:cNvSpPr/>
            <p:nvPr/>
          </p:nvSpPr>
          <p:spPr>
            <a:xfrm>
              <a:off x="6901560" y="370800"/>
              <a:ext cx="335160" cy="360"/>
            </a:xfrm>
            <a:custGeom>
              <a:avLst/>
              <a:gdLst/>
              <a:ahLst/>
              <a:rect l="l" t="t" r="r" b="b"/>
              <a:pathLst>
                <a:path w="3537" h="1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w="76200">
              <a:solidFill>
                <a:srgbClr val="ffbbb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714240" y="814680"/>
            <a:ext cx="1076400" cy="5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xx%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238720" y="1975680"/>
            <a:ext cx="3192120" cy="119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91440" anchor="ctr">
            <a:noAutofit/>
          </a:bodyPr>
          <a:p>
            <a:r>
              <a:rPr b="0" lang="zh-TW" sz="36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800600" y="4162680"/>
            <a:ext cx="362988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6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6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6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6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6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6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6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Google Shape;65;p5"/>
          <p:cNvSpPr/>
          <p:nvPr/>
        </p:nvSpPr>
        <p:spPr>
          <a:xfrm rot="5400000">
            <a:off x="-1254960" y="1254960"/>
            <a:ext cx="5142960" cy="2632320"/>
          </a:xfrm>
          <a:custGeom>
            <a:avLst/>
            <a:gdLst/>
            <a:ahLst/>
            <a:rect l="l" t="t" r="r" b="b"/>
            <a:pathLst>
              <a:path w="208483" h="109479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9" name="Google Shape;66;p5"/>
          <p:cNvGrpSpPr/>
          <p:nvPr/>
        </p:nvGrpSpPr>
        <p:grpSpPr>
          <a:xfrm>
            <a:off x="3746160" y="203400"/>
            <a:ext cx="335160" cy="334800"/>
            <a:chOff x="3746160" y="203400"/>
            <a:chExt cx="335160" cy="334800"/>
          </a:xfrm>
        </p:grpSpPr>
        <p:sp>
          <p:nvSpPr>
            <p:cNvPr id="160" name="Google Shape;67;p5"/>
            <p:cNvSpPr/>
            <p:nvPr/>
          </p:nvSpPr>
          <p:spPr>
            <a:xfrm>
              <a:off x="3913560" y="203400"/>
              <a:ext cx="360" cy="334800"/>
            </a:xfrm>
            <a:custGeom>
              <a:avLst/>
              <a:gdLst/>
              <a:ahLst/>
              <a:rect l="l" t="t" r="r" b="b"/>
              <a:pathLst>
                <a:path w="1" h="3537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w="76200">
              <a:solidFill>
                <a:srgbClr val="ffbbb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Google Shape;68;p5"/>
            <p:cNvSpPr/>
            <p:nvPr/>
          </p:nvSpPr>
          <p:spPr>
            <a:xfrm>
              <a:off x="3746160" y="370800"/>
              <a:ext cx="335160" cy="360"/>
            </a:xfrm>
            <a:custGeom>
              <a:avLst/>
              <a:gdLst/>
              <a:ahLst/>
              <a:rect l="l" t="t" r="r" b="b"/>
              <a:pathLst>
                <a:path w="3537" h="1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w="76200">
              <a:solidFill>
                <a:srgbClr val="ffbbb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2" name="Google Shape;69;p5"/>
          <p:cNvGrpSpPr/>
          <p:nvPr/>
        </p:nvGrpSpPr>
        <p:grpSpPr>
          <a:xfrm>
            <a:off x="1148760" y="989280"/>
            <a:ext cx="335160" cy="334800"/>
            <a:chOff x="1148760" y="989280"/>
            <a:chExt cx="335160" cy="334800"/>
          </a:xfrm>
        </p:grpSpPr>
        <p:sp>
          <p:nvSpPr>
            <p:cNvPr id="163" name="Google Shape;70;p5"/>
            <p:cNvSpPr/>
            <p:nvPr/>
          </p:nvSpPr>
          <p:spPr>
            <a:xfrm>
              <a:off x="1316160" y="989280"/>
              <a:ext cx="360" cy="334800"/>
            </a:xfrm>
            <a:custGeom>
              <a:avLst/>
              <a:gdLst/>
              <a:ahLst/>
              <a:rect l="l" t="t" r="r" b="b"/>
              <a:pathLst>
                <a:path w="1" h="3537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w="762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Google Shape;71;p5"/>
            <p:cNvSpPr/>
            <p:nvPr/>
          </p:nvSpPr>
          <p:spPr>
            <a:xfrm>
              <a:off x="1148760" y="1156680"/>
              <a:ext cx="335160" cy="360"/>
            </a:xfrm>
            <a:custGeom>
              <a:avLst/>
              <a:gdLst/>
              <a:ahLst/>
              <a:rect l="l" t="t" r="r" b="b"/>
              <a:pathLst>
                <a:path w="3537" h="1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w="762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5" name="Google Shape;72;p5"/>
          <p:cNvGrpSpPr/>
          <p:nvPr/>
        </p:nvGrpSpPr>
        <p:grpSpPr>
          <a:xfrm>
            <a:off x="2851560" y="4397760"/>
            <a:ext cx="335160" cy="334800"/>
            <a:chOff x="2851560" y="4397760"/>
            <a:chExt cx="335160" cy="334800"/>
          </a:xfrm>
        </p:grpSpPr>
        <p:sp>
          <p:nvSpPr>
            <p:cNvPr id="166" name="Google Shape;73;p5"/>
            <p:cNvSpPr/>
            <p:nvPr/>
          </p:nvSpPr>
          <p:spPr>
            <a:xfrm>
              <a:off x="3019320" y="4397760"/>
              <a:ext cx="360" cy="334800"/>
            </a:xfrm>
            <a:custGeom>
              <a:avLst/>
              <a:gdLst/>
              <a:ahLst/>
              <a:rect l="l" t="t" r="r" b="b"/>
              <a:pathLst>
                <a:path w="1" h="3537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w="76200">
              <a:solidFill>
                <a:srgbClr val="ac99c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Google Shape;74;p5"/>
            <p:cNvSpPr/>
            <p:nvPr/>
          </p:nvSpPr>
          <p:spPr>
            <a:xfrm>
              <a:off x="2851560" y="4565520"/>
              <a:ext cx="335160" cy="360"/>
            </a:xfrm>
            <a:custGeom>
              <a:avLst/>
              <a:gdLst/>
              <a:ahLst/>
              <a:rect l="l" t="t" r="r" b="b"/>
              <a:pathLst>
                <a:path w="3537" h="1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w="76200">
              <a:solidFill>
                <a:srgbClr val="ac99c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ef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90;p7"/>
          <p:cNvSpPr/>
          <p:nvPr/>
        </p:nvSpPr>
        <p:spPr>
          <a:xfrm flipH="1" rot="10800000">
            <a:off x="0" y="-878040"/>
            <a:ext cx="5142960" cy="1752120"/>
          </a:xfrm>
          <a:custGeom>
            <a:avLst/>
            <a:gdLst/>
            <a:ahLst/>
            <a:rect l="l" t="t" r="r" b="b"/>
            <a:pathLst>
              <a:path w="208483" h="109479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Google Shape;91;p7"/>
          <p:cNvSpPr/>
          <p:nvPr/>
        </p:nvSpPr>
        <p:spPr>
          <a:xfrm flipH="1">
            <a:off x="4000680" y="4257720"/>
            <a:ext cx="5142960" cy="1752120"/>
          </a:xfrm>
          <a:custGeom>
            <a:avLst/>
            <a:gdLst/>
            <a:ahLst/>
            <a:rect l="l" t="t" r="r" b="b"/>
            <a:pathLst>
              <a:path w="208483" h="109479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14240" y="846360"/>
            <a:ext cx="7715520" cy="36133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3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3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3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3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3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3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3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zh-TW" sz="36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8" name="Google Shape;94;p7"/>
          <p:cNvGrpSpPr/>
          <p:nvPr/>
        </p:nvGrpSpPr>
        <p:grpSpPr>
          <a:xfrm>
            <a:off x="8262000" y="607680"/>
            <a:ext cx="335160" cy="334800"/>
            <a:chOff x="8262000" y="607680"/>
            <a:chExt cx="335160" cy="334800"/>
          </a:xfrm>
        </p:grpSpPr>
        <p:sp>
          <p:nvSpPr>
            <p:cNvPr id="209" name="Google Shape;95;p7"/>
            <p:cNvSpPr/>
            <p:nvPr/>
          </p:nvSpPr>
          <p:spPr>
            <a:xfrm>
              <a:off x="8429760" y="607680"/>
              <a:ext cx="360" cy="334800"/>
            </a:xfrm>
            <a:custGeom>
              <a:avLst/>
              <a:gdLst/>
              <a:ahLst/>
              <a:rect l="l" t="t" r="r" b="b"/>
              <a:pathLst>
                <a:path w="1" h="3537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w="762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Google Shape;96;p7"/>
            <p:cNvSpPr/>
            <p:nvPr/>
          </p:nvSpPr>
          <p:spPr>
            <a:xfrm>
              <a:off x="8262000" y="775440"/>
              <a:ext cx="335160" cy="360"/>
            </a:xfrm>
            <a:custGeom>
              <a:avLst/>
              <a:gdLst/>
              <a:ahLst/>
              <a:rect l="l" t="t" r="r" b="b"/>
              <a:pathLst>
                <a:path w="3537" h="1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w="762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1" name="Google Shape;97;p7"/>
          <p:cNvGrpSpPr/>
          <p:nvPr/>
        </p:nvGrpSpPr>
        <p:grpSpPr>
          <a:xfrm>
            <a:off x="531000" y="4589640"/>
            <a:ext cx="335160" cy="334800"/>
            <a:chOff x="531000" y="4589640"/>
            <a:chExt cx="335160" cy="334800"/>
          </a:xfrm>
        </p:grpSpPr>
        <p:sp>
          <p:nvSpPr>
            <p:cNvPr id="212" name="Google Shape;98;p7"/>
            <p:cNvSpPr/>
            <p:nvPr/>
          </p:nvSpPr>
          <p:spPr>
            <a:xfrm>
              <a:off x="698760" y="4589640"/>
              <a:ext cx="360" cy="334800"/>
            </a:xfrm>
            <a:custGeom>
              <a:avLst/>
              <a:gdLst/>
              <a:ahLst/>
              <a:rect l="l" t="t" r="r" b="b"/>
              <a:pathLst>
                <a:path w="1" h="3537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w="76200">
              <a:solidFill>
                <a:srgbClr val="ffbbb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Google Shape;99;p7"/>
            <p:cNvSpPr/>
            <p:nvPr/>
          </p:nvSpPr>
          <p:spPr>
            <a:xfrm>
              <a:off x="531000" y="4757400"/>
              <a:ext cx="335160" cy="360"/>
            </a:xfrm>
            <a:custGeom>
              <a:avLst/>
              <a:gdLst/>
              <a:ahLst/>
              <a:rect l="l" t="t" r="r" b="b"/>
              <a:pathLst>
                <a:path w="3537" h="1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w="76200">
              <a:solidFill>
                <a:srgbClr val="ffbbb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4" name="Google Shape;100;p7"/>
          <p:cNvGrpSpPr/>
          <p:nvPr/>
        </p:nvGrpSpPr>
        <p:grpSpPr>
          <a:xfrm>
            <a:off x="1406880" y="218520"/>
            <a:ext cx="335160" cy="334800"/>
            <a:chOff x="1406880" y="218520"/>
            <a:chExt cx="335160" cy="334800"/>
          </a:xfrm>
        </p:grpSpPr>
        <p:sp>
          <p:nvSpPr>
            <p:cNvPr id="215" name="Google Shape;101;p7"/>
            <p:cNvSpPr/>
            <p:nvPr/>
          </p:nvSpPr>
          <p:spPr>
            <a:xfrm>
              <a:off x="1574640" y="218520"/>
              <a:ext cx="360" cy="334800"/>
            </a:xfrm>
            <a:custGeom>
              <a:avLst/>
              <a:gdLst/>
              <a:ahLst/>
              <a:rect l="l" t="t" r="r" b="b"/>
              <a:pathLst>
                <a:path w="1" h="3537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w="76200">
              <a:solidFill>
                <a:srgbClr val="fcefe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Google Shape;102;p7"/>
            <p:cNvSpPr/>
            <p:nvPr/>
          </p:nvSpPr>
          <p:spPr>
            <a:xfrm>
              <a:off x="1406880" y="386280"/>
              <a:ext cx="335160" cy="360"/>
            </a:xfrm>
            <a:custGeom>
              <a:avLst/>
              <a:gdLst/>
              <a:ahLst/>
              <a:rect l="l" t="t" r="r" b="b"/>
              <a:pathLst>
                <a:path w="3537" h="1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w="76200">
              <a:solidFill>
                <a:srgbClr val="fcefe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ef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118;p9"/>
          <p:cNvSpPr/>
          <p:nvPr/>
        </p:nvSpPr>
        <p:spPr>
          <a:xfrm flipH="1" rot="16200000">
            <a:off x="5917680" y="1417320"/>
            <a:ext cx="6009840" cy="2307960"/>
          </a:xfrm>
          <a:custGeom>
            <a:avLst/>
            <a:gdLst/>
            <a:ahLst/>
            <a:rect l="l" t="t" r="r" b="b"/>
            <a:pathLst>
              <a:path w="208483" h="109479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Google Shape;119;p9"/>
          <p:cNvSpPr/>
          <p:nvPr/>
        </p:nvSpPr>
        <p:spPr>
          <a:xfrm rot="5400000">
            <a:off x="-2778480" y="1417320"/>
            <a:ext cx="6009840" cy="2307960"/>
          </a:xfrm>
          <a:custGeom>
            <a:avLst/>
            <a:gdLst/>
            <a:ahLst/>
            <a:rect l="l" t="t" r="r" b="b"/>
            <a:pathLst>
              <a:path w="208483" h="109479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2515320" y="2021040"/>
            <a:ext cx="1787040" cy="419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title"/>
          </p:nvPr>
        </p:nvSpPr>
        <p:spPr>
          <a:xfrm>
            <a:off x="4841280" y="2021040"/>
            <a:ext cx="1787040" cy="419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7" name="Google Shape;124;p9"/>
          <p:cNvGrpSpPr/>
          <p:nvPr/>
        </p:nvGrpSpPr>
        <p:grpSpPr>
          <a:xfrm>
            <a:off x="378720" y="203400"/>
            <a:ext cx="335160" cy="334800"/>
            <a:chOff x="378720" y="203400"/>
            <a:chExt cx="335160" cy="334800"/>
          </a:xfrm>
        </p:grpSpPr>
        <p:sp>
          <p:nvSpPr>
            <p:cNvPr id="258" name="Google Shape;125;p9"/>
            <p:cNvSpPr/>
            <p:nvPr/>
          </p:nvSpPr>
          <p:spPr>
            <a:xfrm>
              <a:off x="546480" y="203400"/>
              <a:ext cx="360" cy="334800"/>
            </a:xfrm>
            <a:custGeom>
              <a:avLst/>
              <a:gdLst/>
              <a:ahLst/>
              <a:rect l="l" t="t" r="r" b="b"/>
              <a:pathLst>
                <a:path w="1" h="3537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w="76200">
              <a:solidFill>
                <a:srgbClr val="ffbbb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Google Shape;126;p9"/>
            <p:cNvSpPr/>
            <p:nvPr/>
          </p:nvSpPr>
          <p:spPr>
            <a:xfrm>
              <a:off x="378720" y="370800"/>
              <a:ext cx="335160" cy="360"/>
            </a:xfrm>
            <a:custGeom>
              <a:avLst/>
              <a:gdLst/>
              <a:ahLst/>
              <a:rect l="l" t="t" r="r" b="b"/>
              <a:pathLst>
                <a:path w="3537" h="1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w="76200">
              <a:solidFill>
                <a:srgbClr val="ffbbb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0" name="Google Shape;127;p9"/>
          <p:cNvGrpSpPr/>
          <p:nvPr/>
        </p:nvGrpSpPr>
        <p:grpSpPr>
          <a:xfrm>
            <a:off x="2687040" y="4269600"/>
            <a:ext cx="335160" cy="334800"/>
            <a:chOff x="2687040" y="4269600"/>
            <a:chExt cx="335160" cy="334800"/>
          </a:xfrm>
        </p:grpSpPr>
        <p:sp>
          <p:nvSpPr>
            <p:cNvPr id="261" name="Google Shape;128;p9"/>
            <p:cNvSpPr/>
            <p:nvPr/>
          </p:nvSpPr>
          <p:spPr>
            <a:xfrm>
              <a:off x="2854800" y="4269600"/>
              <a:ext cx="360" cy="334800"/>
            </a:xfrm>
            <a:custGeom>
              <a:avLst/>
              <a:gdLst/>
              <a:ahLst/>
              <a:rect l="l" t="t" r="r" b="b"/>
              <a:pathLst>
                <a:path w="1" h="3537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w="76200">
              <a:solidFill>
                <a:srgbClr val="ffd37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Google Shape;129;p9"/>
            <p:cNvSpPr/>
            <p:nvPr/>
          </p:nvSpPr>
          <p:spPr>
            <a:xfrm>
              <a:off x="2687040" y="4437360"/>
              <a:ext cx="335160" cy="360"/>
            </a:xfrm>
            <a:custGeom>
              <a:avLst/>
              <a:gdLst/>
              <a:ahLst/>
              <a:rect l="l" t="t" r="r" b="b"/>
              <a:pathLst>
                <a:path w="3537" h="1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w="76200">
              <a:solidFill>
                <a:srgbClr val="ffd37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3" name="Google Shape;130;p9"/>
          <p:cNvGrpSpPr/>
          <p:nvPr/>
        </p:nvGrpSpPr>
        <p:grpSpPr>
          <a:xfrm>
            <a:off x="7265520" y="1337400"/>
            <a:ext cx="335160" cy="334800"/>
            <a:chOff x="7265520" y="1337400"/>
            <a:chExt cx="335160" cy="334800"/>
          </a:xfrm>
        </p:grpSpPr>
        <p:sp>
          <p:nvSpPr>
            <p:cNvPr id="264" name="Google Shape;131;p9"/>
            <p:cNvSpPr/>
            <p:nvPr/>
          </p:nvSpPr>
          <p:spPr>
            <a:xfrm>
              <a:off x="7265520" y="1504800"/>
              <a:ext cx="335160" cy="360"/>
            </a:xfrm>
            <a:custGeom>
              <a:avLst/>
              <a:gdLst/>
              <a:ahLst/>
              <a:rect l="l" t="t" r="r" b="b"/>
              <a:pathLst>
                <a:path w="3537" h="1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w="762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Google Shape;132;p9"/>
            <p:cNvSpPr/>
            <p:nvPr/>
          </p:nvSpPr>
          <p:spPr>
            <a:xfrm>
              <a:off x="7433280" y="1337400"/>
              <a:ext cx="360" cy="334800"/>
            </a:xfrm>
            <a:custGeom>
              <a:avLst/>
              <a:gdLst/>
              <a:ahLst/>
              <a:rect l="l" t="t" r="r" b="b"/>
              <a:pathLst>
                <a:path w="1" h="3537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w="762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6" name="PlaceHolder 3"/>
          <p:cNvSpPr>
            <a:spLocks noGrp="1"/>
          </p:cNvSpPr>
          <p:nvPr>
            <p:ph type="title"/>
          </p:nvPr>
        </p:nvSpPr>
        <p:spPr>
          <a:xfrm>
            <a:off x="2872440" y="381600"/>
            <a:ext cx="33872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zh-TW" sz="36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0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4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4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jquery.com/download/" TargetMode="External"/><Relationship Id="rId2" Type="http://schemas.openxmlformats.org/officeDocument/2006/relationships/hyperlink" Target="https://code.jquery.com/" TargetMode="External"/><Relationship Id="rId3" Type="http://schemas.openxmlformats.org/officeDocument/2006/relationships/slideLayout" Target="../slideLayouts/slideLayout39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4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49.xml"/><Relationship Id="rId5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pi.jquery.com/category/ajax/" TargetMode="External"/><Relationship Id="rId2" Type="http://schemas.openxmlformats.org/officeDocument/2006/relationships/hyperlink" Target="https://api.jquery.com/category/effects/" TargetMode="External"/><Relationship Id="rId3" Type="http://schemas.openxmlformats.org/officeDocument/2006/relationships/slideLayout" Target="../slideLayouts/slideLayout39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9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9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49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9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hyperlink" Target="https://animate.style/" TargetMode="External"/><Relationship Id="rId2" Type="http://schemas.openxmlformats.org/officeDocument/2006/relationships/slideLayout" Target="../slideLayouts/slideLayout49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zh.wikipedia.org/wiki/&#25991;&#26723;&#23545;&#35937;&#27169;&#22411;" TargetMode="External"/><Relationship Id="rId2" Type="http://schemas.openxmlformats.org/officeDocument/2006/relationships/hyperlink" Target="https://zh.wikipedia.org/wiki/JQuery#cite_note-10" TargetMode="External"/><Relationship Id="rId3" Type="http://schemas.openxmlformats.org/officeDocument/2006/relationships/hyperlink" Target="https://zh.wikipedia.org/wiki/AJAX" TargetMode="External"/><Relationship Id="rId4" Type="http://schemas.openxmlformats.org/officeDocument/2006/relationships/hyperlink" Target="https://zh.wikipedia.org/wiki/JSON" TargetMode="External"/><Relationship Id="rId5" Type="http://schemas.openxmlformats.org/officeDocument/2006/relationships/hyperlink" Target="https://zh.wikipedia.org/wiki/&#27983;&#35272;&#22120;&#20860;&#23481;&#24615;" TargetMode="External"/><Relationship Id="rId6" Type="http://schemas.openxmlformats.org/officeDocument/2006/relationships/slideLayout" Target="../slideLayouts/slideLayout49.xml"/><Relationship Id="rId7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9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9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ubTitle"/>
          </p:nvPr>
        </p:nvSpPr>
        <p:spPr>
          <a:xfrm>
            <a:off x="5514120" y="4074120"/>
            <a:ext cx="291528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95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Write less, do more.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title"/>
          </p:nvPr>
        </p:nvSpPr>
        <p:spPr>
          <a:xfrm>
            <a:off x="4473360" y="1545840"/>
            <a:ext cx="3956400" cy="205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jQuery 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Google Shape;467;p31"/>
          <p:cNvSpPr/>
          <p:nvPr/>
        </p:nvSpPr>
        <p:spPr>
          <a:xfrm>
            <a:off x="3463560" y="2023560"/>
            <a:ext cx="360" cy="86400"/>
          </a:xfrm>
          <a:custGeom>
            <a:avLst/>
            <a:gdLst/>
            <a:ahLst/>
            <a:rect l="l" t="t" r="r" b="b"/>
            <a:pathLst>
              <a:path w="1" h="3470">
                <a:moveTo>
                  <a:pt x="1" y="1"/>
                </a:moveTo>
                <a:lnTo>
                  <a:pt x="1" y="3470"/>
                </a:lnTo>
              </a:path>
            </a:pathLst>
          </a:custGeom>
          <a:solidFill>
            <a:srgbClr val="ffeb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13" name="Google Shape;468;p31"/>
          <p:cNvGrpSpPr/>
          <p:nvPr/>
        </p:nvGrpSpPr>
        <p:grpSpPr>
          <a:xfrm>
            <a:off x="2503800" y="3961440"/>
            <a:ext cx="1887840" cy="964800"/>
            <a:chOff x="2503800" y="3961440"/>
            <a:chExt cx="1887840" cy="964800"/>
          </a:xfrm>
        </p:grpSpPr>
        <p:sp>
          <p:nvSpPr>
            <p:cNvPr id="314" name="Google Shape;469;p31"/>
            <p:cNvSpPr/>
            <p:nvPr/>
          </p:nvSpPr>
          <p:spPr>
            <a:xfrm>
              <a:off x="2503800" y="3998160"/>
              <a:ext cx="686880" cy="615600"/>
            </a:xfrm>
            <a:custGeom>
              <a:avLst/>
              <a:gdLst/>
              <a:ahLst/>
              <a:rect l="l" t="t" r="r" b="b"/>
              <a:pathLst>
                <a:path w="12643" h="11327">
                  <a:moveTo>
                    <a:pt x="6310" y="1"/>
                  </a:moveTo>
                  <a:cubicBezTo>
                    <a:pt x="3892" y="1"/>
                    <a:pt x="1666" y="1558"/>
                    <a:pt x="934" y="3996"/>
                  </a:cubicBezTo>
                  <a:cubicBezTo>
                    <a:pt x="0" y="6965"/>
                    <a:pt x="1668" y="10134"/>
                    <a:pt x="4637" y="11068"/>
                  </a:cubicBezTo>
                  <a:cubicBezTo>
                    <a:pt x="5202" y="11243"/>
                    <a:pt x="5772" y="11327"/>
                    <a:pt x="6333" y="11327"/>
                  </a:cubicBezTo>
                  <a:cubicBezTo>
                    <a:pt x="8751" y="11327"/>
                    <a:pt x="10978" y="9769"/>
                    <a:pt x="11709" y="7332"/>
                  </a:cubicBezTo>
                  <a:cubicBezTo>
                    <a:pt x="12643" y="4363"/>
                    <a:pt x="10975" y="1194"/>
                    <a:pt x="8006" y="260"/>
                  </a:cubicBezTo>
                  <a:cubicBezTo>
                    <a:pt x="7441" y="84"/>
                    <a:pt x="6871" y="1"/>
                    <a:pt x="6310" y="1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Google Shape;470;p31"/>
            <p:cNvSpPr/>
            <p:nvPr/>
          </p:nvSpPr>
          <p:spPr>
            <a:xfrm>
              <a:off x="3363480" y="4267800"/>
              <a:ext cx="701640" cy="614880"/>
            </a:xfrm>
            <a:custGeom>
              <a:avLst/>
              <a:gdLst/>
              <a:ahLst/>
              <a:rect l="l" t="t" r="r" b="b"/>
              <a:pathLst>
                <a:path w="12910" h="11314">
                  <a:moveTo>
                    <a:pt x="6447" y="1"/>
                  </a:moveTo>
                  <a:cubicBezTo>
                    <a:pt x="4540" y="1"/>
                    <a:pt x="2682" y="961"/>
                    <a:pt x="1635" y="2705"/>
                  </a:cubicBezTo>
                  <a:cubicBezTo>
                    <a:pt x="1" y="5374"/>
                    <a:pt x="835" y="8876"/>
                    <a:pt x="3503" y="10477"/>
                  </a:cubicBezTo>
                  <a:cubicBezTo>
                    <a:pt x="4428" y="11044"/>
                    <a:pt x="5453" y="11314"/>
                    <a:pt x="6464" y="11314"/>
                  </a:cubicBezTo>
                  <a:cubicBezTo>
                    <a:pt x="8371" y="11314"/>
                    <a:pt x="10229" y="10353"/>
                    <a:pt x="11275" y="8609"/>
                  </a:cubicBezTo>
                  <a:cubicBezTo>
                    <a:pt x="12910" y="5941"/>
                    <a:pt x="12076" y="2438"/>
                    <a:pt x="9407" y="837"/>
                  </a:cubicBezTo>
                  <a:cubicBezTo>
                    <a:pt x="8483" y="271"/>
                    <a:pt x="7458" y="1"/>
                    <a:pt x="6447" y="1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Google Shape;471;p31"/>
            <p:cNvSpPr/>
            <p:nvPr/>
          </p:nvSpPr>
          <p:spPr>
            <a:xfrm>
              <a:off x="2503800" y="3961440"/>
              <a:ext cx="686880" cy="688680"/>
            </a:xfrm>
            <a:custGeom>
              <a:avLst/>
              <a:gdLst/>
              <a:ahLst/>
              <a:rect l="l" t="t" r="r" b="b"/>
              <a:pathLst>
                <a:path w="12643" h="12677">
                  <a:moveTo>
                    <a:pt x="11709" y="8007"/>
                  </a:moveTo>
                  <a:cubicBezTo>
                    <a:pt x="10808" y="11009"/>
                    <a:pt x="7639" y="12677"/>
                    <a:pt x="4637" y="11743"/>
                  </a:cubicBezTo>
                  <a:cubicBezTo>
                    <a:pt x="1668" y="10809"/>
                    <a:pt x="0" y="7640"/>
                    <a:pt x="934" y="4671"/>
                  </a:cubicBezTo>
                  <a:cubicBezTo>
                    <a:pt x="1835" y="1669"/>
                    <a:pt x="5004" y="1"/>
                    <a:pt x="8006" y="935"/>
                  </a:cubicBezTo>
                  <a:cubicBezTo>
                    <a:pt x="10975" y="1869"/>
                    <a:pt x="12643" y="5038"/>
                    <a:pt x="11709" y="8007"/>
                  </a:cubicBezTo>
                  <a:close/>
                </a:path>
              </a:pathLst>
            </a:custGeom>
            <a:noFill/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Google Shape;472;p31"/>
            <p:cNvSpPr/>
            <p:nvPr/>
          </p:nvSpPr>
          <p:spPr>
            <a:xfrm>
              <a:off x="3363480" y="4224600"/>
              <a:ext cx="701640" cy="701640"/>
            </a:xfrm>
            <a:custGeom>
              <a:avLst/>
              <a:gdLst/>
              <a:ahLst/>
              <a:rect l="l" t="t" r="r" b="b"/>
              <a:pathLst>
                <a:path w="12910" h="12910">
                  <a:moveTo>
                    <a:pt x="9407" y="1635"/>
                  </a:moveTo>
                  <a:cubicBezTo>
                    <a:pt x="12076" y="3236"/>
                    <a:pt x="12910" y="6739"/>
                    <a:pt x="11275" y="9407"/>
                  </a:cubicBezTo>
                  <a:cubicBezTo>
                    <a:pt x="9674" y="12076"/>
                    <a:pt x="6172" y="12910"/>
                    <a:pt x="3503" y="11275"/>
                  </a:cubicBezTo>
                  <a:cubicBezTo>
                    <a:pt x="835" y="9674"/>
                    <a:pt x="1" y="6172"/>
                    <a:pt x="1635" y="3503"/>
                  </a:cubicBezTo>
                  <a:cubicBezTo>
                    <a:pt x="3236" y="835"/>
                    <a:pt x="6739" y="1"/>
                    <a:pt x="9407" y="1635"/>
                  </a:cubicBezTo>
                  <a:close/>
                </a:path>
              </a:pathLst>
            </a:custGeom>
            <a:solidFill>
              <a:srgbClr val="fcefe7"/>
            </a:solidFill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Google Shape;473;p31"/>
            <p:cNvSpPr/>
            <p:nvPr/>
          </p:nvSpPr>
          <p:spPr>
            <a:xfrm>
              <a:off x="3149640" y="4128480"/>
              <a:ext cx="358920" cy="244440"/>
            </a:xfrm>
            <a:custGeom>
              <a:avLst/>
              <a:gdLst/>
              <a:ahLst/>
              <a:rect l="l" t="t" r="r" b="b"/>
              <a:pathLst>
                <a:path w="6606" h="4504">
                  <a:moveTo>
                    <a:pt x="1" y="2603"/>
                  </a:moveTo>
                  <a:cubicBezTo>
                    <a:pt x="501" y="935"/>
                    <a:pt x="2302" y="1"/>
                    <a:pt x="3970" y="501"/>
                  </a:cubicBezTo>
                  <a:cubicBezTo>
                    <a:pt x="5671" y="1035"/>
                    <a:pt x="6605" y="2836"/>
                    <a:pt x="6072" y="4504"/>
                  </a:cubicBezTo>
                </a:path>
              </a:pathLst>
            </a:custGeom>
            <a:noFill/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Google Shape;474;p31"/>
            <p:cNvSpPr/>
            <p:nvPr/>
          </p:nvSpPr>
          <p:spPr>
            <a:xfrm>
              <a:off x="4007520" y="4507560"/>
              <a:ext cx="384120" cy="159120"/>
            </a:xfrm>
            <a:custGeom>
              <a:avLst/>
              <a:gdLst/>
              <a:ahLst/>
              <a:rect l="l" t="t" r="r" b="b"/>
              <a:pathLst>
                <a:path w="7073" h="2936">
                  <a:moveTo>
                    <a:pt x="0" y="2936"/>
                  </a:moveTo>
                  <a:lnTo>
                    <a:pt x="4304" y="668"/>
                  </a:lnTo>
                  <a:cubicBezTo>
                    <a:pt x="5604" y="0"/>
                    <a:pt x="7072" y="1201"/>
                    <a:pt x="6639" y="2602"/>
                  </a:cubicBezTo>
                  <a:lnTo>
                    <a:pt x="6639" y="2602"/>
                  </a:lnTo>
                </a:path>
              </a:pathLst>
            </a:custGeom>
            <a:noFill/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Google Shape;475;p31"/>
            <p:cNvSpPr/>
            <p:nvPr/>
          </p:nvSpPr>
          <p:spPr>
            <a:xfrm>
              <a:off x="2756160" y="4249800"/>
              <a:ext cx="193680" cy="102960"/>
            </a:xfrm>
            <a:custGeom>
              <a:avLst/>
              <a:gdLst/>
              <a:ahLst/>
              <a:rect l="l" t="t" r="r" b="b"/>
              <a:pathLst>
                <a:path w="3570" h="1903">
                  <a:moveTo>
                    <a:pt x="3569" y="1"/>
                  </a:moveTo>
                  <a:lnTo>
                    <a:pt x="0" y="1902"/>
                  </a:lnTo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Google Shape;476;p31"/>
            <p:cNvSpPr/>
            <p:nvPr/>
          </p:nvSpPr>
          <p:spPr>
            <a:xfrm>
              <a:off x="2850120" y="4364280"/>
              <a:ext cx="104760" cy="55800"/>
            </a:xfrm>
            <a:custGeom>
              <a:avLst/>
              <a:gdLst/>
              <a:ahLst/>
              <a:rect l="l" t="t" r="r" b="b"/>
              <a:pathLst>
                <a:path w="1936" h="1035">
                  <a:moveTo>
                    <a:pt x="1935" y="0"/>
                  </a:moveTo>
                  <a:lnTo>
                    <a:pt x="1" y="1034"/>
                  </a:lnTo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Google Shape;477;p31"/>
            <p:cNvSpPr/>
            <p:nvPr/>
          </p:nvSpPr>
          <p:spPr>
            <a:xfrm>
              <a:off x="3657240" y="4530960"/>
              <a:ext cx="193680" cy="101160"/>
            </a:xfrm>
            <a:custGeom>
              <a:avLst/>
              <a:gdLst/>
              <a:ahLst/>
              <a:rect l="l" t="t" r="r" b="b"/>
              <a:pathLst>
                <a:path w="3570" h="1869">
                  <a:moveTo>
                    <a:pt x="3570" y="0"/>
                  </a:moveTo>
                  <a:lnTo>
                    <a:pt x="1" y="1868"/>
                  </a:lnTo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Google Shape;478;p31"/>
            <p:cNvSpPr/>
            <p:nvPr/>
          </p:nvSpPr>
          <p:spPr>
            <a:xfrm>
              <a:off x="3751560" y="4643280"/>
              <a:ext cx="104760" cy="55800"/>
            </a:xfrm>
            <a:custGeom>
              <a:avLst/>
              <a:gdLst/>
              <a:ahLst/>
              <a:rect l="l" t="t" r="r" b="b"/>
              <a:pathLst>
                <a:path w="1935" h="1035">
                  <a:moveTo>
                    <a:pt x="1935" y="0"/>
                  </a:moveTo>
                  <a:lnTo>
                    <a:pt x="0" y="1034"/>
                  </a:lnTo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4" name="Google Shape;479;p31"/>
          <p:cNvGrpSpPr/>
          <p:nvPr/>
        </p:nvGrpSpPr>
        <p:grpSpPr>
          <a:xfrm>
            <a:off x="3129480" y="1364400"/>
            <a:ext cx="971280" cy="998640"/>
            <a:chOff x="3129480" y="1364400"/>
            <a:chExt cx="971280" cy="998640"/>
          </a:xfrm>
        </p:grpSpPr>
        <p:sp>
          <p:nvSpPr>
            <p:cNvPr id="325" name="Google Shape;480;p31"/>
            <p:cNvSpPr/>
            <p:nvPr/>
          </p:nvSpPr>
          <p:spPr>
            <a:xfrm>
              <a:off x="3643560" y="1364400"/>
              <a:ext cx="457200" cy="270360"/>
            </a:xfrm>
            <a:custGeom>
              <a:avLst/>
              <a:gdLst/>
              <a:ahLst/>
              <a:rect l="l" t="t" r="r" b="b"/>
              <a:pathLst>
                <a:path w="10041" h="5939">
                  <a:moveTo>
                    <a:pt x="0" y="1"/>
                  </a:moveTo>
                  <a:lnTo>
                    <a:pt x="1601" y="2602"/>
                  </a:lnTo>
                  <a:lnTo>
                    <a:pt x="10041" y="59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a4e7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Google Shape;481;p31"/>
            <p:cNvSpPr/>
            <p:nvPr/>
          </p:nvSpPr>
          <p:spPr>
            <a:xfrm>
              <a:off x="3643560" y="1364400"/>
              <a:ext cx="457200" cy="270360"/>
            </a:xfrm>
            <a:custGeom>
              <a:avLst/>
              <a:gdLst/>
              <a:ahLst/>
              <a:rect l="l" t="t" r="r" b="b"/>
              <a:pathLst>
                <a:path w="10041" h="5939">
                  <a:moveTo>
                    <a:pt x="0" y="1"/>
                  </a:moveTo>
                  <a:lnTo>
                    <a:pt x="10041" y="5938"/>
                  </a:lnTo>
                  <a:lnTo>
                    <a:pt x="1601" y="2602"/>
                  </a:lnTo>
                  <a:close/>
                </a:path>
              </a:pathLst>
            </a:custGeom>
            <a:solidFill>
              <a:srgbClr val="80a4e7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Google Shape;482;p31"/>
            <p:cNvSpPr/>
            <p:nvPr/>
          </p:nvSpPr>
          <p:spPr>
            <a:xfrm>
              <a:off x="3716280" y="1482840"/>
              <a:ext cx="384480" cy="506160"/>
            </a:xfrm>
            <a:custGeom>
              <a:avLst/>
              <a:gdLst/>
              <a:ahLst/>
              <a:rect l="l" t="t" r="r" b="b"/>
              <a:pathLst>
                <a:path w="8440" h="11109">
                  <a:moveTo>
                    <a:pt x="0" y="0"/>
                  </a:moveTo>
                  <a:lnTo>
                    <a:pt x="5237" y="11108"/>
                  </a:lnTo>
                  <a:lnTo>
                    <a:pt x="8440" y="3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78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Google Shape;483;p31"/>
            <p:cNvSpPr/>
            <p:nvPr/>
          </p:nvSpPr>
          <p:spPr>
            <a:xfrm>
              <a:off x="3716280" y="1482840"/>
              <a:ext cx="384480" cy="506160"/>
            </a:xfrm>
            <a:custGeom>
              <a:avLst/>
              <a:gdLst/>
              <a:ahLst/>
              <a:rect l="l" t="t" r="r" b="b"/>
              <a:pathLst>
                <a:path w="8440" h="11109">
                  <a:moveTo>
                    <a:pt x="8440" y="3336"/>
                  </a:moveTo>
                  <a:lnTo>
                    <a:pt x="0" y="0"/>
                  </a:lnTo>
                  <a:lnTo>
                    <a:pt x="5237" y="11108"/>
                  </a:ln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Google Shape;484;p31"/>
            <p:cNvSpPr/>
            <p:nvPr/>
          </p:nvSpPr>
          <p:spPr>
            <a:xfrm>
              <a:off x="3954960" y="1634760"/>
              <a:ext cx="145800" cy="551520"/>
            </a:xfrm>
            <a:custGeom>
              <a:avLst/>
              <a:gdLst/>
              <a:ahLst/>
              <a:rect l="l" t="t" r="r" b="b"/>
              <a:pathLst>
                <a:path w="3203" h="12109">
                  <a:moveTo>
                    <a:pt x="3203" y="0"/>
                  </a:moveTo>
                  <a:lnTo>
                    <a:pt x="0" y="7772"/>
                  </a:lnTo>
                  <a:lnTo>
                    <a:pt x="1435" y="12109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Google Shape;485;p31"/>
            <p:cNvSpPr/>
            <p:nvPr/>
          </p:nvSpPr>
          <p:spPr>
            <a:xfrm>
              <a:off x="3204000" y="1364400"/>
              <a:ext cx="512280" cy="189720"/>
            </a:xfrm>
            <a:custGeom>
              <a:avLst/>
              <a:gdLst/>
              <a:ahLst/>
              <a:rect l="l" t="t" r="r" b="b"/>
              <a:pathLst>
                <a:path w="11243" h="4171">
                  <a:moveTo>
                    <a:pt x="9641" y="1"/>
                  </a:moveTo>
                  <a:lnTo>
                    <a:pt x="1" y="4170"/>
                  </a:lnTo>
                  <a:lnTo>
                    <a:pt x="11242" y="2602"/>
                  </a:lnTo>
                  <a:lnTo>
                    <a:pt x="9641" y="1"/>
                  </a:lnTo>
                  <a:close/>
                </a:path>
              </a:pathLst>
            </a:custGeom>
            <a:solidFill>
              <a:srgbClr val="ef9690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Google Shape;486;p31"/>
            <p:cNvSpPr/>
            <p:nvPr/>
          </p:nvSpPr>
          <p:spPr>
            <a:xfrm>
              <a:off x="3954960" y="1634760"/>
              <a:ext cx="145800" cy="551520"/>
            </a:xfrm>
            <a:custGeom>
              <a:avLst/>
              <a:gdLst/>
              <a:ahLst/>
              <a:rect l="l" t="t" r="r" b="b"/>
              <a:pathLst>
                <a:path w="3203" h="12109">
                  <a:moveTo>
                    <a:pt x="3203" y="0"/>
                  </a:moveTo>
                  <a:lnTo>
                    <a:pt x="0" y="7772"/>
                  </a:lnTo>
                  <a:lnTo>
                    <a:pt x="1435" y="12109"/>
                  </a:ln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Google Shape;487;p31"/>
            <p:cNvSpPr/>
            <p:nvPr/>
          </p:nvSpPr>
          <p:spPr>
            <a:xfrm>
              <a:off x="3204000" y="1482840"/>
              <a:ext cx="512280" cy="443520"/>
            </a:xfrm>
            <a:custGeom>
              <a:avLst/>
              <a:gdLst/>
              <a:ahLst/>
              <a:rect l="l" t="t" r="r" b="b"/>
              <a:pathLst>
                <a:path w="11243" h="9741">
                  <a:moveTo>
                    <a:pt x="11242" y="0"/>
                  </a:moveTo>
                  <a:lnTo>
                    <a:pt x="1" y="1568"/>
                  </a:lnTo>
                  <a:lnTo>
                    <a:pt x="4337" y="9741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rgbClr val="ac99ce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Google Shape;488;p31"/>
            <p:cNvSpPr/>
            <p:nvPr/>
          </p:nvSpPr>
          <p:spPr>
            <a:xfrm>
              <a:off x="3204000" y="1364400"/>
              <a:ext cx="512280" cy="189720"/>
            </a:xfrm>
            <a:custGeom>
              <a:avLst/>
              <a:gdLst/>
              <a:ahLst/>
              <a:rect l="l" t="t" r="r" b="b"/>
              <a:pathLst>
                <a:path w="11243" h="4171">
                  <a:moveTo>
                    <a:pt x="9641" y="1"/>
                  </a:moveTo>
                  <a:lnTo>
                    <a:pt x="1" y="4170"/>
                  </a:lnTo>
                  <a:lnTo>
                    <a:pt x="11242" y="2602"/>
                  </a:lnTo>
                  <a:close/>
                </a:path>
              </a:pathLst>
            </a:custGeom>
            <a:solidFill>
              <a:srgbClr val="ffbbbb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Google Shape;489;p31"/>
            <p:cNvSpPr/>
            <p:nvPr/>
          </p:nvSpPr>
          <p:spPr>
            <a:xfrm>
              <a:off x="3204000" y="1482840"/>
              <a:ext cx="512280" cy="443520"/>
            </a:xfrm>
            <a:custGeom>
              <a:avLst/>
              <a:gdLst/>
              <a:ahLst/>
              <a:rect l="l" t="t" r="r" b="b"/>
              <a:pathLst>
                <a:path w="11243" h="9741">
                  <a:moveTo>
                    <a:pt x="11242" y="0"/>
                  </a:moveTo>
                  <a:lnTo>
                    <a:pt x="4337" y="9741"/>
                  </a:lnTo>
                  <a:lnTo>
                    <a:pt x="1" y="1568"/>
                  </a:ln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Google Shape;490;p31"/>
            <p:cNvSpPr/>
            <p:nvPr/>
          </p:nvSpPr>
          <p:spPr>
            <a:xfrm>
              <a:off x="3401640" y="1482840"/>
              <a:ext cx="553320" cy="506160"/>
            </a:xfrm>
            <a:custGeom>
              <a:avLst/>
              <a:gdLst/>
              <a:ahLst/>
              <a:rect l="l" t="t" r="r" b="b"/>
              <a:pathLst>
                <a:path w="12143" h="11109">
                  <a:moveTo>
                    <a:pt x="6905" y="0"/>
                  </a:moveTo>
                  <a:lnTo>
                    <a:pt x="0" y="9741"/>
                  </a:lnTo>
                  <a:lnTo>
                    <a:pt x="12142" y="11108"/>
                  </a:lnTo>
                  <a:lnTo>
                    <a:pt x="6905" y="0"/>
                  </a:lnTo>
                  <a:close/>
                </a:path>
              </a:pathLst>
            </a:custGeom>
            <a:solidFill>
              <a:srgbClr val="ffffff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Google Shape;491;p31"/>
            <p:cNvSpPr/>
            <p:nvPr/>
          </p:nvSpPr>
          <p:spPr>
            <a:xfrm>
              <a:off x="3401640" y="1482840"/>
              <a:ext cx="553320" cy="506160"/>
            </a:xfrm>
            <a:custGeom>
              <a:avLst/>
              <a:gdLst/>
              <a:ahLst/>
              <a:rect l="l" t="t" r="r" b="b"/>
              <a:pathLst>
                <a:path w="12143" h="11109">
                  <a:moveTo>
                    <a:pt x="0" y="9741"/>
                  </a:moveTo>
                  <a:lnTo>
                    <a:pt x="12142" y="11108"/>
                  </a:lnTo>
                  <a:lnTo>
                    <a:pt x="6905" y="0"/>
                  </a:ln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Google Shape;492;p31"/>
            <p:cNvSpPr/>
            <p:nvPr/>
          </p:nvSpPr>
          <p:spPr>
            <a:xfrm>
              <a:off x="3129480" y="1554480"/>
              <a:ext cx="271800" cy="536400"/>
            </a:xfrm>
            <a:custGeom>
              <a:avLst/>
              <a:gdLst/>
              <a:ahLst/>
              <a:rect l="l" t="t" r="r" b="b"/>
              <a:pathLst>
                <a:path w="5972" h="11776">
                  <a:moveTo>
                    <a:pt x="1635" y="0"/>
                  </a:moveTo>
                  <a:lnTo>
                    <a:pt x="0" y="11775"/>
                  </a:lnTo>
                  <a:lnTo>
                    <a:pt x="0" y="11775"/>
                  </a:lnTo>
                  <a:lnTo>
                    <a:pt x="5971" y="8173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ffbbbb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Google Shape;493;p31"/>
            <p:cNvSpPr/>
            <p:nvPr/>
          </p:nvSpPr>
          <p:spPr>
            <a:xfrm>
              <a:off x="3129480" y="1554480"/>
              <a:ext cx="271800" cy="536400"/>
            </a:xfrm>
            <a:custGeom>
              <a:avLst/>
              <a:gdLst/>
              <a:ahLst/>
              <a:rect l="l" t="t" r="r" b="b"/>
              <a:pathLst>
                <a:path w="5972" h="11776">
                  <a:moveTo>
                    <a:pt x="1635" y="0"/>
                  </a:moveTo>
                  <a:lnTo>
                    <a:pt x="0" y="11775"/>
                  </a:lnTo>
                  <a:lnTo>
                    <a:pt x="5971" y="8173"/>
                  </a:ln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Google Shape;494;p31"/>
            <p:cNvSpPr/>
            <p:nvPr/>
          </p:nvSpPr>
          <p:spPr>
            <a:xfrm>
              <a:off x="3401640" y="1926720"/>
              <a:ext cx="553320" cy="435960"/>
            </a:xfrm>
            <a:custGeom>
              <a:avLst/>
              <a:gdLst/>
              <a:ahLst/>
              <a:rect l="l" t="t" r="r" b="b"/>
              <a:pathLst>
                <a:path w="12143" h="9575">
                  <a:moveTo>
                    <a:pt x="0" y="1"/>
                  </a:moveTo>
                  <a:lnTo>
                    <a:pt x="4203" y="9574"/>
                  </a:lnTo>
                  <a:lnTo>
                    <a:pt x="12142" y="1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c99ce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Google Shape;495;p31"/>
            <p:cNvSpPr/>
            <p:nvPr/>
          </p:nvSpPr>
          <p:spPr>
            <a:xfrm>
              <a:off x="3401640" y="1926720"/>
              <a:ext cx="553320" cy="435960"/>
            </a:xfrm>
            <a:custGeom>
              <a:avLst/>
              <a:gdLst/>
              <a:ahLst/>
              <a:rect l="l" t="t" r="r" b="b"/>
              <a:pathLst>
                <a:path w="12143" h="9575">
                  <a:moveTo>
                    <a:pt x="12142" y="1368"/>
                  </a:moveTo>
                  <a:lnTo>
                    <a:pt x="4203" y="9574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Google Shape;496;p31"/>
            <p:cNvSpPr/>
            <p:nvPr/>
          </p:nvSpPr>
          <p:spPr>
            <a:xfrm>
              <a:off x="3593160" y="1989360"/>
              <a:ext cx="426960" cy="373680"/>
            </a:xfrm>
            <a:custGeom>
              <a:avLst/>
              <a:gdLst/>
              <a:ahLst/>
              <a:rect l="l" t="t" r="r" b="b"/>
              <a:pathLst>
                <a:path w="9374" h="8207">
                  <a:moveTo>
                    <a:pt x="7939" y="0"/>
                  </a:moveTo>
                  <a:lnTo>
                    <a:pt x="0" y="8206"/>
                  </a:lnTo>
                  <a:lnTo>
                    <a:pt x="9374" y="4337"/>
                  </a:lnTo>
                  <a:lnTo>
                    <a:pt x="7939" y="0"/>
                  </a:lnTo>
                  <a:close/>
                </a:path>
              </a:pathLst>
            </a:custGeom>
            <a:solidFill>
              <a:srgbClr val="80a4e7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Google Shape;497;p31"/>
            <p:cNvSpPr/>
            <p:nvPr/>
          </p:nvSpPr>
          <p:spPr>
            <a:xfrm>
              <a:off x="3593160" y="1989360"/>
              <a:ext cx="426960" cy="373680"/>
            </a:xfrm>
            <a:custGeom>
              <a:avLst/>
              <a:gdLst/>
              <a:ahLst/>
              <a:rect l="l" t="t" r="r" b="b"/>
              <a:pathLst>
                <a:path w="9374" h="8207">
                  <a:moveTo>
                    <a:pt x="9374" y="4337"/>
                  </a:moveTo>
                  <a:lnTo>
                    <a:pt x="7939" y="0"/>
                  </a:lnTo>
                  <a:lnTo>
                    <a:pt x="0" y="8206"/>
                  </a:ln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Google Shape;498;p31"/>
            <p:cNvSpPr/>
            <p:nvPr/>
          </p:nvSpPr>
          <p:spPr>
            <a:xfrm>
              <a:off x="3129480" y="1926720"/>
              <a:ext cx="463320" cy="435960"/>
            </a:xfrm>
            <a:custGeom>
              <a:avLst/>
              <a:gdLst/>
              <a:ahLst/>
              <a:rect l="l" t="t" r="r" b="b"/>
              <a:pathLst>
                <a:path w="10175" h="9575">
                  <a:moveTo>
                    <a:pt x="5971" y="1"/>
                  </a:moveTo>
                  <a:lnTo>
                    <a:pt x="0" y="3603"/>
                  </a:lnTo>
                  <a:lnTo>
                    <a:pt x="10174" y="9574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rgbClr val="fcefe7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Google Shape;499;p31"/>
            <p:cNvSpPr/>
            <p:nvPr/>
          </p:nvSpPr>
          <p:spPr>
            <a:xfrm>
              <a:off x="3129480" y="1926720"/>
              <a:ext cx="463320" cy="435960"/>
            </a:xfrm>
            <a:custGeom>
              <a:avLst/>
              <a:gdLst/>
              <a:ahLst/>
              <a:rect l="l" t="t" r="r" b="b"/>
              <a:pathLst>
                <a:path w="10175" h="9575">
                  <a:moveTo>
                    <a:pt x="5971" y="1"/>
                  </a:moveTo>
                  <a:lnTo>
                    <a:pt x="0" y="3603"/>
                  </a:lnTo>
                  <a:lnTo>
                    <a:pt x="10174" y="9574"/>
                  </a:ln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5" name="Google Shape;500;p31"/>
          <p:cNvGrpSpPr/>
          <p:nvPr/>
        </p:nvGrpSpPr>
        <p:grpSpPr>
          <a:xfrm>
            <a:off x="99720" y="1704960"/>
            <a:ext cx="3674880" cy="2347200"/>
            <a:chOff x="99720" y="1704960"/>
            <a:chExt cx="3674880" cy="2347200"/>
          </a:xfrm>
        </p:grpSpPr>
        <p:grpSp>
          <p:nvGrpSpPr>
            <p:cNvPr id="346" name="Google Shape;501;p31"/>
            <p:cNvGrpSpPr/>
            <p:nvPr/>
          </p:nvGrpSpPr>
          <p:grpSpPr>
            <a:xfrm>
              <a:off x="99720" y="1704960"/>
              <a:ext cx="3674880" cy="2347200"/>
              <a:chOff x="99720" y="1704960"/>
              <a:chExt cx="3674880" cy="2347200"/>
            </a:xfrm>
          </p:grpSpPr>
          <p:sp>
            <p:nvSpPr>
              <p:cNvPr id="347" name="Google Shape;502;p31"/>
              <p:cNvSpPr/>
              <p:nvPr/>
            </p:nvSpPr>
            <p:spPr>
              <a:xfrm>
                <a:off x="99720" y="2091960"/>
                <a:ext cx="3674880" cy="1960200"/>
              </a:xfrm>
              <a:custGeom>
                <a:avLst/>
                <a:gdLst/>
                <a:ahLst/>
                <a:rect l="l" t="t" r="r" b="b"/>
                <a:pathLst>
                  <a:path w="144426" h="77041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8" name="Google Shape;503;p31"/>
              <p:cNvSpPr/>
              <p:nvPr/>
            </p:nvSpPr>
            <p:spPr>
              <a:xfrm>
                <a:off x="356400" y="3217680"/>
                <a:ext cx="1581120" cy="693000"/>
              </a:xfrm>
              <a:custGeom>
                <a:avLst/>
                <a:gdLst/>
                <a:ahLst/>
                <a:rect l="l" t="t" r="r" b="b"/>
                <a:pathLst>
                  <a:path w="62146" h="27253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9" name="Google Shape;504;p31"/>
              <p:cNvSpPr/>
              <p:nvPr/>
            </p:nvSpPr>
            <p:spPr>
              <a:xfrm>
                <a:off x="1937880" y="3217680"/>
                <a:ext cx="1581120" cy="693000"/>
              </a:xfrm>
              <a:custGeom>
                <a:avLst/>
                <a:gdLst/>
                <a:ahLst/>
                <a:rect l="l" t="t" r="r" b="b"/>
                <a:pathLst>
                  <a:path w="62145" h="27253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0" name="Google Shape;505;p31"/>
              <p:cNvSpPr/>
              <p:nvPr/>
            </p:nvSpPr>
            <p:spPr>
              <a:xfrm>
                <a:off x="980280" y="3240360"/>
                <a:ext cx="1896840" cy="456480"/>
              </a:xfrm>
              <a:custGeom>
                <a:avLst/>
                <a:gdLst/>
                <a:ahLst/>
                <a:rect l="l" t="t" r="r" b="b"/>
                <a:pathLst>
                  <a:path w="74554" h="17948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Google Shape;506;p31"/>
              <p:cNvSpPr/>
              <p:nvPr/>
            </p:nvSpPr>
            <p:spPr>
              <a:xfrm>
                <a:off x="980280" y="3235320"/>
                <a:ext cx="1896840" cy="461520"/>
              </a:xfrm>
              <a:custGeom>
                <a:avLst/>
                <a:gdLst/>
                <a:ahLst/>
                <a:rect l="l" t="t" r="r" b="b"/>
                <a:pathLst>
                  <a:path w="74554" h="18147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Google Shape;507;p31"/>
              <p:cNvSpPr/>
              <p:nvPr/>
            </p:nvSpPr>
            <p:spPr>
              <a:xfrm>
                <a:off x="254520" y="1938600"/>
                <a:ext cx="1683000" cy="1894680"/>
              </a:xfrm>
              <a:custGeom>
                <a:avLst/>
                <a:gdLst/>
                <a:ahLst/>
                <a:rect l="l" t="t" r="r" b="b"/>
                <a:pathLst>
                  <a:path w="66148" h="74473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" name="Google Shape;508;p31"/>
              <p:cNvSpPr/>
              <p:nvPr/>
            </p:nvSpPr>
            <p:spPr>
              <a:xfrm>
                <a:off x="254520" y="1747440"/>
                <a:ext cx="1683000" cy="2086200"/>
              </a:xfrm>
              <a:custGeom>
                <a:avLst/>
                <a:gdLst/>
                <a:ahLst/>
                <a:rect l="l" t="t" r="r" b="b"/>
                <a:pathLst>
                  <a:path w="66148" h="81993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" name="Google Shape;509;p31"/>
              <p:cNvSpPr/>
              <p:nvPr/>
            </p:nvSpPr>
            <p:spPr>
              <a:xfrm>
                <a:off x="1937880" y="1917360"/>
                <a:ext cx="1683000" cy="1894680"/>
              </a:xfrm>
              <a:custGeom>
                <a:avLst/>
                <a:gdLst/>
                <a:ahLst/>
                <a:rect l="l" t="t" r="r" b="b"/>
                <a:pathLst>
                  <a:path w="66148" h="74473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" name="Google Shape;510;p31"/>
              <p:cNvSpPr/>
              <p:nvPr/>
            </p:nvSpPr>
            <p:spPr>
              <a:xfrm>
                <a:off x="1937880" y="1726200"/>
                <a:ext cx="1683000" cy="2086200"/>
              </a:xfrm>
              <a:custGeom>
                <a:avLst/>
                <a:gdLst/>
                <a:ahLst/>
                <a:rect l="l" t="t" r="r" b="b"/>
                <a:pathLst>
                  <a:path w="66148" h="81993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6" name="Google Shape;511;p31"/>
              <p:cNvSpPr/>
              <p:nvPr/>
            </p:nvSpPr>
            <p:spPr>
              <a:xfrm>
                <a:off x="1937880" y="1902240"/>
                <a:ext cx="1704240" cy="1782720"/>
              </a:xfrm>
              <a:custGeom>
                <a:avLst/>
                <a:gdLst/>
                <a:ahLst/>
                <a:rect l="l" t="t" r="r" b="b"/>
                <a:pathLst>
                  <a:path w="66982" h="70073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Google Shape;512;p31"/>
              <p:cNvSpPr/>
              <p:nvPr/>
            </p:nvSpPr>
            <p:spPr>
              <a:xfrm>
                <a:off x="1937880" y="1726200"/>
                <a:ext cx="1704240" cy="1958760"/>
              </a:xfrm>
              <a:custGeom>
                <a:avLst/>
                <a:gdLst/>
                <a:ahLst/>
                <a:rect l="l" t="t" r="r" b="b"/>
                <a:pathLst>
                  <a:path w="66982" h="76989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8" name="Google Shape;513;p31"/>
              <p:cNvSpPr/>
              <p:nvPr/>
            </p:nvSpPr>
            <p:spPr>
              <a:xfrm>
                <a:off x="1937880" y="1860120"/>
                <a:ext cx="1735560" cy="1687320"/>
              </a:xfrm>
              <a:custGeom>
                <a:avLst/>
                <a:gdLst/>
                <a:ahLst/>
                <a:rect l="l" t="t" r="r" b="b"/>
                <a:pathLst>
                  <a:path w="68216" h="66327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9" name="Google Shape;514;p31"/>
              <p:cNvSpPr/>
              <p:nvPr/>
            </p:nvSpPr>
            <p:spPr>
              <a:xfrm>
                <a:off x="1937880" y="1704960"/>
                <a:ext cx="1735560" cy="1842480"/>
              </a:xfrm>
              <a:custGeom>
                <a:avLst/>
                <a:gdLst/>
                <a:ahLst/>
                <a:rect l="l" t="t" r="r" b="b"/>
                <a:pathLst>
                  <a:path w="68216" h="72420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0" name="Google Shape;515;p31"/>
              <p:cNvSpPr/>
              <p:nvPr/>
            </p:nvSpPr>
            <p:spPr>
              <a:xfrm>
                <a:off x="238320" y="1902240"/>
                <a:ext cx="1704240" cy="1782720"/>
              </a:xfrm>
              <a:custGeom>
                <a:avLst/>
                <a:gdLst/>
                <a:ahLst/>
                <a:rect l="l" t="t" r="r" b="b"/>
                <a:pathLst>
                  <a:path w="66982" h="70073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1" name="Google Shape;516;p31"/>
              <p:cNvSpPr/>
              <p:nvPr/>
            </p:nvSpPr>
            <p:spPr>
              <a:xfrm>
                <a:off x="238320" y="1726200"/>
                <a:ext cx="1704240" cy="1958760"/>
              </a:xfrm>
              <a:custGeom>
                <a:avLst/>
                <a:gdLst/>
                <a:ahLst/>
                <a:rect l="l" t="t" r="r" b="b"/>
                <a:pathLst>
                  <a:path w="66982" h="76989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2" name="Google Shape;517;p31"/>
              <p:cNvSpPr/>
              <p:nvPr/>
            </p:nvSpPr>
            <p:spPr>
              <a:xfrm>
                <a:off x="205920" y="1860120"/>
                <a:ext cx="1736280" cy="1687320"/>
              </a:xfrm>
              <a:custGeom>
                <a:avLst/>
                <a:gdLst/>
                <a:ahLst/>
                <a:rect l="l" t="t" r="r" b="b"/>
                <a:pathLst>
                  <a:path w="68250" h="66327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Google Shape;518;p31"/>
              <p:cNvSpPr/>
              <p:nvPr/>
            </p:nvSpPr>
            <p:spPr>
              <a:xfrm>
                <a:off x="205920" y="1704960"/>
                <a:ext cx="1736280" cy="1842480"/>
              </a:xfrm>
              <a:custGeom>
                <a:avLst/>
                <a:gdLst/>
                <a:ahLst/>
                <a:rect l="l" t="t" r="r" b="b"/>
                <a:pathLst>
                  <a:path w="68250" h="7242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64" name="Google Shape;519;p31"/>
            <p:cNvSpPr/>
            <p:nvPr/>
          </p:nvSpPr>
          <p:spPr>
            <a:xfrm>
              <a:off x="1950840" y="1902960"/>
              <a:ext cx="186120" cy="1572120"/>
            </a:xfrm>
            <a:custGeom>
              <a:avLst/>
              <a:gdLst/>
              <a:ahLst/>
              <a:rect l="l" t="t" r="r" b="b"/>
              <a:pathLst>
                <a:path w="7473" h="63046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5" name="Google Shape;520;p31"/>
          <p:cNvGrpSpPr/>
          <p:nvPr/>
        </p:nvGrpSpPr>
        <p:grpSpPr>
          <a:xfrm>
            <a:off x="2018160" y="892080"/>
            <a:ext cx="739080" cy="1131120"/>
            <a:chOff x="2018160" y="892080"/>
            <a:chExt cx="739080" cy="1131120"/>
          </a:xfrm>
        </p:grpSpPr>
        <p:sp>
          <p:nvSpPr>
            <p:cNvPr id="366" name="Google Shape;521;p31"/>
            <p:cNvSpPr/>
            <p:nvPr/>
          </p:nvSpPr>
          <p:spPr>
            <a:xfrm>
              <a:off x="2354040" y="1659600"/>
              <a:ext cx="403200" cy="363600"/>
            </a:xfrm>
            <a:custGeom>
              <a:avLst/>
              <a:gdLst/>
              <a:ahLst/>
              <a:rect l="l" t="t" r="r" b="b"/>
              <a:pathLst>
                <a:path w="9541" h="8608">
                  <a:moveTo>
                    <a:pt x="7606" y="1"/>
                  </a:moveTo>
                  <a:lnTo>
                    <a:pt x="0" y="2336"/>
                  </a:lnTo>
                  <a:lnTo>
                    <a:pt x="1969" y="8607"/>
                  </a:lnTo>
                  <a:lnTo>
                    <a:pt x="9541" y="6239"/>
                  </a:lnTo>
                  <a:lnTo>
                    <a:pt x="7606" y="1"/>
                  </a:lnTo>
                  <a:close/>
                </a:path>
              </a:pathLst>
            </a:custGeom>
            <a:solidFill>
              <a:srgbClr val="fcefe7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Google Shape;522;p31"/>
            <p:cNvSpPr/>
            <p:nvPr/>
          </p:nvSpPr>
          <p:spPr>
            <a:xfrm>
              <a:off x="2397600" y="1796400"/>
              <a:ext cx="353880" cy="221040"/>
            </a:xfrm>
            <a:custGeom>
              <a:avLst/>
              <a:gdLst/>
              <a:ahLst/>
              <a:rect l="l" t="t" r="r" b="b"/>
              <a:pathLst>
                <a:path w="8374" h="5238">
                  <a:moveTo>
                    <a:pt x="7639" y="3270"/>
                  </a:moveTo>
                  <a:lnTo>
                    <a:pt x="1768" y="5104"/>
                  </a:lnTo>
                  <a:cubicBezTo>
                    <a:pt x="1301" y="5238"/>
                    <a:pt x="801" y="4971"/>
                    <a:pt x="668" y="4504"/>
                  </a:cubicBezTo>
                  <a:lnTo>
                    <a:pt x="1" y="2369"/>
                  </a:lnTo>
                  <a:lnTo>
                    <a:pt x="7573" y="1"/>
                  </a:lnTo>
                  <a:lnTo>
                    <a:pt x="8240" y="2169"/>
                  </a:lnTo>
                  <a:cubicBezTo>
                    <a:pt x="8373" y="2636"/>
                    <a:pt x="8106" y="3136"/>
                    <a:pt x="7639" y="3270"/>
                  </a:cubicBezTo>
                  <a:close/>
                </a:path>
              </a:pathLst>
            </a:custGeom>
            <a:noFill/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Google Shape;523;p31"/>
            <p:cNvSpPr/>
            <p:nvPr/>
          </p:nvSpPr>
          <p:spPr>
            <a:xfrm>
              <a:off x="2018160" y="945360"/>
              <a:ext cx="720360" cy="812520"/>
            </a:xfrm>
            <a:custGeom>
              <a:avLst/>
              <a:gdLst/>
              <a:ahLst/>
              <a:rect l="l" t="t" r="r" b="b"/>
              <a:pathLst>
                <a:path w="17046" h="19221">
                  <a:moveTo>
                    <a:pt x="8648" y="1"/>
                  </a:moveTo>
                  <a:cubicBezTo>
                    <a:pt x="7572" y="1"/>
                    <a:pt x="6472" y="216"/>
                    <a:pt x="5404" y="674"/>
                  </a:cubicBezTo>
                  <a:cubicBezTo>
                    <a:pt x="2002" y="2142"/>
                    <a:pt x="0" y="5911"/>
                    <a:pt x="701" y="9547"/>
                  </a:cubicBezTo>
                  <a:cubicBezTo>
                    <a:pt x="1168" y="12049"/>
                    <a:pt x="2702" y="14017"/>
                    <a:pt x="4670" y="15151"/>
                  </a:cubicBezTo>
                  <a:cubicBezTo>
                    <a:pt x="6205" y="16019"/>
                    <a:pt x="7372" y="17353"/>
                    <a:pt x="7906" y="19021"/>
                  </a:cubicBezTo>
                  <a:lnTo>
                    <a:pt x="7939" y="19221"/>
                  </a:lnTo>
                  <a:lnTo>
                    <a:pt x="15545" y="16886"/>
                  </a:lnTo>
                  <a:lnTo>
                    <a:pt x="15478" y="16652"/>
                  </a:lnTo>
                  <a:cubicBezTo>
                    <a:pt x="14978" y="15051"/>
                    <a:pt x="15111" y="13283"/>
                    <a:pt x="15878" y="11782"/>
                  </a:cubicBezTo>
                  <a:cubicBezTo>
                    <a:pt x="16812" y="9948"/>
                    <a:pt x="17046" y="7813"/>
                    <a:pt x="16412" y="5711"/>
                  </a:cubicBezTo>
                  <a:cubicBezTo>
                    <a:pt x="15318" y="2225"/>
                    <a:pt x="12108" y="1"/>
                    <a:pt x="8648" y="1"/>
                  </a:cubicBezTo>
                  <a:close/>
                </a:path>
              </a:pathLst>
            </a:custGeom>
            <a:solidFill>
              <a:srgbClr val="ffd378"/>
            </a:solidFill>
            <a:ln cap="rnd" w="28575">
              <a:solidFill>
                <a:srgbClr val="06233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Google Shape;524;p31"/>
            <p:cNvSpPr/>
            <p:nvPr/>
          </p:nvSpPr>
          <p:spPr>
            <a:xfrm>
              <a:off x="2410200" y="1042920"/>
              <a:ext cx="176040" cy="136800"/>
            </a:xfrm>
            <a:custGeom>
              <a:avLst/>
              <a:gdLst/>
              <a:ahLst/>
              <a:rect l="l" t="t" r="r" b="b"/>
              <a:pathLst>
                <a:path w="4171" h="3243">
                  <a:moveTo>
                    <a:pt x="1321" y="1"/>
                  </a:moveTo>
                  <a:cubicBezTo>
                    <a:pt x="633" y="1"/>
                    <a:pt x="139" y="334"/>
                    <a:pt x="67" y="904"/>
                  </a:cubicBezTo>
                  <a:cubicBezTo>
                    <a:pt x="1" y="1705"/>
                    <a:pt x="868" y="2672"/>
                    <a:pt x="1969" y="3073"/>
                  </a:cubicBezTo>
                  <a:cubicBezTo>
                    <a:pt x="2286" y="3188"/>
                    <a:pt x="2591" y="3242"/>
                    <a:pt x="2868" y="3242"/>
                  </a:cubicBezTo>
                  <a:cubicBezTo>
                    <a:pt x="3552" y="3242"/>
                    <a:pt x="4056" y="2909"/>
                    <a:pt x="4104" y="2339"/>
                  </a:cubicBezTo>
                  <a:cubicBezTo>
                    <a:pt x="4170" y="1505"/>
                    <a:pt x="3336" y="538"/>
                    <a:pt x="2236" y="171"/>
                  </a:cubicBezTo>
                  <a:cubicBezTo>
                    <a:pt x="1909" y="55"/>
                    <a:pt x="1599" y="1"/>
                    <a:pt x="13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Google Shape;525;p31"/>
            <p:cNvSpPr/>
            <p:nvPr/>
          </p:nvSpPr>
          <p:spPr>
            <a:xfrm>
              <a:off x="2018160" y="892080"/>
              <a:ext cx="720360" cy="865800"/>
            </a:xfrm>
            <a:custGeom>
              <a:avLst/>
              <a:gdLst/>
              <a:ahLst/>
              <a:rect l="l" t="t" r="r" b="b"/>
              <a:pathLst>
                <a:path w="17046" h="20482">
                  <a:moveTo>
                    <a:pt x="16412" y="6972"/>
                  </a:moveTo>
                  <a:cubicBezTo>
                    <a:pt x="14978" y="2402"/>
                    <a:pt x="9908" y="1"/>
                    <a:pt x="5404" y="1935"/>
                  </a:cubicBezTo>
                  <a:cubicBezTo>
                    <a:pt x="2002" y="3403"/>
                    <a:pt x="0" y="7172"/>
                    <a:pt x="701" y="10808"/>
                  </a:cubicBezTo>
                  <a:cubicBezTo>
                    <a:pt x="1168" y="13310"/>
                    <a:pt x="2702" y="15278"/>
                    <a:pt x="4670" y="16412"/>
                  </a:cubicBezTo>
                  <a:cubicBezTo>
                    <a:pt x="6205" y="17280"/>
                    <a:pt x="7372" y="18614"/>
                    <a:pt x="7906" y="20282"/>
                  </a:cubicBezTo>
                  <a:lnTo>
                    <a:pt x="7939" y="20482"/>
                  </a:lnTo>
                  <a:lnTo>
                    <a:pt x="15545" y="18147"/>
                  </a:lnTo>
                  <a:lnTo>
                    <a:pt x="15478" y="17913"/>
                  </a:lnTo>
                  <a:cubicBezTo>
                    <a:pt x="14978" y="16312"/>
                    <a:pt x="15111" y="14544"/>
                    <a:pt x="15878" y="13043"/>
                  </a:cubicBezTo>
                  <a:cubicBezTo>
                    <a:pt x="16812" y="11209"/>
                    <a:pt x="17046" y="9074"/>
                    <a:pt x="16412" y="6972"/>
                  </a:cubicBezTo>
                  <a:close/>
                </a:path>
              </a:pathLst>
            </a:custGeom>
            <a:noFill/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Google Shape;526;p31"/>
            <p:cNvSpPr/>
            <p:nvPr/>
          </p:nvSpPr>
          <p:spPr>
            <a:xfrm>
              <a:off x="2354040" y="1659600"/>
              <a:ext cx="363600" cy="235440"/>
            </a:xfrm>
            <a:custGeom>
              <a:avLst/>
              <a:gdLst/>
              <a:ahLst/>
              <a:rect l="l" t="t" r="r" b="b"/>
              <a:pathLst>
                <a:path w="8607" h="5572">
                  <a:moveTo>
                    <a:pt x="0" y="2336"/>
                  </a:moveTo>
                  <a:lnTo>
                    <a:pt x="7606" y="1"/>
                  </a:lnTo>
                  <a:lnTo>
                    <a:pt x="8607" y="3237"/>
                  </a:lnTo>
                  <a:lnTo>
                    <a:pt x="1035" y="5572"/>
                  </a:lnTo>
                  <a:close/>
                </a:path>
              </a:pathLst>
            </a:custGeom>
            <a:noFill/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Google Shape;527;p31"/>
            <p:cNvSpPr/>
            <p:nvPr/>
          </p:nvSpPr>
          <p:spPr>
            <a:xfrm>
              <a:off x="2224080" y="1323720"/>
              <a:ext cx="290160" cy="384840"/>
            </a:xfrm>
            <a:custGeom>
              <a:avLst/>
              <a:gdLst/>
              <a:ahLst/>
              <a:rect l="l" t="t" r="r" b="b"/>
              <a:pathLst>
                <a:path w="6873" h="9108">
                  <a:moveTo>
                    <a:pt x="6872" y="9107"/>
                  </a:moveTo>
                  <a:lnTo>
                    <a:pt x="4837" y="2569"/>
                  </a:lnTo>
                  <a:lnTo>
                    <a:pt x="1" y="1"/>
                  </a:lnTo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Google Shape;528;p31"/>
            <p:cNvSpPr/>
            <p:nvPr/>
          </p:nvSpPr>
          <p:spPr>
            <a:xfrm>
              <a:off x="2428560" y="1225080"/>
              <a:ext cx="109800" cy="207000"/>
            </a:xfrm>
            <a:custGeom>
              <a:avLst/>
              <a:gdLst/>
              <a:ahLst/>
              <a:rect l="l" t="t" r="r" b="b"/>
              <a:pathLst>
                <a:path w="2603" h="4905">
                  <a:moveTo>
                    <a:pt x="0" y="4904"/>
                  </a:moveTo>
                  <a:lnTo>
                    <a:pt x="2602" y="1"/>
                  </a:lnTo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/>
          </p:nvPr>
        </p:nvSpPr>
        <p:spPr>
          <a:xfrm>
            <a:off x="714240" y="846360"/>
            <a:ext cx="771552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BOM (Browser Object Model</a:t>
            </a:r>
            <a:r>
              <a:rPr b="0" lang="zh-TW" sz="24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，瀏覽器物件模型</a:t>
            </a:r>
            <a:r>
              <a:rPr b="0" lang="en" sz="24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DOM (Document Object Model</a:t>
            </a:r>
            <a:r>
              <a:rPr b="0" lang="zh-TW" sz="24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，文件物件模型</a:t>
            </a:r>
            <a:r>
              <a:rPr b="0" lang="en" sz="24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24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前端開發者就是透過 </a:t>
            </a:r>
            <a:r>
              <a:rPr b="0" lang="en" sz="24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Javascript </a:t>
            </a:r>
            <a:r>
              <a:rPr b="0" lang="zh-TW" sz="24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去呼叫 </a:t>
            </a:r>
            <a:r>
              <a:rPr b="0" lang="en" sz="24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BOM </a:t>
            </a:r>
            <a:r>
              <a:rPr b="0" lang="zh-TW" sz="24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和 </a:t>
            </a:r>
            <a:r>
              <a:rPr b="0" lang="en" sz="24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DOM </a:t>
            </a:r>
            <a:r>
              <a:rPr b="0" lang="zh-TW" sz="24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提供的 </a:t>
            </a:r>
            <a:r>
              <a:rPr b="0" lang="en" sz="24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API </a:t>
            </a:r>
            <a:r>
              <a:rPr b="0" lang="zh-TW" sz="24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來控制瀏覽器的行為跟網頁的內容。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BOM  VS  DOM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jQuery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的 </a:t>
            </a: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Ajax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用法（</a:t>
            </a: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GET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）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9" name="Google Shape;1520;p130"/>
          <p:cNvSpPr/>
          <p:nvPr/>
        </p:nvSpPr>
        <p:spPr>
          <a:xfrm>
            <a:off x="701640" y="1182960"/>
            <a:ext cx="7939800" cy="38455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$.ajax({</a:t>
            </a:r>
            <a:endParaRPr b="0" lang="en-US" sz="20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50" spc="-1" strike="noStrike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b="0" lang="en" sz="2050" spc="-1" strike="noStrike">
                <a:solidFill>
                  <a:srgbClr val="008080"/>
                </a:solidFill>
                <a:latin typeface="Arial"/>
                <a:ea typeface="Arial"/>
              </a:rPr>
              <a:t>method</a:t>
            </a: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: </a:t>
            </a:r>
            <a:r>
              <a:rPr b="0" lang="en" sz="2050" spc="-1" strike="noStrike">
                <a:solidFill>
                  <a:srgbClr val="dd1144"/>
                </a:solidFill>
                <a:latin typeface="Arial"/>
                <a:ea typeface="Arial"/>
              </a:rPr>
              <a:t>"GET"</a:t>
            </a: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,</a:t>
            </a:r>
            <a:endParaRPr b="0" lang="en-US" sz="20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50" spc="-1" strike="noStrike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b="0" lang="en" sz="2050" spc="-1" strike="noStrike">
                <a:solidFill>
                  <a:srgbClr val="008080"/>
                </a:solidFill>
                <a:latin typeface="Arial"/>
                <a:ea typeface="Arial"/>
              </a:rPr>
              <a:t>url</a:t>
            </a: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: </a:t>
            </a:r>
            <a:r>
              <a:rPr b="0" lang="en" sz="2050" spc="-1" strike="noStrike">
                <a:solidFill>
                  <a:srgbClr val="dd1144"/>
                </a:solidFill>
                <a:latin typeface="Arial"/>
                <a:ea typeface="Arial"/>
              </a:rPr>
              <a:t>"test.php"</a:t>
            </a: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,</a:t>
            </a:r>
            <a:endParaRPr b="0" lang="en-US" sz="20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50" spc="-1" strike="noStrike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b="0" lang="en" sz="2050" spc="-1" strike="noStrike">
                <a:solidFill>
                  <a:srgbClr val="008080"/>
                </a:solidFill>
                <a:latin typeface="Arial"/>
                <a:ea typeface="Arial"/>
              </a:rPr>
              <a:t>dataType: </a:t>
            </a:r>
            <a:r>
              <a:rPr b="0" lang="en" sz="2050" spc="-1" strike="noStrike">
                <a:solidFill>
                  <a:srgbClr val="dd1144"/>
                </a:solidFill>
                <a:latin typeface="Arial"/>
                <a:ea typeface="Arial"/>
              </a:rPr>
              <a:t>"json"</a:t>
            </a:r>
            <a:endParaRPr b="0" lang="en-US" sz="20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})</a:t>
            </a:r>
            <a:endParaRPr b="0" lang="en-US" sz="20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.done(</a:t>
            </a:r>
            <a:r>
              <a:rPr b="1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function</a:t>
            </a: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( data ) {</a:t>
            </a:r>
            <a:endParaRPr b="0" lang="en-US" sz="20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50" spc="-1" strike="noStrike">
                <a:solidFill>
                  <a:srgbClr val="333333"/>
                </a:solidFill>
                <a:latin typeface="Arial"/>
                <a:ea typeface="Arial"/>
              </a:rPr>
              <a:t>  </a:t>
            </a: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console.log( </a:t>
            </a:r>
            <a:r>
              <a:rPr b="0" lang="en" sz="2050" spc="-1" strike="noStrike">
                <a:solidFill>
                  <a:srgbClr val="dd1144"/>
                </a:solidFill>
                <a:latin typeface="Arial"/>
                <a:ea typeface="Arial"/>
              </a:rPr>
              <a:t>"Data Saved: "</a:t>
            </a: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 + data );</a:t>
            </a:r>
            <a:endParaRPr b="0" lang="en-US" sz="20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});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64080" y="412200"/>
            <a:ext cx="890100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購物車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1" name="Google Shape;1526;p131" descr=""/>
          <p:cNvPicPr/>
          <p:nvPr/>
        </p:nvPicPr>
        <p:blipFill>
          <a:blip r:embed="rId1"/>
          <a:stretch/>
        </p:blipFill>
        <p:spPr>
          <a:xfrm>
            <a:off x="1137240" y="1045080"/>
            <a:ext cx="7199640" cy="3849480"/>
          </a:xfrm>
          <a:prstGeom prst="rect">
            <a:avLst/>
          </a:prstGeom>
          <a:ln w="0">
            <a:noFill/>
          </a:ln>
          <a:effectLst>
            <a:outerShdw algn="bl" blurRad="85680" dir="2761381" dist="114060" rotWithShape="0">
              <a:srgbClr val="000000">
                <a:alpha val="41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642;p41" descr=""/>
          <p:cNvPicPr/>
          <p:nvPr/>
        </p:nvPicPr>
        <p:blipFill>
          <a:blip r:embed="rId1"/>
          <a:stretch/>
        </p:blipFill>
        <p:spPr>
          <a:xfrm>
            <a:off x="152280" y="1196280"/>
            <a:ext cx="8838720" cy="3360240"/>
          </a:xfrm>
          <a:prstGeom prst="rect">
            <a:avLst/>
          </a:prstGeom>
          <a:ln w="0">
            <a:noFill/>
          </a:ln>
        </p:spPr>
      </p:pic>
      <p:sp>
        <p:nvSpPr>
          <p:cNvPr id="448" name="Google Shape;643;p41"/>
          <p:cNvSpPr/>
          <p:nvPr/>
        </p:nvSpPr>
        <p:spPr>
          <a:xfrm>
            <a:off x="1910520" y="1057680"/>
            <a:ext cx="7127640" cy="1686600"/>
          </a:xfrm>
          <a:prstGeom prst="rect">
            <a:avLst/>
          </a:prstGeom>
          <a:noFill/>
          <a:ln w="38100">
            <a:solidFill>
              <a:srgbClr val="ac99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Google Shape;644;p41"/>
          <p:cNvSpPr/>
          <p:nvPr/>
        </p:nvSpPr>
        <p:spPr>
          <a:xfrm>
            <a:off x="5416560" y="1206720"/>
            <a:ext cx="4762800" cy="5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b4a7d6"/>
                </a:solidFill>
                <a:latin typeface="Montserrat"/>
                <a:ea typeface="Montserrat"/>
              </a:rPr>
              <a:t>BOM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50" name="Google Shape;645;p41"/>
          <p:cNvSpPr/>
          <p:nvPr/>
        </p:nvSpPr>
        <p:spPr>
          <a:xfrm>
            <a:off x="251640" y="2810880"/>
            <a:ext cx="3651120" cy="801720"/>
          </a:xfrm>
          <a:prstGeom prst="rect">
            <a:avLst/>
          </a:prstGeom>
          <a:noFill/>
          <a:ln w="38100">
            <a:solidFill>
              <a:srgbClr val="93c4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Google Shape;646;p41"/>
          <p:cNvSpPr/>
          <p:nvPr/>
        </p:nvSpPr>
        <p:spPr>
          <a:xfrm>
            <a:off x="251640" y="2008800"/>
            <a:ext cx="1592280" cy="801720"/>
          </a:xfrm>
          <a:prstGeom prst="rect">
            <a:avLst/>
          </a:prstGeom>
          <a:noFill/>
          <a:ln w="38100">
            <a:solidFill>
              <a:srgbClr val="93c4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Google Shape;647;p41"/>
          <p:cNvSpPr/>
          <p:nvPr/>
        </p:nvSpPr>
        <p:spPr>
          <a:xfrm>
            <a:off x="251640" y="1926000"/>
            <a:ext cx="4762800" cy="5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6aa84f"/>
                </a:solidFill>
                <a:latin typeface="Montserrat"/>
                <a:ea typeface="Montserrat"/>
              </a:rPr>
              <a:t>DOM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652;p42" descr=""/>
          <p:cNvPicPr/>
          <p:nvPr/>
        </p:nvPicPr>
        <p:blipFill>
          <a:blip r:embed="rId1"/>
          <a:stretch/>
        </p:blipFill>
        <p:spPr>
          <a:xfrm>
            <a:off x="152280" y="-156960"/>
            <a:ext cx="8838720" cy="4060440"/>
          </a:xfrm>
          <a:prstGeom prst="rect">
            <a:avLst/>
          </a:prstGeom>
          <a:ln w="0">
            <a:noFill/>
          </a:ln>
        </p:spPr>
      </p:pic>
      <p:sp>
        <p:nvSpPr>
          <p:cNvPr id="454" name="Google Shape;653;p42"/>
          <p:cNvSpPr/>
          <p:nvPr/>
        </p:nvSpPr>
        <p:spPr>
          <a:xfrm>
            <a:off x="1670040" y="3348000"/>
            <a:ext cx="5382720" cy="5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4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網頁架構類似一個樹狀圖，每一個 </a:t>
            </a:r>
            <a:r>
              <a:rPr b="0" lang="en" sz="14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element </a:t>
            </a:r>
            <a:r>
              <a:rPr b="0" lang="zh-TW" sz="14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都是一個節點</a:t>
            </a:r>
            <a:r>
              <a:rPr b="0" lang="en" sz="14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(Node)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/>
          </p:nvPr>
        </p:nvSpPr>
        <p:spPr>
          <a:xfrm>
            <a:off x="1297800" y="3000240"/>
            <a:ext cx="7715520" cy="18079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lIns="0" rIns="0" tIns="18288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$(function() {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    </a:t>
            </a:r>
            <a:r>
              <a:rPr b="0" lang="en" sz="2400" spc="-1" strike="noStrike">
                <a:solidFill>
                  <a:srgbClr val="808080"/>
                </a:solidFill>
                <a:latin typeface="Montserrat Medium"/>
                <a:ea typeface="Montserrat Medium"/>
              </a:rPr>
              <a:t>// short for $(document).ready().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});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title"/>
          </p:nvPr>
        </p:nvSpPr>
        <p:spPr>
          <a:xfrm>
            <a:off x="354600" y="0"/>
            <a:ext cx="8658720" cy="84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zh-TW" sz="28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＄</a:t>
            </a:r>
            <a:r>
              <a:rPr b="1" lang="en" sz="28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(document).ready() </a:t>
            </a:r>
            <a:r>
              <a:rPr b="1" lang="zh-TW" sz="28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的寫法 ：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Google Shape;660;p43"/>
          <p:cNvSpPr/>
          <p:nvPr/>
        </p:nvSpPr>
        <p:spPr>
          <a:xfrm>
            <a:off x="293760" y="929520"/>
            <a:ext cx="90180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4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寫法一：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8" name="Google Shape;661;p43"/>
          <p:cNvSpPr/>
          <p:nvPr/>
        </p:nvSpPr>
        <p:spPr>
          <a:xfrm>
            <a:off x="1329120" y="929520"/>
            <a:ext cx="7004520" cy="149364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$(document).ready(function() {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    </a:t>
            </a:r>
            <a:r>
              <a:rPr b="0" lang="en" sz="2400" spc="-1" strike="noStrike">
                <a:solidFill>
                  <a:srgbClr val="808080"/>
                </a:solidFill>
                <a:latin typeface="Montserrat Medium"/>
                <a:ea typeface="Montserrat Medium"/>
              </a:rPr>
              <a:t>// Do something when .ready() called.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});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59" name="Google Shape;662;p43"/>
          <p:cNvSpPr/>
          <p:nvPr/>
        </p:nvSpPr>
        <p:spPr>
          <a:xfrm>
            <a:off x="218880" y="3150360"/>
            <a:ext cx="90180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4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寫法二：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/>
          </p:nvPr>
        </p:nvSpPr>
        <p:spPr>
          <a:xfrm>
            <a:off x="714240" y="846360"/>
            <a:ext cx="771552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ff0000"/>
                </a:solidFill>
                <a:latin typeface="Montserrat Medium"/>
                <a:ea typeface="Montserrat Medium"/>
              </a:rPr>
              <a:t>$(document).ready(function):</a:t>
            </a:r>
            <a:br/>
            <a:r>
              <a:rPr b="0" lang="zh-TW" sz="20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網頁本身的 </a:t>
            </a:r>
            <a:r>
              <a:rPr b="0" lang="en" sz="20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HTML </a:t>
            </a:r>
            <a:r>
              <a:rPr b="0" lang="zh-TW" sz="20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載入後就觸發 </a:t>
            </a:r>
            <a:r>
              <a:rPr b="0" lang="en" sz="20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function</a:t>
            </a:r>
            <a:r>
              <a:rPr b="0" lang="zh-TW" sz="20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，適合用在想取得網頁 </a:t>
            </a:r>
            <a:r>
              <a:rPr b="0" lang="en" sz="20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DOM </a:t>
            </a:r>
            <a:r>
              <a:rPr b="0" lang="zh-TW" sz="20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的時候，確保一定有該物件，不用擔心會找不到該物件，而發生錯誤的情況。可以出現多個。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ff0000"/>
                </a:solidFill>
                <a:latin typeface="Montserrat Medium"/>
                <a:ea typeface="Montserrat Medium"/>
              </a:rPr>
              <a:t>$(window).load(function):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20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等到 </a:t>
            </a:r>
            <a:r>
              <a:rPr b="0" lang="en" sz="20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HTML </a:t>
            </a:r>
            <a:r>
              <a:rPr b="0" lang="zh-TW" sz="20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中引用的</a:t>
            </a:r>
            <a:r>
              <a:rPr b="0" lang="en" sz="20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css</a:t>
            </a:r>
            <a:r>
              <a:rPr b="0" lang="zh-TW" sz="20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、圖片檔案、內嵌物件</a:t>
            </a:r>
            <a:r>
              <a:rPr b="0" lang="en" sz="20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(iFrame)</a:t>
            </a:r>
            <a:r>
              <a:rPr b="0" lang="zh-TW" sz="20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等都載入候才會觸發，執行時機較晚一些，適合用在等待圖檔要確定圖片長寬數字之類的細微操作。只能出現一次，如果有多個</a:t>
            </a:r>
            <a:r>
              <a:rPr b="0" lang="en" sz="20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.load()</a:t>
            </a:r>
            <a:r>
              <a:rPr b="0" lang="zh-TW" sz="20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，則後蓋前。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title"/>
          </p:nvPr>
        </p:nvSpPr>
        <p:spPr>
          <a:xfrm>
            <a:off x="354600" y="0"/>
            <a:ext cx="8658720" cy="84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zh-TW" sz="28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＄</a:t>
            </a:r>
            <a:r>
              <a:rPr b="1" lang="en" sz="28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(document).ready()  VS   $(window).load()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714240" y="2034000"/>
            <a:ext cx="3485880" cy="1148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TW" sz="48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選擇器 </a:t>
            </a:r>
            <a:r>
              <a:rPr b="1" lang="en" sz="48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selector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title"/>
          </p:nvPr>
        </p:nvSpPr>
        <p:spPr>
          <a:xfrm>
            <a:off x="714240" y="814680"/>
            <a:ext cx="1076400" cy="5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02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4" name="Google Shape;675;p45"/>
          <p:cNvGrpSpPr/>
          <p:nvPr/>
        </p:nvGrpSpPr>
        <p:grpSpPr>
          <a:xfrm>
            <a:off x="4877640" y="2255400"/>
            <a:ext cx="1461600" cy="2581200"/>
            <a:chOff x="4877640" y="2255400"/>
            <a:chExt cx="1461600" cy="2581200"/>
          </a:xfrm>
        </p:grpSpPr>
        <p:sp>
          <p:nvSpPr>
            <p:cNvPr id="465" name="Google Shape;676;p45"/>
            <p:cNvSpPr/>
            <p:nvPr/>
          </p:nvSpPr>
          <p:spPr>
            <a:xfrm>
              <a:off x="4877640" y="2458800"/>
              <a:ext cx="499320" cy="2253600"/>
            </a:xfrm>
            <a:custGeom>
              <a:avLst/>
              <a:gdLst/>
              <a:ahLst/>
              <a:rect l="l" t="t" r="r" b="b"/>
              <a:pathLst>
                <a:path w="11375" h="51338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Google Shape;677;p45"/>
            <p:cNvSpPr/>
            <p:nvPr/>
          </p:nvSpPr>
          <p:spPr>
            <a:xfrm>
              <a:off x="4877640" y="2458800"/>
              <a:ext cx="494640" cy="2253600"/>
            </a:xfrm>
            <a:custGeom>
              <a:avLst/>
              <a:gdLst/>
              <a:ahLst/>
              <a:rect l="l" t="t" r="r" b="b"/>
              <a:pathLst>
                <a:path w="11275" h="51338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Google Shape;678;p45"/>
            <p:cNvSpPr/>
            <p:nvPr/>
          </p:nvSpPr>
          <p:spPr>
            <a:xfrm>
              <a:off x="5212800" y="452952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Google Shape;679;p45"/>
            <p:cNvSpPr/>
            <p:nvPr/>
          </p:nvSpPr>
          <p:spPr>
            <a:xfrm>
              <a:off x="5226120" y="444456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Google Shape;680;p45"/>
            <p:cNvSpPr/>
            <p:nvPr/>
          </p:nvSpPr>
          <p:spPr>
            <a:xfrm>
              <a:off x="4934880" y="2290680"/>
              <a:ext cx="1010520" cy="901800"/>
            </a:xfrm>
            <a:custGeom>
              <a:avLst/>
              <a:gdLst/>
              <a:ahLst/>
              <a:rect l="l" t="t" r="r" b="b"/>
              <a:pathLst>
                <a:path w="23017" h="20549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Google Shape;681;p45"/>
            <p:cNvSpPr/>
            <p:nvPr/>
          </p:nvSpPr>
          <p:spPr>
            <a:xfrm>
              <a:off x="5226120" y="452952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Google Shape;682;p45"/>
            <p:cNvSpPr/>
            <p:nvPr/>
          </p:nvSpPr>
          <p:spPr>
            <a:xfrm>
              <a:off x="5212800" y="444456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Google Shape;683;p45"/>
            <p:cNvSpPr/>
            <p:nvPr/>
          </p:nvSpPr>
          <p:spPr>
            <a:xfrm>
              <a:off x="4934880" y="2290680"/>
              <a:ext cx="1010520" cy="901800"/>
            </a:xfrm>
            <a:custGeom>
              <a:avLst/>
              <a:gdLst/>
              <a:ahLst/>
              <a:rect l="l" t="t" r="r" b="b"/>
              <a:pathLst>
                <a:path w="23017" h="20549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Google Shape;684;p45"/>
            <p:cNvSpPr/>
            <p:nvPr/>
          </p:nvSpPr>
          <p:spPr>
            <a:xfrm>
              <a:off x="5623200" y="2279160"/>
              <a:ext cx="716040" cy="937440"/>
            </a:xfrm>
            <a:custGeom>
              <a:avLst/>
              <a:gdLst/>
              <a:ahLst/>
              <a:rect l="l" t="t" r="r" b="b"/>
              <a:pathLst>
                <a:path w="16313" h="21362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Google Shape;685;p45"/>
            <p:cNvSpPr/>
            <p:nvPr/>
          </p:nvSpPr>
          <p:spPr>
            <a:xfrm>
              <a:off x="5623200" y="2255400"/>
              <a:ext cx="716040" cy="985320"/>
            </a:xfrm>
            <a:custGeom>
              <a:avLst/>
              <a:gdLst/>
              <a:ahLst/>
              <a:rect l="l" t="t" r="r" b="b"/>
              <a:pathLst>
                <a:path w="16313" h="22451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5" name="Google Shape;686;p45"/>
          <p:cNvGrpSpPr/>
          <p:nvPr/>
        </p:nvGrpSpPr>
        <p:grpSpPr>
          <a:xfrm>
            <a:off x="6233760" y="2746080"/>
            <a:ext cx="3924000" cy="2506320"/>
            <a:chOff x="6233760" y="2746080"/>
            <a:chExt cx="3924000" cy="2506320"/>
          </a:xfrm>
        </p:grpSpPr>
        <p:grpSp>
          <p:nvGrpSpPr>
            <p:cNvPr id="476" name="Google Shape;687;p45"/>
            <p:cNvGrpSpPr/>
            <p:nvPr/>
          </p:nvGrpSpPr>
          <p:grpSpPr>
            <a:xfrm>
              <a:off x="6233760" y="2746080"/>
              <a:ext cx="3924000" cy="2506320"/>
              <a:chOff x="6233760" y="2746080"/>
              <a:chExt cx="3924000" cy="2506320"/>
            </a:xfrm>
          </p:grpSpPr>
          <p:sp>
            <p:nvSpPr>
              <p:cNvPr id="477" name="Google Shape;688;p45"/>
              <p:cNvSpPr/>
              <p:nvPr/>
            </p:nvSpPr>
            <p:spPr>
              <a:xfrm>
                <a:off x="6233760" y="3159360"/>
                <a:ext cx="3924000" cy="2093040"/>
              </a:xfrm>
              <a:custGeom>
                <a:avLst/>
                <a:gdLst/>
                <a:ahLst/>
                <a:rect l="l" t="t" r="r" b="b"/>
                <a:pathLst>
                  <a:path w="144426" h="77041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8" name="Google Shape;689;p45"/>
              <p:cNvSpPr/>
              <p:nvPr/>
            </p:nvSpPr>
            <p:spPr>
              <a:xfrm>
                <a:off x="6507720" y="4361400"/>
                <a:ext cx="1688400" cy="740160"/>
              </a:xfrm>
              <a:custGeom>
                <a:avLst/>
                <a:gdLst/>
                <a:ahLst/>
                <a:rect l="l" t="t" r="r" b="b"/>
                <a:pathLst>
                  <a:path w="62146" h="27253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9" name="Google Shape;690;p45"/>
              <p:cNvSpPr/>
              <p:nvPr/>
            </p:nvSpPr>
            <p:spPr>
              <a:xfrm>
                <a:off x="8196480" y="4361400"/>
                <a:ext cx="1688400" cy="740160"/>
              </a:xfrm>
              <a:custGeom>
                <a:avLst/>
                <a:gdLst/>
                <a:ahLst/>
                <a:rect l="l" t="t" r="r" b="b"/>
                <a:pathLst>
                  <a:path w="62145" h="27253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0" name="Google Shape;691;p45"/>
              <p:cNvSpPr/>
              <p:nvPr/>
            </p:nvSpPr>
            <p:spPr>
              <a:xfrm>
                <a:off x="7174080" y="4385520"/>
                <a:ext cx="2025360" cy="487440"/>
              </a:xfrm>
              <a:custGeom>
                <a:avLst/>
                <a:gdLst/>
                <a:ahLst/>
                <a:rect l="l" t="t" r="r" b="b"/>
                <a:pathLst>
                  <a:path w="74554" h="17948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1" name="Google Shape;692;p45"/>
              <p:cNvSpPr/>
              <p:nvPr/>
            </p:nvSpPr>
            <p:spPr>
              <a:xfrm>
                <a:off x="7174080" y="4380120"/>
                <a:ext cx="2025360" cy="492840"/>
              </a:xfrm>
              <a:custGeom>
                <a:avLst/>
                <a:gdLst/>
                <a:ahLst/>
                <a:rect l="l" t="t" r="r" b="b"/>
                <a:pathLst>
                  <a:path w="74554" h="18147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2" name="Google Shape;693;p45"/>
              <p:cNvSpPr/>
              <p:nvPr/>
            </p:nvSpPr>
            <p:spPr>
              <a:xfrm>
                <a:off x="6399000" y="2995560"/>
                <a:ext cx="1797120" cy="2023200"/>
              </a:xfrm>
              <a:custGeom>
                <a:avLst/>
                <a:gdLst/>
                <a:ahLst/>
                <a:rect l="l" t="t" r="r" b="b"/>
                <a:pathLst>
                  <a:path w="66148" h="74473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3" name="Google Shape;694;p45"/>
              <p:cNvSpPr/>
              <p:nvPr/>
            </p:nvSpPr>
            <p:spPr>
              <a:xfrm>
                <a:off x="6399000" y="2791440"/>
                <a:ext cx="1797120" cy="2227680"/>
              </a:xfrm>
              <a:custGeom>
                <a:avLst/>
                <a:gdLst/>
                <a:ahLst/>
                <a:rect l="l" t="t" r="r" b="b"/>
                <a:pathLst>
                  <a:path w="66148" h="81993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4" name="Google Shape;695;p45"/>
              <p:cNvSpPr/>
              <p:nvPr/>
            </p:nvSpPr>
            <p:spPr>
              <a:xfrm>
                <a:off x="8196480" y="2972880"/>
                <a:ext cx="1797120" cy="2023200"/>
              </a:xfrm>
              <a:custGeom>
                <a:avLst/>
                <a:gdLst/>
                <a:ahLst/>
                <a:rect l="l" t="t" r="r" b="b"/>
                <a:pathLst>
                  <a:path w="66148" h="74473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5" name="Google Shape;696;p45"/>
              <p:cNvSpPr/>
              <p:nvPr/>
            </p:nvSpPr>
            <p:spPr>
              <a:xfrm>
                <a:off x="8196480" y="2768760"/>
                <a:ext cx="1797120" cy="2227680"/>
              </a:xfrm>
              <a:custGeom>
                <a:avLst/>
                <a:gdLst/>
                <a:ahLst/>
                <a:rect l="l" t="t" r="r" b="b"/>
                <a:pathLst>
                  <a:path w="66148" h="81993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6" name="Google Shape;697;p45"/>
              <p:cNvSpPr/>
              <p:nvPr/>
            </p:nvSpPr>
            <p:spPr>
              <a:xfrm>
                <a:off x="8196480" y="2956680"/>
                <a:ext cx="1819800" cy="1903680"/>
              </a:xfrm>
              <a:custGeom>
                <a:avLst/>
                <a:gdLst/>
                <a:ahLst/>
                <a:rect l="l" t="t" r="r" b="b"/>
                <a:pathLst>
                  <a:path w="66982" h="70073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7" name="Google Shape;698;p45"/>
              <p:cNvSpPr/>
              <p:nvPr/>
            </p:nvSpPr>
            <p:spPr>
              <a:xfrm>
                <a:off x="8196480" y="2768760"/>
                <a:ext cx="1819800" cy="2091600"/>
              </a:xfrm>
              <a:custGeom>
                <a:avLst/>
                <a:gdLst/>
                <a:ahLst/>
                <a:rect l="l" t="t" r="r" b="b"/>
                <a:pathLst>
                  <a:path w="66982" h="76989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8" name="Google Shape;699;p45"/>
              <p:cNvSpPr/>
              <p:nvPr/>
            </p:nvSpPr>
            <p:spPr>
              <a:xfrm>
                <a:off x="8196480" y="2911680"/>
                <a:ext cx="1853280" cy="1801800"/>
              </a:xfrm>
              <a:custGeom>
                <a:avLst/>
                <a:gdLst/>
                <a:ahLst/>
                <a:rect l="l" t="t" r="r" b="b"/>
                <a:pathLst>
                  <a:path w="68216" h="66327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9" name="Google Shape;700;p45"/>
              <p:cNvSpPr/>
              <p:nvPr/>
            </p:nvSpPr>
            <p:spPr>
              <a:xfrm>
                <a:off x="8196480" y="2746080"/>
                <a:ext cx="1853280" cy="1967400"/>
              </a:xfrm>
              <a:custGeom>
                <a:avLst/>
                <a:gdLst/>
                <a:ahLst/>
                <a:rect l="l" t="t" r="r" b="b"/>
                <a:pathLst>
                  <a:path w="68216" h="72420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0" name="Google Shape;701;p45"/>
              <p:cNvSpPr/>
              <p:nvPr/>
            </p:nvSpPr>
            <p:spPr>
              <a:xfrm>
                <a:off x="6381720" y="2956680"/>
                <a:ext cx="1819800" cy="1903680"/>
              </a:xfrm>
              <a:custGeom>
                <a:avLst/>
                <a:gdLst/>
                <a:ahLst/>
                <a:rect l="l" t="t" r="r" b="b"/>
                <a:pathLst>
                  <a:path w="66982" h="70073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1" name="Google Shape;702;p45"/>
              <p:cNvSpPr/>
              <p:nvPr/>
            </p:nvSpPr>
            <p:spPr>
              <a:xfrm>
                <a:off x="6381720" y="2768760"/>
                <a:ext cx="1819800" cy="2091600"/>
              </a:xfrm>
              <a:custGeom>
                <a:avLst/>
                <a:gdLst/>
                <a:ahLst/>
                <a:rect l="l" t="t" r="r" b="b"/>
                <a:pathLst>
                  <a:path w="66982" h="76989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" name="Google Shape;703;p45"/>
              <p:cNvSpPr/>
              <p:nvPr/>
            </p:nvSpPr>
            <p:spPr>
              <a:xfrm>
                <a:off x="6347520" y="2911680"/>
                <a:ext cx="1854000" cy="1801800"/>
              </a:xfrm>
              <a:custGeom>
                <a:avLst/>
                <a:gdLst/>
                <a:ahLst/>
                <a:rect l="l" t="t" r="r" b="b"/>
                <a:pathLst>
                  <a:path w="68250" h="66327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3" name="Google Shape;704;p45"/>
              <p:cNvSpPr/>
              <p:nvPr/>
            </p:nvSpPr>
            <p:spPr>
              <a:xfrm>
                <a:off x="6347520" y="2746080"/>
                <a:ext cx="1854000" cy="1967400"/>
              </a:xfrm>
              <a:custGeom>
                <a:avLst/>
                <a:gdLst/>
                <a:ahLst/>
                <a:rect l="l" t="t" r="r" b="b"/>
                <a:pathLst>
                  <a:path w="68250" h="7242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94" name="Google Shape;705;p45"/>
            <p:cNvSpPr/>
            <p:nvPr/>
          </p:nvSpPr>
          <p:spPr>
            <a:xfrm>
              <a:off x="8210520" y="2957400"/>
              <a:ext cx="198720" cy="1678680"/>
            </a:xfrm>
            <a:custGeom>
              <a:avLst/>
              <a:gdLst/>
              <a:ahLst/>
              <a:rect l="l" t="t" r="r" b="b"/>
              <a:pathLst>
                <a:path w="7473" h="63046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710;p46"/>
          <p:cNvGrpSpPr/>
          <p:nvPr/>
        </p:nvGrpSpPr>
        <p:grpSpPr>
          <a:xfrm>
            <a:off x="-991800" y="4111200"/>
            <a:ext cx="3842640" cy="2233080"/>
            <a:chOff x="-991800" y="4111200"/>
            <a:chExt cx="3842640" cy="2233080"/>
          </a:xfrm>
        </p:grpSpPr>
        <p:sp>
          <p:nvSpPr>
            <p:cNvPr id="496" name="Google Shape;711;p46"/>
            <p:cNvSpPr/>
            <p:nvPr/>
          </p:nvSpPr>
          <p:spPr>
            <a:xfrm>
              <a:off x="-288720" y="4111200"/>
              <a:ext cx="2369520" cy="2233080"/>
            </a:xfrm>
            <a:custGeom>
              <a:avLst/>
              <a:gdLst/>
              <a:ahLst/>
              <a:rect l="l" t="t" r="r" b="b"/>
              <a:pathLst>
                <a:path w="20015" h="18864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Google Shape;712;p46"/>
            <p:cNvSpPr/>
            <p:nvPr/>
          </p:nvSpPr>
          <p:spPr>
            <a:xfrm>
              <a:off x="884160" y="4363920"/>
              <a:ext cx="738360" cy="576720"/>
            </a:xfrm>
            <a:custGeom>
              <a:avLst/>
              <a:gdLst/>
              <a:ahLst/>
              <a:rect l="l" t="t" r="r" b="b"/>
              <a:pathLst>
                <a:path w="6239" h="4873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Google Shape;713;p46"/>
            <p:cNvSpPr/>
            <p:nvPr/>
          </p:nvSpPr>
          <p:spPr>
            <a:xfrm>
              <a:off x="-403200" y="4653720"/>
              <a:ext cx="2713320" cy="1137240"/>
            </a:xfrm>
            <a:custGeom>
              <a:avLst/>
              <a:gdLst/>
              <a:ahLst/>
              <a:rect l="l" t="t" r="r" b="b"/>
              <a:pathLst>
                <a:path w="22918" h="9607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Google Shape;714;p46"/>
            <p:cNvSpPr/>
            <p:nvPr/>
          </p:nvSpPr>
          <p:spPr>
            <a:xfrm>
              <a:off x="-991800" y="4428720"/>
              <a:ext cx="3842640" cy="1626840"/>
            </a:xfrm>
            <a:custGeom>
              <a:avLst/>
              <a:gdLst/>
              <a:ahLst/>
              <a:rect l="l" t="t" r="r" b="b"/>
              <a:pathLst>
                <a:path w="32458" h="13744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0" name="Google Shape;715;p46"/>
          <p:cNvSpPr/>
          <p:nvPr/>
        </p:nvSpPr>
        <p:spPr>
          <a:xfrm>
            <a:off x="3229560" y="674280"/>
            <a:ext cx="5884560" cy="441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jQuery </a:t>
            </a:r>
            <a:r>
              <a:rPr b="0" lang="zh-TW" sz="25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基本用法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$(selector)  +  </a:t>
            </a:r>
            <a:r>
              <a:rPr b="0" lang="zh-TW" sz="25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動作語法</a:t>
            </a:r>
            <a:endParaRPr b="0" lang="en-US" sz="2500" spc="-1" strike="noStrike">
              <a:latin typeface="Arial"/>
            </a:endParaRPr>
          </a:p>
        </p:txBody>
      </p:sp>
      <p:grpSp>
        <p:nvGrpSpPr>
          <p:cNvPr id="501" name="Google Shape;716;p46"/>
          <p:cNvGrpSpPr/>
          <p:nvPr/>
        </p:nvGrpSpPr>
        <p:grpSpPr>
          <a:xfrm>
            <a:off x="3259080" y="5778720"/>
            <a:ext cx="5600160" cy="1879920"/>
            <a:chOff x="3259080" y="5778720"/>
            <a:chExt cx="5600160" cy="1879920"/>
          </a:xfrm>
        </p:grpSpPr>
        <p:sp>
          <p:nvSpPr>
            <p:cNvPr id="502" name="Google Shape;717;p46"/>
            <p:cNvSpPr/>
            <p:nvPr/>
          </p:nvSpPr>
          <p:spPr>
            <a:xfrm>
              <a:off x="3839760" y="5778720"/>
              <a:ext cx="554400" cy="109908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>
              <a:solidFill>
                <a:srgbClr val="ac99c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Google Shape;718;p46"/>
            <p:cNvSpPr/>
            <p:nvPr/>
          </p:nvSpPr>
          <p:spPr>
            <a:xfrm>
              <a:off x="3259080" y="7005600"/>
              <a:ext cx="5600160" cy="653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zh-TW" sz="2100" spc="-1" strike="noStrike">
                  <a:solidFill>
                    <a:srgbClr val="000000"/>
                  </a:solidFill>
                  <a:latin typeface="Montserrat Medium"/>
                  <a:ea typeface="Montserrat Medium"/>
                </a:rPr>
                <a:t>選擇器的用法</a:t>
              </a:r>
              <a:endParaRPr b="0" lang="en-US" sz="21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723;p47"/>
          <p:cNvGrpSpPr/>
          <p:nvPr/>
        </p:nvGrpSpPr>
        <p:grpSpPr>
          <a:xfrm>
            <a:off x="-991800" y="4111200"/>
            <a:ext cx="3842640" cy="2233080"/>
            <a:chOff x="-991800" y="4111200"/>
            <a:chExt cx="3842640" cy="2233080"/>
          </a:xfrm>
        </p:grpSpPr>
        <p:sp>
          <p:nvSpPr>
            <p:cNvPr id="505" name="Google Shape;724;p47"/>
            <p:cNvSpPr/>
            <p:nvPr/>
          </p:nvSpPr>
          <p:spPr>
            <a:xfrm>
              <a:off x="-288720" y="4111200"/>
              <a:ext cx="2369520" cy="2233080"/>
            </a:xfrm>
            <a:custGeom>
              <a:avLst/>
              <a:gdLst/>
              <a:ahLst/>
              <a:rect l="l" t="t" r="r" b="b"/>
              <a:pathLst>
                <a:path w="20015" h="18864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Google Shape;725;p47"/>
            <p:cNvSpPr/>
            <p:nvPr/>
          </p:nvSpPr>
          <p:spPr>
            <a:xfrm>
              <a:off x="884160" y="4363920"/>
              <a:ext cx="738360" cy="576720"/>
            </a:xfrm>
            <a:custGeom>
              <a:avLst/>
              <a:gdLst/>
              <a:ahLst/>
              <a:rect l="l" t="t" r="r" b="b"/>
              <a:pathLst>
                <a:path w="6239" h="4873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Google Shape;726;p47"/>
            <p:cNvSpPr/>
            <p:nvPr/>
          </p:nvSpPr>
          <p:spPr>
            <a:xfrm>
              <a:off x="-403200" y="4653720"/>
              <a:ext cx="2713320" cy="1137240"/>
            </a:xfrm>
            <a:custGeom>
              <a:avLst/>
              <a:gdLst/>
              <a:ahLst/>
              <a:rect l="l" t="t" r="r" b="b"/>
              <a:pathLst>
                <a:path w="22918" h="9607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Google Shape;727;p47"/>
            <p:cNvSpPr/>
            <p:nvPr/>
          </p:nvSpPr>
          <p:spPr>
            <a:xfrm>
              <a:off x="-991800" y="4428720"/>
              <a:ext cx="3842640" cy="1626840"/>
            </a:xfrm>
            <a:custGeom>
              <a:avLst/>
              <a:gdLst/>
              <a:ahLst/>
              <a:rect l="l" t="t" r="r" b="b"/>
              <a:pathLst>
                <a:path w="32458" h="13744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9" name="Google Shape;728;p47"/>
          <p:cNvSpPr/>
          <p:nvPr/>
        </p:nvSpPr>
        <p:spPr>
          <a:xfrm>
            <a:off x="2740680" y="674280"/>
            <a:ext cx="6402960" cy="441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原生 </a:t>
            </a: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JavaScript selector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寫法：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document.getElementById("myID")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document.getElementsByTagName("p”)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document.getElementsByClassName("class”)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document.querySelectorAll("span.a, span.c")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document.querySelector("#id, .class")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733;p48"/>
          <p:cNvGrpSpPr/>
          <p:nvPr/>
        </p:nvGrpSpPr>
        <p:grpSpPr>
          <a:xfrm>
            <a:off x="-991800" y="4111200"/>
            <a:ext cx="3842640" cy="2233080"/>
            <a:chOff x="-991800" y="4111200"/>
            <a:chExt cx="3842640" cy="2233080"/>
          </a:xfrm>
        </p:grpSpPr>
        <p:sp>
          <p:nvSpPr>
            <p:cNvPr id="511" name="Google Shape;734;p48"/>
            <p:cNvSpPr/>
            <p:nvPr/>
          </p:nvSpPr>
          <p:spPr>
            <a:xfrm>
              <a:off x="-288720" y="4111200"/>
              <a:ext cx="2369520" cy="2233080"/>
            </a:xfrm>
            <a:custGeom>
              <a:avLst/>
              <a:gdLst/>
              <a:ahLst/>
              <a:rect l="l" t="t" r="r" b="b"/>
              <a:pathLst>
                <a:path w="20015" h="18864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Google Shape;735;p48"/>
            <p:cNvSpPr/>
            <p:nvPr/>
          </p:nvSpPr>
          <p:spPr>
            <a:xfrm>
              <a:off x="884160" y="4363920"/>
              <a:ext cx="738360" cy="576720"/>
            </a:xfrm>
            <a:custGeom>
              <a:avLst/>
              <a:gdLst/>
              <a:ahLst/>
              <a:rect l="l" t="t" r="r" b="b"/>
              <a:pathLst>
                <a:path w="6239" h="4873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Google Shape;736;p48"/>
            <p:cNvSpPr/>
            <p:nvPr/>
          </p:nvSpPr>
          <p:spPr>
            <a:xfrm>
              <a:off x="-403200" y="4653720"/>
              <a:ext cx="2713320" cy="1137240"/>
            </a:xfrm>
            <a:custGeom>
              <a:avLst/>
              <a:gdLst/>
              <a:ahLst/>
              <a:rect l="l" t="t" r="r" b="b"/>
              <a:pathLst>
                <a:path w="22918" h="9607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Google Shape;737;p48"/>
            <p:cNvSpPr/>
            <p:nvPr/>
          </p:nvSpPr>
          <p:spPr>
            <a:xfrm>
              <a:off x="-991800" y="4428720"/>
              <a:ext cx="3842640" cy="1626840"/>
            </a:xfrm>
            <a:custGeom>
              <a:avLst/>
              <a:gdLst/>
              <a:ahLst/>
              <a:rect l="l" t="t" r="r" b="b"/>
              <a:pathLst>
                <a:path w="32458" h="13744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5" name="Google Shape;738;p48"/>
          <p:cNvSpPr/>
          <p:nvPr/>
        </p:nvSpPr>
        <p:spPr>
          <a:xfrm>
            <a:off x="2758320" y="549720"/>
            <a:ext cx="5510520" cy="441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jQuery selector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寫法縮短很多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zh-TW" sz="1600" spc="-1" strike="noStrike">
                <a:solidFill>
                  <a:srgbClr val="595959"/>
                </a:solidFill>
                <a:latin typeface="Arial"/>
                <a:ea typeface="Arial"/>
              </a:rPr>
              <a:t>前面需要加上 </a:t>
            </a: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$(), </a:t>
            </a:r>
            <a:r>
              <a:rPr b="0" lang="zh-TW" sz="1600" spc="-1" strike="noStrike">
                <a:solidFill>
                  <a:srgbClr val="595959"/>
                </a:solidFill>
                <a:latin typeface="Arial"/>
                <a:ea typeface="Arial"/>
              </a:rPr>
              <a:t>裡面類似 </a:t>
            </a: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css </a:t>
            </a:r>
            <a:r>
              <a:rPr b="0" lang="zh-TW" sz="1600" spc="-1" strike="noStrike">
                <a:solidFill>
                  <a:srgbClr val="595959"/>
                </a:solidFill>
                <a:latin typeface="Arial"/>
                <a:ea typeface="Arial"/>
              </a:rPr>
              <a:t>選擇器用法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000000"/>
                </a:solidFill>
                <a:latin typeface="Arial"/>
                <a:ea typeface="Arial"/>
              </a:rPr>
              <a:t>○</a:t>
            </a:r>
            <a:r>
              <a:rPr b="0" lang="en" sz="2500" spc="-1" strike="noStrike">
                <a:solidFill>
                  <a:srgbClr val="000000"/>
                </a:solidFill>
                <a:latin typeface="Arial"/>
                <a:ea typeface="Arial"/>
              </a:rPr>
              <a:t>html </a:t>
            </a:r>
            <a:r>
              <a:rPr b="0" lang="zh-TW" sz="2500" spc="-1" strike="noStrike">
                <a:solidFill>
                  <a:srgbClr val="000000"/>
                </a:solidFill>
                <a:latin typeface="Arial"/>
                <a:ea typeface="Arial"/>
              </a:rPr>
              <a:t>標籤選擇器       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000000"/>
                </a:solidFill>
                <a:latin typeface="Arial"/>
                <a:ea typeface="Arial"/>
              </a:rPr>
              <a:t>○</a:t>
            </a:r>
            <a:r>
              <a:rPr b="0" lang="en" sz="2500" spc="-1" strike="noStrike">
                <a:solidFill>
                  <a:srgbClr val="000000"/>
                </a:solidFill>
                <a:latin typeface="Arial"/>
                <a:ea typeface="Arial"/>
              </a:rPr>
              <a:t>class </a:t>
            </a:r>
            <a:r>
              <a:rPr b="0" lang="zh-TW" sz="2500" spc="-1" strike="noStrike">
                <a:solidFill>
                  <a:srgbClr val="000000"/>
                </a:solidFill>
                <a:latin typeface="Arial"/>
                <a:ea typeface="Arial"/>
              </a:rPr>
              <a:t>選擇器             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000000"/>
                </a:solidFill>
                <a:latin typeface="Arial"/>
                <a:ea typeface="Arial"/>
              </a:rPr>
              <a:t>○</a:t>
            </a:r>
            <a:r>
              <a:rPr b="0" lang="en" sz="2500" spc="-1" strike="noStrike">
                <a:solidFill>
                  <a:srgbClr val="000000"/>
                </a:solidFill>
                <a:latin typeface="Arial"/>
                <a:ea typeface="Arial"/>
              </a:rPr>
              <a:t>id </a:t>
            </a:r>
            <a:r>
              <a:rPr b="0" lang="zh-TW" sz="2500" spc="-1" strike="noStrike">
                <a:solidFill>
                  <a:srgbClr val="000000"/>
                </a:solidFill>
                <a:latin typeface="Arial"/>
                <a:ea typeface="Arial"/>
              </a:rPr>
              <a:t>選擇器                  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000000"/>
                </a:solidFill>
                <a:latin typeface="Arial"/>
                <a:ea typeface="Arial"/>
              </a:rPr>
              <a:t>○</a:t>
            </a:r>
            <a:r>
              <a:rPr b="0" lang="zh-TW" sz="2500" spc="-1" strike="noStrike">
                <a:solidFill>
                  <a:srgbClr val="000000"/>
                </a:solidFill>
                <a:latin typeface="Arial"/>
                <a:ea typeface="Arial"/>
              </a:rPr>
              <a:t>屬性選擇器             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000000"/>
                </a:solidFill>
                <a:latin typeface="Arial"/>
                <a:ea typeface="Arial"/>
              </a:rPr>
              <a:t>○</a:t>
            </a:r>
            <a:r>
              <a:rPr b="0" lang="zh-TW" sz="2500" spc="-1" strike="noStrike">
                <a:solidFill>
                  <a:srgbClr val="000000"/>
                </a:solidFill>
                <a:latin typeface="Arial"/>
                <a:ea typeface="Arial"/>
              </a:rPr>
              <a:t>一次選擇多個          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500" spc="-1" strike="noStrike">
              <a:latin typeface="Arial"/>
            </a:endParaRPr>
          </a:p>
        </p:txBody>
      </p:sp>
      <p:sp>
        <p:nvSpPr>
          <p:cNvPr id="516" name="Google Shape;739;p48"/>
          <p:cNvSpPr/>
          <p:nvPr/>
        </p:nvSpPr>
        <p:spPr>
          <a:xfrm>
            <a:off x="5955480" y="1708920"/>
            <a:ext cx="5600160" cy="289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ffffff"/>
                </a:solidFill>
                <a:highlight>
                  <a:srgbClr val="3d85c6"/>
                </a:highlight>
                <a:latin typeface="Basic"/>
                <a:ea typeface="Basic"/>
              </a:rPr>
              <a:t>$(“div”)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ffffff"/>
                </a:solidFill>
                <a:highlight>
                  <a:srgbClr val="3d85c6"/>
                </a:highlight>
                <a:latin typeface="Basic"/>
                <a:ea typeface="Basic"/>
              </a:rPr>
              <a:t>$(“.class”)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ffffff"/>
                </a:solidFill>
                <a:highlight>
                  <a:srgbClr val="3d85c6"/>
                </a:highlight>
                <a:latin typeface="Basic"/>
                <a:ea typeface="Basic"/>
              </a:rPr>
              <a:t>$(“#id”)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ffffff"/>
                </a:solidFill>
                <a:highlight>
                  <a:srgbClr val="3d85c6"/>
                </a:highlight>
                <a:latin typeface="Basic"/>
                <a:ea typeface="Basic"/>
              </a:rPr>
              <a:t>$(“a[href=’#’]”)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ffffff"/>
                </a:solidFill>
                <a:highlight>
                  <a:srgbClr val="3d85c6"/>
                </a:highlight>
                <a:latin typeface="Basic"/>
                <a:ea typeface="Basic"/>
              </a:rPr>
              <a:t>$(“.btn, .btns”)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17" name="Google Shape;740;p48"/>
          <p:cNvSpPr/>
          <p:nvPr/>
        </p:nvSpPr>
        <p:spPr>
          <a:xfrm>
            <a:off x="5508000" y="1885680"/>
            <a:ext cx="447120" cy="213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ac99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Google Shape;741;p48"/>
          <p:cNvSpPr/>
          <p:nvPr/>
        </p:nvSpPr>
        <p:spPr>
          <a:xfrm>
            <a:off x="5508000" y="2352240"/>
            <a:ext cx="447120" cy="213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ac99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Google Shape;742;p48"/>
          <p:cNvSpPr/>
          <p:nvPr/>
        </p:nvSpPr>
        <p:spPr>
          <a:xfrm>
            <a:off x="5508000" y="2793960"/>
            <a:ext cx="447120" cy="213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ac99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Google Shape;743;p48"/>
          <p:cNvSpPr/>
          <p:nvPr/>
        </p:nvSpPr>
        <p:spPr>
          <a:xfrm>
            <a:off x="5508000" y="3223800"/>
            <a:ext cx="447120" cy="213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ac99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Google Shape;744;p48"/>
          <p:cNvSpPr/>
          <p:nvPr/>
        </p:nvSpPr>
        <p:spPr>
          <a:xfrm>
            <a:off x="5508000" y="3653640"/>
            <a:ext cx="447120" cy="213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ac99ce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36802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ctr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:button(input, button)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:checkbox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:checked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:disabled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:enabled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:file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:focus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:image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Form selector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/>
          </p:nvPr>
        </p:nvSpPr>
        <p:spPr>
          <a:xfrm>
            <a:off x="5332680" y="988920"/>
            <a:ext cx="36802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:input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:password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:radio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:reset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:selected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:submit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:text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zh-TW" sz="36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市佔率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5" name="Google Shape;534;p32" descr=""/>
          <p:cNvPicPr/>
          <p:nvPr/>
        </p:nvPicPr>
        <p:blipFill>
          <a:blip r:embed="rId1"/>
          <a:stretch/>
        </p:blipFill>
        <p:spPr>
          <a:xfrm>
            <a:off x="232200" y="988920"/>
            <a:ext cx="8667720" cy="384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9360">
            <a:solidFill>
              <a:srgbClr val="d9d9d9"/>
            </a:solidFill>
            <a:round/>
          </a:ln>
        </p:spPr>
        <p:txBody>
          <a:bodyPr lIns="0" rIns="0" tIns="182880" bIns="0" anchor="ctr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●</a:t>
            </a: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:eq() - </a:t>
            </a:r>
            <a:r>
              <a:rPr b="0" lang="zh-TW" sz="2000" spc="-1" strike="noStrike">
                <a:solidFill>
                  <a:srgbClr val="434343"/>
                </a:solidFill>
                <a:latin typeface="Arial"/>
                <a:ea typeface="Arial"/>
              </a:rPr>
              <a:t>選取第 </a:t>
            </a: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n </a:t>
            </a:r>
            <a:r>
              <a:rPr b="0" lang="zh-TW" sz="2000" spc="-1" strike="noStrike">
                <a:solidFill>
                  <a:srgbClr val="434343"/>
                </a:solidFill>
                <a:latin typeface="Arial"/>
                <a:ea typeface="Arial"/>
              </a:rPr>
              <a:t>個</a:t>
            </a: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(</a:t>
            </a:r>
            <a:r>
              <a:rPr b="0" lang="zh-TW" sz="2000" spc="-1" strike="noStrike">
                <a:solidFill>
                  <a:srgbClr val="434343"/>
                </a:solidFill>
                <a:latin typeface="Arial"/>
                <a:ea typeface="Arial"/>
              </a:rPr>
              <a:t>從</a:t>
            </a: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0</a:t>
            </a:r>
            <a:r>
              <a:rPr b="0" lang="zh-TW" sz="2000" spc="-1" strike="noStrike">
                <a:solidFill>
                  <a:srgbClr val="434343"/>
                </a:solidFill>
                <a:latin typeface="Arial"/>
                <a:ea typeface="Arial"/>
              </a:rPr>
              <a:t>開始計算</a:t>
            </a: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●</a:t>
            </a: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:even - </a:t>
            </a:r>
            <a:r>
              <a:rPr b="0" lang="zh-TW" sz="2000" spc="-1" strike="noStrike">
                <a:solidFill>
                  <a:srgbClr val="434343"/>
                </a:solidFill>
                <a:latin typeface="Arial"/>
                <a:ea typeface="Arial"/>
              </a:rPr>
              <a:t>選取第偶數個</a:t>
            </a: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(</a:t>
            </a:r>
            <a:r>
              <a:rPr b="0" lang="zh-TW" sz="2000" spc="-1" strike="noStrike">
                <a:solidFill>
                  <a:srgbClr val="434343"/>
                </a:solidFill>
                <a:latin typeface="Arial"/>
                <a:ea typeface="Arial"/>
              </a:rPr>
              <a:t>從</a:t>
            </a: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0</a:t>
            </a:r>
            <a:r>
              <a:rPr b="0" lang="zh-TW" sz="2000" spc="-1" strike="noStrike">
                <a:solidFill>
                  <a:srgbClr val="434343"/>
                </a:solidFill>
                <a:latin typeface="Arial"/>
                <a:ea typeface="Arial"/>
              </a:rPr>
              <a:t>開始計算</a:t>
            </a: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●</a:t>
            </a: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:odd - </a:t>
            </a:r>
            <a:r>
              <a:rPr b="0" lang="zh-TW" sz="2000" spc="-1" strike="noStrike">
                <a:solidFill>
                  <a:srgbClr val="434343"/>
                </a:solidFill>
                <a:latin typeface="Arial"/>
                <a:ea typeface="Arial"/>
              </a:rPr>
              <a:t>選取第奇數個</a:t>
            </a: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(</a:t>
            </a:r>
            <a:r>
              <a:rPr b="0" lang="zh-TW" sz="2000" spc="-1" strike="noStrike">
                <a:solidFill>
                  <a:srgbClr val="434343"/>
                </a:solidFill>
                <a:latin typeface="Arial"/>
                <a:ea typeface="Arial"/>
              </a:rPr>
              <a:t>從</a:t>
            </a: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0</a:t>
            </a:r>
            <a:r>
              <a:rPr b="0" lang="zh-TW" sz="2000" spc="-1" strike="noStrike">
                <a:solidFill>
                  <a:srgbClr val="434343"/>
                </a:solidFill>
                <a:latin typeface="Arial"/>
                <a:ea typeface="Arial"/>
              </a:rPr>
              <a:t>開始計算</a:t>
            </a: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●</a:t>
            </a: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:first - </a:t>
            </a:r>
            <a:r>
              <a:rPr b="0" lang="zh-TW" sz="2000" spc="-1" strike="noStrike">
                <a:solidFill>
                  <a:srgbClr val="434343"/>
                </a:solidFill>
                <a:latin typeface="Arial"/>
                <a:ea typeface="Arial"/>
              </a:rPr>
              <a:t>選取第一個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●</a:t>
            </a: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:last - </a:t>
            </a:r>
            <a:r>
              <a:rPr b="0" lang="zh-TW" sz="2000" spc="-1" strike="noStrike">
                <a:solidFill>
                  <a:srgbClr val="434343"/>
                </a:solidFill>
                <a:latin typeface="Arial"/>
                <a:ea typeface="Arial"/>
              </a:rPr>
              <a:t>選取最後一個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●</a:t>
            </a: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:gt() - </a:t>
            </a:r>
            <a:r>
              <a:rPr b="0" lang="zh-TW" sz="2000" spc="-1" strike="noStrike">
                <a:solidFill>
                  <a:srgbClr val="434343"/>
                </a:solidFill>
                <a:latin typeface="Arial"/>
                <a:ea typeface="Arial"/>
              </a:rPr>
              <a:t>選取大於第 </a:t>
            </a: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n </a:t>
            </a:r>
            <a:r>
              <a:rPr b="0" lang="zh-TW" sz="2000" spc="-1" strike="noStrike">
                <a:solidFill>
                  <a:srgbClr val="434343"/>
                </a:solidFill>
                <a:latin typeface="Arial"/>
                <a:ea typeface="Arial"/>
              </a:rPr>
              <a:t>個的</a:t>
            </a: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(</a:t>
            </a:r>
            <a:r>
              <a:rPr b="0" lang="zh-TW" sz="2000" spc="-1" strike="noStrike">
                <a:solidFill>
                  <a:srgbClr val="434343"/>
                </a:solidFill>
                <a:latin typeface="Arial"/>
                <a:ea typeface="Arial"/>
              </a:rPr>
              <a:t>也可以給負數</a:t>
            </a: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●</a:t>
            </a: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:lt() - </a:t>
            </a:r>
            <a:r>
              <a:rPr b="0" lang="zh-TW" sz="2000" spc="-1" strike="noStrike">
                <a:solidFill>
                  <a:srgbClr val="434343"/>
                </a:solidFill>
                <a:latin typeface="Arial"/>
                <a:ea typeface="Arial"/>
              </a:rPr>
              <a:t>選取小於第 </a:t>
            </a: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n </a:t>
            </a:r>
            <a:r>
              <a:rPr b="0" lang="zh-TW" sz="2000" spc="-1" strike="noStrike">
                <a:solidFill>
                  <a:srgbClr val="434343"/>
                </a:solidFill>
                <a:latin typeface="Arial"/>
                <a:ea typeface="Arial"/>
              </a:rPr>
              <a:t>個的</a:t>
            </a: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(</a:t>
            </a:r>
            <a:r>
              <a:rPr b="0" lang="zh-TW" sz="2000" spc="-1" strike="noStrike">
                <a:solidFill>
                  <a:srgbClr val="434343"/>
                </a:solidFill>
                <a:latin typeface="Arial"/>
                <a:ea typeface="Arial"/>
              </a:rPr>
              <a:t>也可以給負數</a:t>
            </a:r>
            <a:r>
              <a:rPr b="0" lang="en" sz="2000" spc="-1" strike="noStrike">
                <a:solidFill>
                  <a:srgbClr val="434343"/>
                </a:solidFill>
                <a:latin typeface="Arial"/>
                <a:ea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:header -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選取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h1~h6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filter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/>
          </p:nvPr>
        </p:nvSpPr>
        <p:spPr>
          <a:xfrm>
            <a:off x="1164960" y="93384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1700" spc="-1" strike="noStrike">
                <a:solidFill>
                  <a:srgbClr val="000000"/>
                </a:solidFill>
                <a:latin typeface="Arial"/>
                <a:ea typeface="Arial"/>
              </a:rPr>
              <a:t>:not()- </a:t>
            </a:r>
            <a:r>
              <a:rPr b="0" lang="zh-TW" sz="1700" spc="-1" strike="noStrike">
                <a:solidFill>
                  <a:srgbClr val="000000"/>
                </a:solidFill>
                <a:latin typeface="Arial"/>
                <a:ea typeface="Arial"/>
              </a:rPr>
              <a:t>不選取某個狀態，範例為只有沒選取狀態下的 </a:t>
            </a:r>
            <a:r>
              <a:rPr b="0" lang="en" sz="1700" spc="-1" strike="noStrike">
                <a:solidFill>
                  <a:srgbClr val="000000"/>
                </a:solidFill>
                <a:latin typeface="Arial"/>
                <a:ea typeface="Arial"/>
              </a:rPr>
              <a:t>checkbox </a:t>
            </a:r>
            <a:r>
              <a:rPr b="0" lang="zh-TW" sz="1700" spc="-1" strike="noStrike">
                <a:solidFill>
                  <a:srgbClr val="000000"/>
                </a:solidFill>
                <a:latin typeface="Arial"/>
                <a:ea typeface="Arial"/>
              </a:rPr>
              <a:t>旁的字會變色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0b5394"/>
                </a:solidFill>
                <a:latin typeface="Arial"/>
                <a:ea typeface="Arial"/>
              </a:rPr>
              <a:t>// HTML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0b5394"/>
                </a:solidFill>
                <a:latin typeface="Arial"/>
                <a:ea typeface="Arial"/>
              </a:rPr>
              <a:t>&lt;div&gt;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0b5394"/>
                </a:solidFill>
                <a:latin typeface="Arial"/>
                <a:ea typeface="Arial"/>
              </a:rPr>
              <a:t>  </a:t>
            </a:r>
            <a:r>
              <a:rPr b="0" lang="en" sz="1500" spc="-1" strike="noStrike">
                <a:solidFill>
                  <a:srgbClr val="0b5394"/>
                </a:solidFill>
                <a:latin typeface="Arial"/>
                <a:ea typeface="Arial"/>
              </a:rPr>
              <a:t>&lt;input type="checkbox" name="alex"&gt;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0b5394"/>
                </a:solidFill>
                <a:latin typeface="Arial"/>
                <a:ea typeface="Arial"/>
              </a:rPr>
              <a:t>  </a:t>
            </a:r>
            <a:r>
              <a:rPr b="0" lang="en" sz="1500" spc="-1" strike="noStrike">
                <a:solidFill>
                  <a:srgbClr val="0b5394"/>
                </a:solidFill>
                <a:latin typeface="Arial"/>
                <a:ea typeface="Arial"/>
              </a:rPr>
              <a:t>&lt;span&gt;Alex&lt;/span&gt;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0b5394"/>
                </a:solidFill>
                <a:latin typeface="Arial"/>
                <a:ea typeface="Arial"/>
              </a:rPr>
              <a:t>&lt;/div&gt;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0b5394"/>
                </a:solidFill>
                <a:latin typeface="Arial"/>
                <a:ea typeface="Arial"/>
              </a:rPr>
              <a:t>&lt;div&gt;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0b5394"/>
                </a:solidFill>
                <a:latin typeface="Arial"/>
                <a:ea typeface="Arial"/>
              </a:rPr>
              <a:t>  </a:t>
            </a:r>
            <a:r>
              <a:rPr b="0" lang="en" sz="1500" spc="-1" strike="noStrike">
                <a:solidFill>
                  <a:srgbClr val="0b5394"/>
                </a:solidFill>
                <a:latin typeface="Arial"/>
                <a:ea typeface="Arial"/>
              </a:rPr>
              <a:t>&lt;input type="checkbox" name="bill" checked&gt;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0b5394"/>
                </a:solidFill>
                <a:latin typeface="Arial"/>
                <a:ea typeface="Arial"/>
              </a:rPr>
              <a:t>  </a:t>
            </a:r>
            <a:r>
              <a:rPr b="0" lang="en" sz="1500" spc="-1" strike="noStrike">
                <a:solidFill>
                  <a:srgbClr val="0b5394"/>
                </a:solidFill>
                <a:latin typeface="Arial"/>
                <a:ea typeface="Arial"/>
              </a:rPr>
              <a:t>&lt;span&gt;Bill&lt;/span&gt;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0b5394"/>
                </a:solidFill>
                <a:latin typeface="Arial"/>
                <a:ea typeface="Arial"/>
              </a:rPr>
              <a:t>&lt;/div&gt;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0b5394"/>
                </a:solidFill>
                <a:latin typeface="Arial"/>
                <a:ea typeface="Arial"/>
              </a:rPr>
              <a:t>// jQuery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0b5394"/>
                </a:solidFill>
                <a:latin typeface="Arial"/>
                <a:ea typeface="Arial"/>
              </a:rPr>
              <a:t>$( "input:not(:checked) + span" ).css( "background", "yellow" );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filter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9" name="Google Shape;764;p51" descr=""/>
          <p:cNvPicPr/>
          <p:nvPr/>
        </p:nvPicPr>
        <p:blipFill>
          <a:blip r:embed="rId1"/>
          <a:stretch/>
        </p:blipFill>
        <p:spPr>
          <a:xfrm>
            <a:off x="7450920" y="3854520"/>
            <a:ext cx="1692720" cy="128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:first-child -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選取第一個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:last-child -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選取最後一個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:first-of-type -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選取同類第一個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:last-of-type -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選取同類最後一個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:nth-child() -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第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個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從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開始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:nth-last-child() -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倒數第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:nth-of-type()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:nth-last-of-type()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:only-child -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選取只有一個的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:only-of-type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Child Filter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:contains()-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選取內容包含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xx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b5394"/>
                </a:solidFill>
                <a:latin typeface="Arial"/>
                <a:ea typeface="Arial"/>
              </a:rPr>
              <a:t>// HTML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b5394"/>
                </a:solidFill>
                <a:latin typeface="Arial"/>
                <a:ea typeface="Arial"/>
              </a:rPr>
              <a:t>&lt;div class="names"&gt;Jason Kidd&lt;/div&gt;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b5394"/>
                </a:solidFill>
                <a:latin typeface="Arial"/>
                <a:ea typeface="Arial"/>
              </a:rPr>
              <a:t>&lt;div class="names"&gt;LeBron James&lt;/div&gt;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b5394"/>
                </a:solidFill>
                <a:latin typeface="Arial"/>
                <a:ea typeface="Arial"/>
              </a:rPr>
              <a:t>&lt;div class="names"&gt;Jason Williams&lt;/div&gt;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b5394"/>
                </a:solidFill>
                <a:latin typeface="Arial"/>
                <a:ea typeface="Arial"/>
              </a:rPr>
              <a:t>&lt;div class="names"&gt;James Harden&lt;/div&gt;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b5394"/>
                </a:solidFill>
                <a:latin typeface="Arial"/>
                <a:ea typeface="Arial"/>
              </a:rPr>
              <a:t>// jQuery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b5394"/>
                </a:solidFill>
                <a:latin typeface="Arial"/>
                <a:ea typeface="Arial"/>
              </a:rPr>
              <a:t>$("div.names:contains('Jason')").css("background", "yellow");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Content filter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:empty-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選取內容為空的元素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b5394"/>
                </a:solidFill>
                <a:latin typeface="Arial"/>
                <a:ea typeface="Arial"/>
              </a:rPr>
              <a:t>// HTML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b5394"/>
                </a:solidFill>
                <a:latin typeface="Arial"/>
                <a:ea typeface="Arial"/>
              </a:rPr>
              <a:t>&lt;table class="table empty"&gt;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b5394"/>
                </a:solidFill>
                <a:latin typeface="Arial"/>
                <a:ea typeface="Arial"/>
              </a:rPr>
              <a:t>&lt;tbody&gt;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b5394"/>
                </a:solidFill>
                <a:latin typeface="Arial"/>
                <a:ea typeface="Arial"/>
              </a:rPr>
              <a:t>&lt;tr&gt; &lt;td&gt;1&lt;/td&gt;&lt;td&gt;&lt;/td&gt; &lt;td&gt;3&lt;/td&gt;&lt;td&gt;&lt;/td&gt; &lt;/tr&gt;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b5394"/>
                </a:solidFill>
                <a:latin typeface="Arial"/>
                <a:ea typeface="Arial"/>
              </a:rPr>
              <a:t>&lt;/tbody&gt;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b5394"/>
                </a:solidFill>
                <a:latin typeface="Arial"/>
                <a:ea typeface="Arial"/>
              </a:rPr>
              <a:t>&lt;/table&gt;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b5394"/>
                </a:solidFill>
                <a:latin typeface="Arial"/>
                <a:ea typeface="Arial"/>
              </a:rPr>
              <a:t>// jQuery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b5394"/>
                </a:solidFill>
                <a:latin typeface="Arial"/>
                <a:ea typeface="Arial"/>
              </a:rPr>
              <a:t>$(".empty td:empty").css("background", "yellow");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Content filter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:has()-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包含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xx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元素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b5394"/>
                </a:solidFill>
                <a:latin typeface="Arial"/>
                <a:ea typeface="Arial"/>
              </a:rPr>
              <a:t>// HTML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b5394"/>
                </a:solidFill>
                <a:latin typeface="Arial"/>
                <a:ea typeface="Arial"/>
              </a:rPr>
              <a:t>&lt;div&gt;abc&lt;/div&gt;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b5394"/>
                </a:solidFill>
                <a:latin typeface="Arial"/>
                <a:ea typeface="Arial"/>
              </a:rPr>
              <a:t>&lt;div&gt;&lt;p&gt;def&lt;/p&gt;&lt;/div&gt;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b5394"/>
                </a:solidFill>
                <a:latin typeface="Arial"/>
                <a:ea typeface="Arial"/>
              </a:rPr>
              <a:t>// jQuery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b5394"/>
                </a:solidFill>
                <a:latin typeface="Arial"/>
                <a:ea typeface="Arial"/>
              </a:rPr>
              <a:t>$("div:has(p)").css("background", "yellow");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Content filter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:hidden-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選取隱藏的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:visible-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選取看得見的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b5394"/>
                </a:solidFill>
                <a:latin typeface="Arial"/>
                <a:ea typeface="Arial"/>
              </a:rPr>
              <a:t>// HTML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b5394"/>
                </a:solidFill>
                <a:latin typeface="Arial"/>
                <a:ea typeface="Arial"/>
              </a:rPr>
              <a:t>&lt;div hidden&gt;abc&lt;/div&gt;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b5394"/>
                </a:solidFill>
                <a:latin typeface="Arial"/>
                <a:ea typeface="Arial"/>
              </a:rPr>
              <a:t>&lt;div&gt;&lt;p&gt;def&lt;/p&gt;&lt;/div&gt;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b5394"/>
                </a:solidFill>
                <a:latin typeface="Arial"/>
                <a:ea typeface="Arial"/>
              </a:rPr>
              <a:t>// jQuery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b5394"/>
                </a:solidFill>
                <a:latin typeface="Arial"/>
                <a:ea typeface="Arial"/>
              </a:rPr>
              <a:t>$("div:hidden").show();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Visibility Filter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714240" y="2034000"/>
            <a:ext cx="3485880" cy="1148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TW" sz="48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遍歷 </a:t>
            </a:r>
            <a:r>
              <a:rPr b="1" lang="en" sz="48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Traversing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 type="title"/>
          </p:nvPr>
        </p:nvSpPr>
        <p:spPr>
          <a:xfrm>
            <a:off x="714240" y="814680"/>
            <a:ext cx="1076400" cy="5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02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42" name="Google Shape;801;p57"/>
          <p:cNvGrpSpPr/>
          <p:nvPr/>
        </p:nvGrpSpPr>
        <p:grpSpPr>
          <a:xfrm>
            <a:off x="4877640" y="2255400"/>
            <a:ext cx="1461600" cy="2581200"/>
            <a:chOff x="4877640" y="2255400"/>
            <a:chExt cx="1461600" cy="2581200"/>
          </a:xfrm>
        </p:grpSpPr>
        <p:sp>
          <p:nvSpPr>
            <p:cNvPr id="543" name="Google Shape;802;p57"/>
            <p:cNvSpPr/>
            <p:nvPr/>
          </p:nvSpPr>
          <p:spPr>
            <a:xfrm>
              <a:off x="4877640" y="2458800"/>
              <a:ext cx="499320" cy="2253600"/>
            </a:xfrm>
            <a:custGeom>
              <a:avLst/>
              <a:gdLst/>
              <a:ahLst/>
              <a:rect l="l" t="t" r="r" b="b"/>
              <a:pathLst>
                <a:path w="11375" h="51338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Google Shape;803;p57"/>
            <p:cNvSpPr/>
            <p:nvPr/>
          </p:nvSpPr>
          <p:spPr>
            <a:xfrm>
              <a:off x="4877640" y="2458800"/>
              <a:ext cx="494640" cy="2253600"/>
            </a:xfrm>
            <a:custGeom>
              <a:avLst/>
              <a:gdLst/>
              <a:ahLst/>
              <a:rect l="l" t="t" r="r" b="b"/>
              <a:pathLst>
                <a:path w="11275" h="51338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Google Shape;804;p57"/>
            <p:cNvSpPr/>
            <p:nvPr/>
          </p:nvSpPr>
          <p:spPr>
            <a:xfrm>
              <a:off x="5212800" y="452952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Google Shape;805;p57"/>
            <p:cNvSpPr/>
            <p:nvPr/>
          </p:nvSpPr>
          <p:spPr>
            <a:xfrm>
              <a:off x="5226120" y="444456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Google Shape;806;p57"/>
            <p:cNvSpPr/>
            <p:nvPr/>
          </p:nvSpPr>
          <p:spPr>
            <a:xfrm>
              <a:off x="4934880" y="2290680"/>
              <a:ext cx="1010520" cy="901800"/>
            </a:xfrm>
            <a:custGeom>
              <a:avLst/>
              <a:gdLst/>
              <a:ahLst/>
              <a:rect l="l" t="t" r="r" b="b"/>
              <a:pathLst>
                <a:path w="23017" h="20549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Google Shape;807;p57"/>
            <p:cNvSpPr/>
            <p:nvPr/>
          </p:nvSpPr>
          <p:spPr>
            <a:xfrm>
              <a:off x="5226120" y="452952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Google Shape;808;p57"/>
            <p:cNvSpPr/>
            <p:nvPr/>
          </p:nvSpPr>
          <p:spPr>
            <a:xfrm>
              <a:off x="5212800" y="444456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Google Shape;809;p57"/>
            <p:cNvSpPr/>
            <p:nvPr/>
          </p:nvSpPr>
          <p:spPr>
            <a:xfrm>
              <a:off x="4934880" y="2290680"/>
              <a:ext cx="1010520" cy="901800"/>
            </a:xfrm>
            <a:custGeom>
              <a:avLst/>
              <a:gdLst/>
              <a:ahLst/>
              <a:rect l="l" t="t" r="r" b="b"/>
              <a:pathLst>
                <a:path w="23017" h="20549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Google Shape;810;p57"/>
            <p:cNvSpPr/>
            <p:nvPr/>
          </p:nvSpPr>
          <p:spPr>
            <a:xfrm>
              <a:off x="5623200" y="2279160"/>
              <a:ext cx="716040" cy="937440"/>
            </a:xfrm>
            <a:custGeom>
              <a:avLst/>
              <a:gdLst/>
              <a:ahLst/>
              <a:rect l="l" t="t" r="r" b="b"/>
              <a:pathLst>
                <a:path w="16313" h="21362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Google Shape;811;p57"/>
            <p:cNvSpPr/>
            <p:nvPr/>
          </p:nvSpPr>
          <p:spPr>
            <a:xfrm>
              <a:off x="5623200" y="2255400"/>
              <a:ext cx="716040" cy="985320"/>
            </a:xfrm>
            <a:custGeom>
              <a:avLst/>
              <a:gdLst/>
              <a:ahLst/>
              <a:rect l="l" t="t" r="r" b="b"/>
              <a:pathLst>
                <a:path w="16313" h="22451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3" name="Google Shape;812;p57"/>
          <p:cNvGrpSpPr/>
          <p:nvPr/>
        </p:nvGrpSpPr>
        <p:grpSpPr>
          <a:xfrm>
            <a:off x="6233760" y="2746080"/>
            <a:ext cx="3924000" cy="2506320"/>
            <a:chOff x="6233760" y="2746080"/>
            <a:chExt cx="3924000" cy="2506320"/>
          </a:xfrm>
        </p:grpSpPr>
        <p:grpSp>
          <p:nvGrpSpPr>
            <p:cNvPr id="554" name="Google Shape;813;p57"/>
            <p:cNvGrpSpPr/>
            <p:nvPr/>
          </p:nvGrpSpPr>
          <p:grpSpPr>
            <a:xfrm>
              <a:off x="6233760" y="2746080"/>
              <a:ext cx="3924000" cy="2506320"/>
              <a:chOff x="6233760" y="2746080"/>
              <a:chExt cx="3924000" cy="2506320"/>
            </a:xfrm>
          </p:grpSpPr>
          <p:sp>
            <p:nvSpPr>
              <p:cNvPr id="555" name="Google Shape;814;p57"/>
              <p:cNvSpPr/>
              <p:nvPr/>
            </p:nvSpPr>
            <p:spPr>
              <a:xfrm>
                <a:off x="6233760" y="3159360"/>
                <a:ext cx="3924000" cy="2093040"/>
              </a:xfrm>
              <a:custGeom>
                <a:avLst/>
                <a:gdLst/>
                <a:ahLst/>
                <a:rect l="l" t="t" r="r" b="b"/>
                <a:pathLst>
                  <a:path w="144426" h="77041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6" name="Google Shape;815;p57"/>
              <p:cNvSpPr/>
              <p:nvPr/>
            </p:nvSpPr>
            <p:spPr>
              <a:xfrm>
                <a:off x="6507720" y="4361400"/>
                <a:ext cx="1688400" cy="740160"/>
              </a:xfrm>
              <a:custGeom>
                <a:avLst/>
                <a:gdLst/>
                <a:ahLst/>
                <a:rect l="l" t="t" r="r" b="b"/>
                <a:pathLst>
                  <a:path w="62146" h="27253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7" name="Google Shape;816;p57"/>
              <p:cNvSpPr/>
              <p:nvPr/>
            </p:nvSpPr>
            <p:spPr>
              <a:xfrm>
                <a:off x="8196480" y="4361400"/>
                <a:ext cx="1688400" cy="740160"/>
              </a:xfrm>
              <a:custGeom>
                <a:avLst/>
                <a:gdLst/>
                <a:ahLst/>
                <a:rect l="l" t="t" r="r" b="b"/>
                <a:pathLst>
                  <a:path w="62145" h="27253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8" name="Google Shape;817;p57"/>
              <p:cNvSpPr/>
              <p:nvPr/>
            </p:nvSpPr>
            <p:spPr>
              <a:xfrm>
                <a:off x="7174080" y="4385520"/>
                <a:ext cx="2025360" cy="487440"/>
              </a:xfrm>
              <a:custGeom>
                <a:avLst/>
                <a:gdLst/>
                <a:ahLst/>
                <a:rect l="l" t="t" r="r" b="b"/>
                <a:pathLst>
                  <a:path w="74554" h="17948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9" name="Google Shape;818;p57"/>
              <p:cNvSpPr/>
              <p:nvPr/>
            </p:nvSpPr>
            <p:spPr>
              <a:xfrm>
                <a:off x="7174080" y="4380120"/>
                <a:ext cx="2025360" cy="492840"/>
              </a:xfrm>
              <a:custGeom>
                <a:avLst/>
                <a:gdLst/>
                <a:ahLst/>
                <a:rect l="l" t="t" r="r" b="b"/>
                <a:pathLst>
                  <a:path w="74554" h="18147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0" name="Google Shape;819;p57"/>
              <p:cNvSpPr/>
              <p:nvPr/>
            </p:nvSpPr>
            <p:spPr>
              <a:xfrm>
                <a:off x="6399000" y="2995560"/>
                <a:ext cx="1797120" cy="2023200"/>
              </a:xfrm>
              <a:custGeom>
                <a:avLst/>
                <a:gdLst/>
                <a:ahLst/>
                <a:rect l="l" t="t" r="r" b="b"/>
                <a:pathLst>
                  <a:path w="66148" h="74473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1" name="Google Shape;820;p57"/>
              <p:cNvSpPr/>
              <p:nvPr/>
            </p:nvSpPr>
            <p:spPr>
              <a:xfrm>
                <a:off x="6399000" y="2791440"/>
                <a:ext cx="1797120" cy="2227680"/>
              </a:xfrm>
              <a:custGeom>
                <a:avLst/>
                <a:gdLst/>
                <a:ahLst/>
                <a:rect l="l" t="t" r="r" b="b"/>
                <a:pathLst>
                  <a:path w="66148" h="81993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2" name="Google Shape;821;p57"/>
              <p:cNvSpPr/>
              <p:nvPr/>
            </p:nvSpPr>
            <p:spPr>
              <a:xfrm>
                <a:off x="8196480" y="2972880"/>
                <a:ext cx="1797120" cy="2023200"/>
              </a:xfrm>
              <a:custGeom>
                <a:avLst/>
                <a:gdLst/>
                <a:ahLst/>
                <a:rect l="l" t="t" r="r" b="b"/>
                <a:pathLst>
                  <a:path w="66148" h="74473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3" name="Google Shape;822;p57"/>
              <p:cNvSpPr/>
              <p:nvPr/>
            </p:nvSpPr>
            <p:spPr>
              <a:xfrm>
                <a:off x="8196480" y="2768760"/>
                <a:ext cx="1797120" cy="2227680"/>
              </a:xfrm>
              <a:custGeom>
                <a:avLst/>
                <a:gdLst/>
                <a:ahLst/>
                <a:rect l="l" t="t" r="r" b="b"/>
                <a:pathLst>
                  <a:path w="66148" h="81993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4" name="Google Shape;823;p57"/>
              <p:cNvSpPr/>
              <p:nvPr/>
            </p:nvSpPr>
            <p:spPr>
              <a:xfrm>
                <a:off x="8196480" y="2956680"/>
                <a:ext cx="1819800" cy="1903680"/>
              </a:xfrm>
              <a:custGeom>
                <a:avLst/>
                <a:gdLst/>
                <a:ahLst/>
                <a:rect l="l" t="t" r="r" b="b"/>
                <a:pathLst>
                  <a:path w="66982" h="70073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5" name="Google Shape;824;p57"/>
              <p:cNvSpPr/>
              <p:nvPr/>
            </p:nvSpPr>
            <p:spPr>
              <a:xfrm>
                <a:off x="8196480" y="2768760"/>
                <a:ext cx="1819800" cy="2091600"/>
              </a:xfrm>
              <a:custGeom>
                <a:avLst/>
                <a:gdLst/>
                <a:ahLst/>
                <a:rect l="l" t="t" r="r" b="b"/>
                <a:pathLst>
                  <a:path w="66982" h="76989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6" name="Google Shape;825;p57"/>
              <p:cNvSpPr/>
              <p:nvPr/>
            </p:nvSpPr>
            <p:spPr>
              <a:xfrm>
                <a:off x="8196480" y="2911680"/>
                <a:ext cx="1853280" cy="1801800"/>
              </a:xfrm>
              <a:custGeom>
                <a:avLst/>
                <a:gdLst/>
                <a:ahLst/>
                <a:rect l="l" t="t" r="r" b="b"/>
                <a:pathLst>
                  <a:path w="68216" h="66327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7" name="Google Shape;826;p57"/>
              <p:cNvSpPr/>
              <p:nvPr/>
            </p:nvSpPr>
            <p:spPr>
              <a:xfrm>
                <a:off x="8196480" y="2746080"/>
                <a:ext cx="1853280" cy="1967400"/>
              </a:xfrm>
              <a:custGeom>
                <a:avLst/>
                <a:gdLst/>
                <a:ahLst/>
                <a:rect l="l" t="t" r="r" b="b"/>
                <a:pathLst>
                  <a:path w="68216" h="72420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8" name="Google Shape;827;p57"/>
              <p:cNvSpPr/>
              <p:nvPr/>
            </p:nvSpPr>
            <p:spPr>
              <a:xfrm>
                <a:off x="6381720" y="2956680"/>
                <a:ext cx="1819800" cy="1903680"/>
              </a:xfrm>
              <a:custGeom>
                <a:avLst/>
                <a:gdLst/>
                <a:ahLst/>
                <a:rect l="l" t="t" r="r" b="b"/>
                <a:pathLst>
                  <a:path w="66982" h="70073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9" name="Google Shape;828;p57"/>
              <p:cNvSpPr/>
              <p:nvPr/>
            </p:nvSpPr>
            <p:spPr>
              <a:xfrm>
                <a:off x="6381720" y="2768760"/>
                <a:ext cx="1819800" cy="2091600"/>
              </a:xfrm>
              <a:custGeom>
                <a:avLst/>
                <a:gdLst/>
                <a:ahLst/>
                <a:rect l="l" t="t" r="r" b="b"/>
                <a:pathLst>
                  <a:path w="66982" h="76989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0" name="Google Shape;829;p57"/>
              <p:cNvSpPr/>
              <p:nvPr/>
            </p:nvSpPr>
            <p:spPr>
              <a:xfrm>
                <a:off x="6347520" y="2911680"/>
                <a:ext cx="1854000" cy="1801800"/>
              </a:xfrm>
              <a:custGeom>
                <a:avLst/>
                <a:gdLst/>
                <a:ahLst/>
                <a:rect l="l" t="t" r="r" b="b"/>
                <a:pathLst>
                  <a:path w="68250" h="66327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1" name="Google Shape;830;p57"/>
              <p:cNvSpPr/>
              <p:nvPr/>
            </p:nvSpPr>
            <p:spPr>
              <a:xfrm>
                <a:off x="6347520" y="2746080"/>
                <a:ext cx="1854000" cy="1967400"/>
              </a:xfrm>
              <a:custGeom>
                <a:avLst/>
                <a:gdLst/>
                <a:ahLst/>
                <a:rect l="l" t="t" r="r" b="b"/>
                <a:pathLst>
                  <a:path w="68250" h="7242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2" name="Google Shape;831;p57"/>
            <p:cNvSpPr/>
            <p:nvPr/>
          </p:nvSpPr>
          <p:spPr>
            <a:xfrm>
              <a:off x="8210520" y="2957400"/>
              <a:ext cx="198720" cy="1678680"/>
            </a:xfrm>
            <a:custGeom>
              <a:avLst/>
              <a:gdLst/>
              <a:ahLst/>
              <a:rect l="l" t="t" r="r" b="b"/>
              <a:pathLst>
                <a:path w="7473" h="63046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.eq()- </a:t>
            </a:r>
            <a:r>
              <a:rPr b="0" lang="zh-TW" sz="2200" spc="-1" strike="noStrike">
                <a:solidFill>
                  <a:srgbClr val="000000"/>
                </a:solidFill>
                <a:latin typeface="Arial"/>
                <a:ea typeface="Arial"/>
              </a:rPr>
              <a:t>選取第 </a:t>
            </a: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n </a:t>
            </a:r>
            <a:r>
              <a:rPr b="0" lang="zh-TW" sz="2200" spc="-1" strike="noStrike">
                <a:solidFill>
                  <a:srgbClr val="000000"/>
                </a:solidFill>
                <a:latin typeface="Arial"/>
                <a:ea typeface="Arial"/>
              </a:rPr>
              <a:t>個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.even()- </a:t>
            </a:r>
            <a:r>
              <a:rPr b="0" lang="zh-TW" sz="2200" spc="-1" strike="noStrike">
                <a:solidFill>
                  <a:srgbClr val="000000"/>
                </a:solidFill>
                <a:latin typeface="Arial"/>
                <a:ea typeface="Arial"/>
              </a:rPr>
              <a:t>選取第偶數個 </a:t>
            </a: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lang="zh-TW" sz="2200" spc="-1" strike="noStrike">
                <a:solidFill>
                  <a:srgbClr val="000000"/>
                </a:solidFill>
                <a:latin typeface="Arial"/>
                <a:ea typeface="Arial"/>
              </a:rPr>
              <a:t>從零開始計算</a:t>
            </a: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.odd()- </a:t>
            </a:r>
            <a:r>
              <a:rPr b="0" lang="zh-TW" sz="2200" spc="-1" strike="noStrike">
                <a:solidFill>
                  <a:srgbClr val="000000"/>
                </a:solidFill>
                <a:latin typeface="Arial"/>
                <a:ea typeface="Arial"/>
              </a:rPr>
              <a:t>選取第奇數個 </a:t>
            </a: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lang="zh-TW" sz="2200" spc="-1" strike="noStrike">
                <a:solidFill>
                  <a:srgbClr val="000000"/>
                </a:solidFill>
                <a:latin typeface="Arial"/>
                <a:ea typeface="Arial"/>
              </a:rPr>
              <a:t>從零開始計算</a:t>
            </a: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.first()- </a:t>
            </a:r>
            <a:r>
              <a:rPr b="0" lang="zh-TW" sz="2200" spc="-1" strike="noStrike">
                <a:solidFill>
                  <a:srgbClr val="000000"/>
                </a:solidFill>
                <a:latin typeface="Arial"/>
                <a:ea typeface="Arial"/>
              </a:rPr>
              <a:t>選取第一個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.last()- </a:t>
            </a:r>
            <a:r>
              <a:rPr b="0" lang="zh-TW" sz="2200" spc="-1" strike="noStrike">
                <a:solidFill>
                  <a:srgbClr val="000000"/>
                </a:solidFill>
                <a:latin typeface="Arial"/>
                <a:ea typeface="Arial"/>
              </a:rPr>
              <a:t>選取最後一個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Filtering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/>
          </p:nvPr>
        </p:nvSpPr>
        <p:spPr>
          <a:xfrm>
            <a:off x="1167120" y="1041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.has()- </a:t>
            </a:r>
            <a:r>
              <a:rPr b="0" lang="zh-TW" sz="2300" spc="-1" strike="noStrike">
                <a:solidFill>
                  <a:srgbClr val="000000"/>
                </a:solidFill>
                <a:latin typeface="Arial"/>
                <a:ea typeface="Arial"/>
              </a:rPr>
              <a:t>選取含有 </a:t>
            </a: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xx</a:t>
            </a:r>
            <a:br/>
            <a:r>
              <a:rPr b="0" lang="en" sz="1600" spc="-1" strike="noStrike">
                <a:solidFill>
                  <a:srgbClr val="0b5394"/>
                </a:solidFill>
                <a:latin typeface="Arial"/>
                <a:ea typeface="Arial"/>
              </a:rPr>
              <a:t>// HTML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b5394"/>
                </a:solidFill>
                <a:latin typeface="Mangal"/>
                <a:ea typeface="Mangal"/>
              </a:rPr>
              <a:t>&lt;div&gt;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b5394"/>
                </a:solidFill>
                <a:latin typeface="Mangal"/>
                <a:ea typeface="Mangal"/>
              </a:rPr>
              <a:t>  </a:t>
            </a:r>
            <a:r>
              <a:rPr b="0" lang="en" sz="1600" spc="-1" strike="noStrike">
                <a:solidFill>
                  <a:srgbClr val="0b5394"/>
                </a:solidFill>
                <a:latin typeface="Mangal"/>
                <a:ea typeface="Mangal"/>
              </a:rPr>
              <a:t>&lt;div class="a1"&gt;A1&lt;/div&gt;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b5394"/>
                </a:solidFill>
                <a:latin typeface="Mangal"/>
                <a:ea typeface="Mangal"/>
              </a:rPr>
              <a:t>&lt;/div&gt;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b5394"/>
                </a:solidFill>
                <a:latin typeface="Mangal"/>
                <a:ea typeface="Mangal"/>
              </a:rPr>
              <a:t>&lt;div&gt;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b5394"/>
                </a:solidFill>
                <a:latin typeface="Mangal"/>
                <a:ea typeface="Mangal"/>
              </a:rPr>
              <a:t>  </a:t>
            </a:r>
            <a:r>
              <a:rPr b="0" lang="en" sz="1600" spc="-1" strike="noStrike">
                <a:solidFill>
                  <a:srgbClr val="0b5394"/>
                </a:solidFill>
                <a:latin typeface="Mangal"/>
                <a:ea typeface="Mangal"/>
              </a:rPr>
              <a:t>&lt;div class="a2"&gt;A2&lt;/div&gt;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b5394"/>
                </a:solidFill>
                <a:latin typeface="Mangal"/>
                <a:ea typeface="Mangal"/>
              </a:rPr>
              <a:t>&lt;/div&gt;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b5394"/>
                </a:solidFill>
                <a:latin typeface="Arial"/>
                <a:ea typeface="Arial"/>
              </a:rPr>
              <a:t>// jQuery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b5394"/>
                </a:solidFill>
                <a:latin typeface="Arial"/>
                <a:ea typeface="Arial"/>
              </a:rPr>
              <a:t>$("div").has(".a1").css("background", "red");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Filtering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714240" y="2034000"/>
            <a:ext cx="3485880" cy="1148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TW" sz="48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載入 </a:t>
            </a:r>
            <a:r>
              <a:rPr b="1" lang="en" sz="48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jQuery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title"/>
          </p:nvPr>
        </p:nvSpPr>
        <p:spPr>
          <a:xfrm>
            <a:off x="714240" y="814680"/>
            <a:ext cx="1076400" cy="5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01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8" name="Google Shape;541;p33"/>
          <p:cNvGrpSpPr/>
          <p:nvPr/>
        </p:nvGrpSpPr>
        <p:grpSpPr>
          <a:xfrm>
            <a:off x="4877640" y="2255400"/>
            <a:ext cx="1461600" cy="2581200"/>
            <a:chOff x="4877640" y="2255400"/>
            <a:chExt cx="1461600" cy="2581200"/>
          </a:xfrm>
        </p:grpSpPr>
        <p:sp>
          <p:nvSpPr>
            <p:cNvPr id="379" name="Google Shape;542;p33"/>
            <p:cNvSpPr/>
            <p:nvPr/>
          </p:nvSpPr>
          <p:spPr>
            <a:xfrm>
              <a:off x="4877640" y="2458800"/>
              <a:ext cx="499320" cy="2253600"/>
            </a:xfrm>
            <a:custGeom>
              <a:avLst/>
              <a:gdLst/>
              <a:ahLst/>
              <a:rect l="l" t="t" r="r" b="b"/>
              <a:pathLst>
                <a:path w="11375" h="51338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Google Shape;543;p33"/>
            <p:cNvSpPr/>
            <p:nvPr/>
          </p:nvSpPr>
          <p:spPr>
            <a:xfrm>
              <a:off x="4877640" y="2458800"/>
              <a:ext cx="494640" cy="2253600"/>
            </a:xfrm>
            <a:custGeom>
              <a:avLst/>
              <a:gdLst/>
              <a:ahLst/>
              <a:rect l="l" t="t" r="r" b="b"/>
              <a:pathLst>
                <a:path w="11275" h="51338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Google Shape;544;p33"/>
            <p:cNvSpPr/>
            <p:nvPr/>
          </p:nvSpPr>
          <p:spPr>
            <a:xfrm>
              <a:off x="5212800" y="452952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Google Shape;545;p33"/>
            <p:cNvSpPr/>
            <p:nvPr/>
          </p:nvSpPr>
          <p:spPr>
            <a:xfrm>
              <a:off x="5226120" y="444456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Google Shape;546;p33"/>
            <p:cNvSpPr/>
            <p:nvPr/>
          </p:nvSpPr>
          <p:spPr>
            <a:xfrm>
              <a:off x="4934880" y="2290680"/>
              <a:ext cx="1010520" cy="901800"/>
            </a:xfrm>
            <a:custGeom>
              <a:avLst/>
              <a:gdLst/>
              <a:ahLst/>
              <a:rect l="l" t="t" r="r" b="b"/>
              <a:pathLst>
                <a:path w="23017" h="20549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Google Shape;547;p33"/>
            <p:cNvSpPr/>
            <p:nvPr/>
          </p:nvSpPr>
          <p:spPr>
            <a:xfrm>
              <a:off x="5226120" y="452952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Google Shape;548;p33"/>
            <p:cNvSpPr/>
            <p:nvPr/>
          </p:nvSpPr>
          <p:spPr>
            <a:xfrm>
              <a:off x="5212800" y="444456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Google Shape;549;p33"/>
            <p:cNvSpPr/>
            <p:nvPr/>
          </p:nvSpPr>
          <p:spPr>
            <a:xfrm>
              <a:off x="4934880" y="2290680"/>
              <a:ext cx="1010520" cy="901800"/>
            </a:xfrm>
            <a:custGeom>
              <a:avLst/>
              <a:gdLst/>
              <a:ahLst/>
              <a:rect l="l" t="t" r="r" b="b"/>
              <a:pathLst>
                <a:path w="23017" h="20549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Google Shape;550;p33"/>
            <p:cNvSpPr/>
            <p:nvPr/>
          </p:nvSpPr>
          <p:spPr>
            <a:xfrm>
              <a:off x="5623200" y="2279160"/>
              <a:ext cx="716040" cy="937440"/>
            </a:xfrm>
            <a:custGeom>
              <a:avLst/>
              <a:gdLst/>
              <a:ahLst/>
              <a:rect l="l" t="t" r="r" b="b"/>
              <a:pathLst>
                <a:path w="16313" h="21362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Google Shape;551;p33"/>
            <p:cNvSpPr/>
            <p:nvPr/>
          </p:nvSpPr>
          <p:spPr>
            <a:xfrm>
              <a:off x="5623200" y="2255400"/>
              <a:ext cx="716040" cy="985320"/>
            </a:xfrm>
            <a:custGeom>
              <a:avLst/>
              <a:gdLst/>
              <a:ahLst/>
              <a:rect l="l" t="t" r="r" b="b"/>
              <a:pathLst>
                <a:path w="16313" h="22451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9" name="Google Shape;552;p33"/>
          <p:cNvGrpSpPr/>
          <p:nvPr/>
        </p:nvGrpSpPr>
        <p:grpSpPr>
          <a:xfrm>
            <a:off x="6233760" y="2746080"/>
            <a:ext cx="3924000" cy="2506320"/>
            <a:chOff x="6233760" y="2746080"/>
            <a:chExt cx="3924000" cy="2506320"/>
          </a:xfrm>
        </p:grpSpPr>
        <p:grpSp>
          <p:nvGrpSpPr>
            <p:cNvPr id="390" name="Google Shape;553;p33"/>
            <p:cNvGrpSpPr/>
            <p:nvPr/>
          </p:nvGrpSpPr>
          <p:grpSpPr>
            <a:xfrm>
              <a:off x="6233760" y="2746080"/>
              <a:ext cx="3924000" cy="2506320"/>
              <a:chOff x="6233760" y="2746080"/>
              <a:chExt cx="3924000" cy="2506320"/>
            </a:xfrm>
          </p:grpSpPr>
          <p:sp>
            <p:nvSpPr>
              <p:cNvPr id="391" name="Google Shape;554;p33"/>
              <p:cNvSpPr/>
              <p:nvPr/>
            </p:nvSpPr>
            <p:spPr>
              <a:xfrm>
                <a:off x="6233760" y="3159360"/>
                <a:ext cx="3924000" cy="2093040"/>
              </a:xfrm>
              <a:custGeom>
                <a:avLst/>
                <a:gdLst/>
                <a:ahLst/>
                <a:rect l="l" t="t" r="r" b="b"/>
                <a:pathLst>
                  <a:path w="144426" h="77041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2" name="Google Shape;555;p33"/>
              <p:cNvSpPr/>
              <p:nvPr/>
            </p:nvSpPr>
            <p:spPr>
              <a:xfrm>
                <a:off x="6507720" y="4361400"/>
                <a:ext cx="1688400" cy="740160"/>
              </a:xfrm>
              <a:custGeom>
                <a:avLst/>
                <a:gdLst/>
                <a:ahLst/>
                <a:rect l="l" t="t" r="r" b="b"/>
                <a:pathLst>
                  <a:path w="62146" h="27253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3" name="Google Shape;556;p33"/>
              <p:cNvSpPr/>
              <p:nvPr/>
            </p:nvSpPr>
            <p:spPr>
              <a:xfrm>
                <a:off x="8196480" y="4361400"/>
                <a:ext cx="1688400" cy="740160"/>
              </a:xfrm>
              <a:custGeom>
                <a:avLst/>
                <a:gdLst/>
                <a:ahLst/>
                <a:rect l="l" t="t" r="r" b="b"/>
                <a:pathLst>
                  <a:path w="62145" h="27253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4" name="Google Shape;557;p33"/>
              <p:cNvSpPr/>
              <p:nvPr/>
            </p:nvSpPr>
            <p:spPr>
              <a:xfrm>
                <a:off x="7174080" y="4385520"/>
                <a:ext cx="2025360" cy="487440"/>
              </a:xfrm>
              <a:custGeom>
                <a:avLst/>
                <a:gdLst/>
                <a:ahLst/>
                <a:rect l="l" t="t" r="r" b="b"/>
                <a:pathLst>
                  <a:path w="74554" h="17948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5" name="Google Shape;558;p33"/>
              <p:cNvSpPr/>
              <p:nvPr/>
            </p:nvSpPr>
            <p:spPr>
              <a:xfrm>
                <a:off x="7174080" y="4380120"/>
                <a:ext cx="2025360" cy="492840"/>
              </a:xfrm>
              <a:custGeom>
                <a:avLst/>
                <a:gdLst/>
                <a:ahLst/>
                <a:rect l="l" t="t" r="r" b="b"/>
                <a:pathLst>
                  <a:path w="74554" h="18147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6" name="Google Shape;559;p33"/>
              <p:cNvSpPr/>
              <p:nvPr/>
            </p:nvSpPr>
            <p:spPr>
              <a:xfrm>
                <a:off x="6399000" y="2995560"/>
                <a:ext cx="1797120" cy="2023200"/>
              </a:xfrm>
              <a:custGeom>
                <a:avLst/>
                <a:gdLst/>
                <a:ahLst/>
                <a:rect l="l" t="t" r="r" b="b"/>
                <a:pathLst>
                  <a:path w="66148" h="74473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7" name="Google Shape;560;p33"/>
              <p:cNvSpPr/>
              <p:nvPr/>
            </p:nvSpPr>
            <p:spPr>
              <a:xfrm>
                <a:off x="6399000" y="2791440"/>
                <a:ext cx="1797120" cy="2227680"/>
              </a:xfrm>
              <a:custGeom>
                <a:avLst/>
                <a:gdLst/>
                <a:ahLst/>
                <a:rect l="l" t="t" r="r" b="b"/>
                <a:pathLst>
                  <a:path w="66148" h="81993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8" name="Google Shape;561;p33"/>
              <p:cNvSpPr/>
              <p:nvPr/>
            </p:nvSpPr>
            <p:spPr>
              <a:xfrm>
                <a:off x="8196480" y="2972880"/>
                <a:ext cx="1797120" cy="2023200"/>
              </a:xfrm>
              <a:custGeom>
                <a:avLst/>
                <a:gdLst/>
                <a:ahLst/>
                <a:rect l="l" t="t" r="r" b="b"/>
                <a:pathLst>
                  <a:path w="66148" h="74473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9" name="Google Shape;562;p33"/>
              <p:cNvSpPr/>
              <p:nvPr/>
            </p:nvSpPr>
            <p:spPr>
              <a:xfrm>
                <a:off x="8196480" y="2768760"/>
                <a:ext cx="1797120" cy="2227680"/>
              </a:xfrm>
              <a:custGeom>
                <a:avLst/>
                <a:gdLst/>
                <a:ahLst/>
                <a:rect l="l" t="t" r="r" b="b"/>
                <a:pathLst>
                  <a:path w="66148" h="81993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Google Shape;563;p33"/>
              <p:cNvSpPr/>
              <p:nvPr/>
            </p:nvSpPr>
            <p:spPr>
              <a:xfrm>
                <a:off x="8196480" y="2956680"/>
                <a:ext cx="1819800" cy="1903680"/>
              </a:xfrm>
              <a:custGeom>
                <a:avLst/>
                <a:gdLst/>
                <a:ahLst/>
                <a:rect l="l" t="t" r="r" b="b"/>
                <a:pathLst>
                  <a:path w="66982" h="70073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1" name="Google Shape;564;p33"/>
              <p:cNvSpPr/>
              <p:nvPr/>
            </p:nvSpPr>
            <p:spPr>
              <a:xfrm>
                <a:off x="8196480" y="2768760"/>
                <a:ext cx="1819800" cy="2091600"/>
              </a:xfrm>
              <a:custGeom>
                <a:avLst/>
                <a:gdLst/>
                <a:ahLst/>
                <a:rect l="l" t="t" r="r" b="b"/>
                <a:pathLst>
                  <a:path w="66982" h="76989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Google Shape;565;p33"/>
              <p:cNvSpPr/>
              <p:nvPr/>
            </p:nvSpPr>
            <p:spPr>
              <a:xfrm>
                <a:off x="8196480" y="2911680"/>
                <a:ext cx="1853280" cy="1801800"/>
              </a:xfrm>
              <a:custGeom>
                <a:avLst/>
                <a:gdLst/>
                <a:ahLst/>
                <a:rect l="l" t="t" r="r" b="b"/>
                <a:pathLst>
                  <a:path w="68216" h="66327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Google Shape;566;p33"/>
              <p:cNvSpPr/>
              <p:nvPr/>
            </p:nvSpPr>
            <p:spPr>
              <a:xfrm>
                <a:off x="8196480" y="2746080"/>
                <a:ext cx="1853280" cy="1967400"/>
              </a:xfrm>
              <a:custGeom>
                <a:avLst/>
                <a:gdLst/>
                <a:ahLst/>
                <a:rect l="l" t="t" r="r" b="b"/>
                <a:pathLst>
                  <a:path w="68216" h="72420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4" name="Google Shape;567;p33"/>
              <p:cNvSpPr/>
              <p:nvPr/>
            </p:nvSpPr>
            <p:spPr>
              <a:xfrm>
                <a:off x="6381720" y="2956680"/>
                <a:ext cx="1819800" cy="1903680"/>
              </a:xfrm>
              <a:custGeom>
                <a:avLst/>
                <a:gdLst/>
                <a:ahLst/>
                <a:rect l="l" t="t" r="r" b="b"/>
                <a:pathLst>
                  <a:path w="66982" h="70073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5" name="Google Shape;568;p33"/>
              <p:cNvSpPr/>
              <p:nvPr/>
            </p:nvSpPr>
            <p:spPr>
              <a:xfrm>
                <a:off x="6381720" y="2768760"/>
                <a:ext cx="1819800" cy="2091600"/>
              </a:xfrm>
              <a:custGeom>
                <a:avLst/>
                <a:gdLst/>
                <a:ahLst/>
                <a:rect l="l" t="t" r="r" b="b"/>
                <a:pathLst>
                  <a:path w="66982" h="76989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6" name="Google Shape;569;p33"/>
              <p:cNvSpPr/>
              <p:nvPr/>
            </p:nvSpPr>
            <p:spPr>
              <a:xfrm>
                <a:off x="6347520" y="2911680"/>
                <a:ext cx="1854000" cy="1801800"/>
              </a:xfrm>
              <a:custGeom>
                <a:avLst/>
                <a:gdLst/>
                <a:ahLst/>
                <a:rect l="l" t="t" r="r" b="b"/>
                <a:pathLst>
                  <a:path w="68250" h="66327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7" name="Google Shape;570;p33"/>
              <p:cNvSpPr/>
              <p:nvPr/>
            </p:nvSpPr>
            <p:spPr>
              <a:xfrm>
                <a:off x="6347520" y="2746080"/>
                <a:ext cx="1854000" cy="1967400"/>
              </a:xfrm>
              <a:custGeom>
                <a:avLst/>
                <a:gdLst/>
                <a:ahLst/>
                <a:rect l="l" t="t" r="r" b="b"/>
                <a:pathLst>
                  <a:path w="68250" h="7242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08" name="Google Shape;571;p33"/>
            <p:cNvSpPr/>
            <p:nvPr/>
          </p:nvSpPr>
          <p:spPr>
            <a:xfrm>
              <a:off x="8210520" y="2957400"/>
              <a:ext cx="198720" cy="1678680"/>
            </a:xfrm>
            <a:custGeom>
              <a:avLst/>
              <a:gdLst/>
              <a:ahLst/>
              <a:rect l="l" t="t" r="r" b="b"/>
              <a:pathLst>
                <a:path w="7473" h="63046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.not()- </a:t>
            </a:r>
            <a:r>
              <a:rPr b="0" lang="zh-TW" sz="2200" spc="-1" strike="noStrike">
                <a:solidFill>
                  <a:srgbClr val="000000"/>
                </a:solidFill>
                <a:latin typeface="Arial"/>
                <a:ea typeface="Arial"/>
              </a:rPr>
              <a:t>選取不是 </a:t>
            </a: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xx </a:t>
            </a:r>
            <a:r>
              <a:rPr b="0" lang="zh-TW" sz="2200" spc="-1" strike="noStrike">
                <a:solidFill>
                  <a:srgbClr val="000000"/>
                </a:solidFill>
                <a:latin typeface="Arial"/>
                <a:ea typeface="Arial"/>
              </a:rPr>
              <a:t>的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b5394"/>
                </a:solidFill>
                <a:latin typeface="Arial"/>
                <a:ea typeface="Arial"/>
              </a:rPr>
              <a:t>// HTML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&lt;div class="a1"&gt;A1&lt;/div&gt;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&lt;div class="a2"&gt;A2&lt;/div&gt;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&lt;div class="a3"&gt;A3&lt;/div&gt;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b5394"/>
                </a:solidFill>
                <a:latin typeface="Arial"/>
                <a:ea typeface="Arial"/>
              </a:rPr>
              <a:t>// jQuery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$("div").not(".a1").css("background", "red");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Filtering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.children()- </a:t>
            </a:r>
            <a:r>
              <a:rPr b="0" lang="zh-TW" sz="2400" spc="-1" strike="noStrike">
                <a:solidFill>
                  <a:srgbClr val="000000"/>
                </a:solidFill>
                <a:latin typeface="Arial"/>
                <a:ea typeface="Arial"/>
              </a:rPr>
              <a:t>所有條件相符子元素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lang="zh-TW" sz="2400" spc="-1" strike="noStrike">
                <a:solidFill>
                  <a:srgbClr val="000000"/>
                </a:solidFill>
                <a:latin typeface="Arial"/>
                <a:ea typeface="Arial"/>
              </a:rPr>
              <a:t>只找一層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.find()- </a:t>
            </a:r>
            <a:r>
              <a:rPr b="0" lang="zh-TW" sz="2400" spc="-1" strike="noStrike">
                <a:solidFill>
                  <a:srgbClr val="000000"/>
                </a:solidFill>
                <a:latin typeface="Arial"/>
                <a:ea typeface="Arial"/>
              </a:rPr>
              <a:t>找條件相符子孫元素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Tree Traversal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.parent()- </a:t>
            </a:r>
            <a:r>
              <a:rPr b="0" lang="zh-TW" sz="2400" spc="-1" strike="noStrike">
                <a:solidFill>
                  <a:srgbClr val="000000"/>
                </a:solidFill>
                <a:latin typeface="Arial"/>
                <a:ea typeface="Arial"/>
              </a:rPr>
              <a:t>往上選取一層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.closest()- </a:t>
            </a:r>
            <a:r>
              <a:rPr b="0" lang="zh-TW" sz="2400" spc="-1" strike="noStrike">
                <a:solidFill>
                  <a:srgbClr val="000000"/>
                </a:solidFill>
                <a:latin typeface="Arial"/>
                <a:ea typeface="Arial"/>
              </a:rPr>
              <a:t>最接近直系血親元素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.parents()- </a:t>
            </a:r>
            <a:r>
              <a:rPr b="0" lang="zh-TW" sz="2400" spc="-1" strike="noStrike">
                <a:solidFill>
                  <a:srgbClr val="000000"/>
                </a:solidFill>
                <a:latin typeface="Arial"/>
                <a:ea typeface="Arial"/>
              </a:rPr>
              <a:t>往上選取全部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.parentsUntil()- </a:t>
            </a:r>
            <a:r>
              <a:rPr b="0" lang="zh-TW" sz="2400" spc="-1" strike="noStrike">
                <a:solidFill>
                  <a:srgbClr val="000000"/>
                </a:solidFill>
                <a:latin typeface="Arial"/>
                <a:ea typeface="Arial"/>
              </a:rPr>
              <a:t>往上選取全部並設定停止的元素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Tree Traversal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.next()- </a:t>
            </a:r>
            <a:r>
              <a:rPr b="0" lang="zh-TW" sz="2400" spc="-1" strike="noStrike">
                <a:solidFill>
                  <a:srgbClr val="000000"/>
                </a:solidFill>
                <a:latin typeface="Arial"/>
                <a:ea typeface="Arial"/>
              </a:rPr>
              <a:t>往後找一個元素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.nextAll()- </a:t>
            </a:r>
            <a:r>
              <a:rPr b="0" lang="zh-TW" sz="2400" spc="-1" strike="noStrike">
                <a:solidFill>
                  <a:srgbClr val="000000"/>
                </a:solidFill>
                <a:latin typeface="Arial"/>
                <a:ea typeface="Arial"/>
              </a:rPr>
              <a:t>往後及其之後的元素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.nextUntil()- </a:t>
            </a:r>
            <a:r>
              <a:rPr b="0" lang="zh-TW" sz="2400" spc="-1" strike="noStrike">
                <a:solidFill>
                  <a:srgbClr val="000000"/>
                </a:solidFill>
                <a:latin typeface="Arial"/>
                <a:ea typeface="Arial"/>
              </a:rPr>
              <a:t>往後選但到特定元素後停止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Tree Traversal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.prev()-</a:t>
            </a:r>
            <a:r>
              <a:rPr b="0" lang="zh-TW" sz="2400" spc="-1" strike="noStrike">
                <a:solidFill>
                  <a:srgbClr val="000000"/>
                </a:solidFill>
                <a:latin typeface="Arial"/>
                <a:ea typeface="Arial"/>
              </a:rPr>
              <a:t>往前找一個元素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.prevAll()-</a:t>
            </a:r>
            <a:r>
              <a:rPr b="0" lang="zh-TW" sz="2400" spc="-1" strike="noStrike">
                <a:solidFill>
                  <a:srgbClr val="000000"/>
                </a:solidFill>
                <a:latin typeface="Arial"/>
                <a:ea typeface="Arial"/>
              </a:rPr>
              <a:t>往前及其之前的元素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.prevUntil()-</a:t>
            </a:r>
            <a:r>
              <a:rPr b="0" lang="zh-TW" sz="2400" spc="-1" strike="noStrike">
                <a:solidFill>
                  <a:srgbClr val="000000"/>
                </a:solidFill>
                <a:latin typeface="Arial"/>
                <a:ea typeface="Arial"/>
              </a:rPr>
              <a:t>往前選但到特定元素停止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Tree Traversal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.siblings()- </a:t>
            </a:r>
            <a:r>
              <a:rPr b="0" lang="zh-TW" sz="2400" spc="-1" strike="noStrike">
                <a:solidFill>
                  <a:srgbClr val="000000"/>
                </a:solidFill>
                <a:latin typeface="Arial"/>
                <a:ea typeface="Arial"/>
              </a:rPr>
              <a:t>自己以外的元素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// HTML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class="a1"&gt;A1&lt;/div&gt;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class="a2"&gt;A2&lt;/div&gt;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class="a3"&gt;A3&lt;/div&gt;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class="a4"&gt;A4&lt;/div&gt;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class="a5"&gt;A5&lt;/div&gt;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// jQuery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$(".a2").siblings().css("background", "red");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Tree Traversal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.end()- </a:t>
            </a:r>
            <a:r>
              <a:rPr b="0" lang="zh-TW" sz="2400" spc="-1" strike="noStrike">
                <a:solidFill>
                  <a:srgbClr val="000000"/>
                </a:solidFill>
                <a:latin typeface="Arial"/>
                <a:ea typeface="Arial"/>
              </a:rPr>
              <a:t>回到上一個選取狀態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Tree Traversal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Google Shape;886;p66"/>
          <p:cNvSpPr/>
          <p:nvPr/>
        </p:nvSpPr>
        <p:spPr>
          <a:xfrm>
            <a:off x="1357560" y="1705320"/>
            <a:ext cx="3118680" cy="33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// HTML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&lt;ul class="first"&gt;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  </a:t>
            </a: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&lt;li class=”a1"&gt;list item 1&lt;/li&gt;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  </a:t>
            </a: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&lt;li&gt;list item 2&lt;/li&gt;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  </a:t>
            </a: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&lt;li class=”a2"&gt;list item 3&lt;/li&gt;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&lt;/ul&gt;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&lt;ul class="second"&gt;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  </a:t>
            </a: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&lt;li class=”b1"&gt;list item 1&lt;/li&gt;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  </a:t>
            </a: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&lt;li&gt;list item 2&lt;/li&gt;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  </a:t>
            </a: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&lt;li class=”b2"&gt;list item 3&lt;/li&gt;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&lt;/ul&gt;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700" spc="-1" strike="noStrike">
              <a:latin typeface="Arial"/>
            </a:endParaRPr>
          </a:p>
        </p:txBody>
      </p:sp>
      <p:sp>
        <p:nvSpPr>
          <p:cNvPr id="592" name="Google Shape;887;p66"/>
          <p:cNvSpPr/>
          <p:nvPr/>
        </p:nvSpPr>
        <p:spPr>
          <a:xfrm>
            <a:off x="4633560" y="1705320"/>
            <a:ext cx="4330440" cy="33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// jQuery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$( "ul.first" )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.find( ".a1" )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.css( "background-color", "red" )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.end()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.find( ".a2" )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.css( "background-color", "green" );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2872440" y="381600"/>
            <a:ext cx="406548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TW" sz="36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練習</a:t>
            </a:r>
            <a:r>
              <a:rPr b="1" lang="en" sz="36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1</a:t>
            </a:r>
            <a:r>
              <a:rPr b="1" lang="zh-TW" sz="36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：列表選取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94" name="Google Shape;893;p67"/>
          <p:cNvGrpSpPr/>
          <p:nvPr/>
        </p:nvGrpSpPr>
        <p:grpSpPr>
          <a:xfrm>
            <a:off x="-77040" y="-199800"/>
            <a:ext cx="3272040" cy="4040640"/>
            <a:chOff x="-77040" y="-199800"/>
            <a:chExt cx="3272040" cy="4040640"/>
          </a:xfrm>
        </p:grpSpPr>
        <p:sp>
          <p:nvSpPr>
            <p:cNvPr id="595" name="Google Shape;894;p67"/>
            <p:cNvSpPr/>
            <p:nvPr/>
          </p:nvSpPr>
          <p:spPr>
            <a:xfrm>
              <a:off x="503280" y="119160"/>
              <a:ext cx="2204640" cy="176400"/>
            </a:xfrm>
            <a:custGeom>
              <a:avLst/>
              <a:gdLst/>
              <a:ahLst/>
              <a:rect l="l" t="t" r="r" b="b"/>
              <a:pathLst>
                <a:path w="55747" h="4469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Google Shape;895;p67"/>
            <p:cNvSpPr/>
            <p:nvPr/>
          </p:nvSpPr>
          <p:spPr>
            <a:xfrm>
              <a:off x="383400" y="295920"/>
              <a:ext cx="189720" cy="2724120"/>
            </a:xfrm>
            <a:custGeom>
              <a:avLst/>
              <a:gdLst/>
              <a:ahLst/>
              <a:rect l="l" t="t" r="r" b="b"/>
              <a:pathLst>
                <a:path w="4803" h="68877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Google Shape;896;p67"/>
            <p:cNvSpPr/>
            <p:nvPr/>
          </p:nvSpPr>
          <p:spPr>
            <a:xfrm>
              <a:off x="253440" y="2303640"/>
              <a:ext cx="438480" cy="438480"/>
            </a:xfrm>
            <a:custGeom>
              <a:avLst/>
              <a:gdLst/>
              <a:ahLst/>
              <a:rect l="l" t="t" r="r" b="b"/>
              <a:pathLst>
                <a:path w="11095" h="11096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Google Shape;897;p67"/>
            <p:cNvSpPr/>
            <p:nvPr/>
          </p:nvSpPr>
          <p:spPr>
            <a:xfrm>
              <a:off x="1822320" y="-11880"/>
              <a:ext cx="438480" cy="438480"/>
            </a:xfrm>
            <a:custGeom>
              <a:avLst/>
              <a:gdLst/>
              <a:ahLst/>
              <a:rect l="l" t="t" r="r" b="b"/>
              <a:pathLst>
                <a:path w="11096" h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Google Shape;898;p67"/>
            <p:cNvSpPr/>
            <p:nvPr/>
          </p:nvSpPr>
          <p:spPr>
            <a:xfrm>
              <a:off x="2708280" y="208080"/>
              <a:ext cx="486720" cy="88560"/>
            </a:xfrm>
            <a:custGeom>
              <a:avLst/>
              <a:gdLst/>
              <a:ahLst/>
              <a:rect l="l" t="t" r="r" b="b"/>
              <a:pathLst>
                <a:path w="12311" h="2250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Google Shape;899;p67"/>
            <p:cNvSpPr/>
            <p:nvPr/>
          </p:nvSpPr>
          <p:spPr>
            <a:xfrm>
              <a:off x="-77040" y="-199800"/>
              <a:ext cx="556200" cy="539640"/>
            </a:xfrm>
            <a:custGeom>
              <a:avLst/>
              <a:gdLst/>
              <a:ahLst/>
              <a:rect l="l" t="t" r="r" b="b"/>
              <a:pathLst>
                <a:path w="14074" h="13656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Google Shape;900;p67"/>
            <p:cNvSpPr/>
            <p:nvPr/>
          </p:nvSpPr>
          <p:spPr>
            <a:xfrm>
              <a:off x="430200" y="3020040"/>
              <a:ext cx="142920" cy="515520"/>
            </a:xfrm>
            <a:custGeom>
              <a:avLst/>
              <a:gdLst/>
              <a:ahLst/>
              <a:rect l="l" t="t" r="r" b="b"/>
              <a:pathLst>
                <a:path w="3618" h="13041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Google Shape;901;p67"/>
            <p:cNvSpPr/>
            <p:nvPr/>
          </p:nvSpPr>
          <p:spPr>
            <a:xfrm>
              <a:off x="173880" y="-32400"/>
              <a:ext cx="658440" cy="657360"/>
            </a:xfrm>
            <a:custGeom>
              <a:avLst/>
              <a:gdLst/>
              <a:ahLst/>
              <a:rect l="l" t="t" r="r" b="b"/>
              <a:pathLst>
                <a:path w="16658" h="16627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Google Shape;902;p67"/>
            <p:cNvSpPr/>
            <p:nvPr/>
          </p:nvSpPr>
          <p:spPr>
            <a:xfrm>
              <a:off x="332640" y="125280"/>
              <a:ext cx="341280" cy="341280"/>
            </a:xfrm>
            <a:custGeom>
              <a:avLst/>
              <a:gdLst/>
              <a:ahLst/>
              <a:rect l="l" t="t" r="r" b="b"/>
              <a:pathLst>
                <a:path w="8633" h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Google Shape;903;p67"/>
            <p:cNvSpPr/>
            <p:nvPr/>
          </p:nvSpPr>
          <p:spPr>
            <a:xfrm>
              <a:off x="501480" y="3538800"/>
              <a:ext cx="360" cy="30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5" name="Google Shape;904;p67"/>
          <p:cNvGrpSpPr/>
          <p:nvPr/>
        </p:nvGrpSpPr>
        <p:grpSpPr>
          <a:xfrm>
            <a:off x="5871600" y="1179000"/>
            <a:ext cx="3272400" cy="4040640"/>
            <a:chOff x="5871600" y="1179000"/>
            <a:chExt cx="3272400" cy="4040640"/>
          </a:xfrm>
        </p:grpSpPr>
        <p:sp>
          <p:nvSpPr>
            <p:cNvPr id="606" name="Google Shape;905;p67"/>
            <p:cNvSpPr/>
            <p:nvPr/>
          </p:nvSpPr>
          <p:spPr>
            <a:xfrm rot="10800000">
              <a:off x="6358680" y="4723920"/>
              <a:ext cx="2204640" cy="176400"/>
            </a:xfrm>
            <a:custGeom>
              <a:avLst/>
              <a:gdLst/>
              <a:ahLst/>
              <a:rect l="l" t="t" r="r" b="b"/>
              <a:pathLst>
                <a:path w="55747" h="4469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Google Shape;906;p67"/>
            <p:cNvSpPr/>
            <p:nvPr/>
          </p:nvSpPr>
          <p:spPr>
            <a:xfrm rot="10800000">
              <a:off x="8493840" y="1999800"/>
              <a:ext cx="189720" cy="2724120"/>
            </a:xfrm>
            <a:custGeom>
              <a:avLst/>
              <a:gdLst/>
              <a:ahLst/>
              <a:rect l="l" t="t" r="r" b="b"/>
              <a:pathLst>
                <a:path w="4803" h="68877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Google Shape;907;p67"/>
            <p:cNvSpPr/>
            <p:nvPr/>
          </p:nvSpPr>
          <p:spPr>
            <a:xfrm rot="10800000">
              <a:off x="8375040" y="2278080"/>
              <a:ext cx="438480" cy="438480"/>
            </a:xfrm>
            <a:custGeom>
              <a:avLst/>
              <a:gdLst/>
              <a:ahLst/>
              <a:rect l="l" t="t" r="r" b="b"/>
              <a:pathLst>
                <a:path w="11095" h="11096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Google Shape;908;p67"/>
            <p:cNvSpPr/>
            <p:nvPr/>
          </p:nvSpPr>
          <p:spPr>
            <a:xfrm rot="10800000">
              <a:off x="6806160" y="4593240"/>
              <a:ext cx="438480" cy="438480"/>
            </a:xfrm>
            <a:custGeom>
              <a:avLst/>
              <a:gdLst/>
              <a:ahLst/>
              <a:rect l="l" t="t" r="r" b="b"/>
              <a:pathLst>
                <a:path w="11096" h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Google Shape;909;p67"/>
            <p:cNvSpPr/>
            <p:nvPr/>
          </p:nvSpPr>
          <p:spPr>
            <a:xfrm rot="10800000">
              <a:off x="5871600" y="4723200"/>
              <a:ext cx="486720" cy="88560"/>
            </a:xfrm>
            <a:custGeom>
              <a:avLst/>
              <a:gdLst/>
              <a:ahLst/>
              <a:rect l="l" t="t" r="r" b="b"/>
              <a:pathLst>
                <a:path w="12311" h="2250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Google Shape;910;p67"/>
            <p:cNvSpPr/>
            <p:nvPr/>
          </p:nvSpPr>
          <p:spPr>
            <a:xfrm rot="10800000">
              <a:off x="8587800" y="4680000"/>
              <a:ext cx="556200" cy="539640"/>
            </a:xfrm>
            <a:custGeom>
              <a:avLst/>
              <a:gdLst/>
              <a:ahLst/>
              <a:rect l="l" t="t" r="r" b="b"/>
              <a:pathLst>
                <a:path w="14074" h="13656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Google Shape;911;p67"/>
            <p:cNvSpPr/>
            <p:nvPr/>
          </p:nvSpPr>
          <p:spPr>
            <a:xfrm rot="10800000">
              <a:off x="8493840" y="1484280"/>
              <a:ext cx="142920" cy="515520"/>
            </a:xfrm>
            <a:custGeom>
              <a:avLst/>
              <a:gdLst/>
              <a:ahLst/>
              <a:rect l="l" t="t" r="r" b="b"/>
              <a:pathLst>
                <a:path w="3618" h="13041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Google Shape;912;p67"/>
            <p:cNvSpPr/>
            <p:nvPr/>
          </p:nvSpPr>
          <p:spPr>
            <a:xfrm rot="10800000">
              <a:off x="8234280" y="4394880"/>
              <a:ext cx="658440" cy="657360"/>
            </a:xfrm>
            <a:custGeom>
              <a:avLst/>
              <a:gdLst/>
              <a:ahLst/>
              <a:rect l="l" t="t" r="r" b="b"/>
              <a:pathLst>
                <a:path w="16658" h="16627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Google Shape;913;p67"/>
            <p:cNvSpPr/>
            <p:nvPr/>
          </p:nvSpPr>
          <p:spPr>
            <a:xfrm rot="10800000">
              <a:off x="8392680" y="4553640"/>
              <a:ext cx="341280" cy="341280"/>
            </a:xfrm>
            <a:custGeom>
              <a:avLst/>
              <a:gdLst/>
              <a:ahLst/>
              <a:rect l="l" t="t" r="r" b="b"/>
              <a:pathLst>
                <a:path w="8633" h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Google Shape;914;p67"/>
            <p:cNvSpPr/>
            <p:nvPr/>
          </p:nvSpPr>
          <p:spPr>
            <a:xfrm rot="10800000">
              <a:off x="8564760" y="1179000"/>
              <a:ext cx="360" cy="30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6" name="Google Shape;915;p67"/>
          <p:cNvSpPr/>
          <p:nvPr/>
        </p:nvSpPr>
        <p:spPr>
          <a:xfrm>
            <a:off x="1873800" y="1047960"/>
            <a:ext cx="6462360" cy="7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點擊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checkbox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後讓整行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highlight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用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:checkbox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選擇上層元素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617" name="Google Shape;916;p67" descr=""/>
          <p:cNvPicPr/>
          <p:nvPr/>
        </p:nvPicPr>
        <p:blipFill>
          <a:blip r:embed="rId1"/>
          <a:stretch/>
        </p:blipFill>
        <p:spPr>
          <a:xfrm>
            <a:off x="1044720" y="2105640"/>
            <a:ext cx="7043040" cy="203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2872440" y="381600"/>
            <a:ext cx="391068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TW" sz="36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練習</a:t>
            </a:r>
            <a:r>
              <a:rPr b="1" lang="en" sz="36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2</a:t>
            </a:r>
            <a:r>
              <a:rPr b="1" lang="zh-TW" sz="36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：往後選取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19" name="Google Shape;922;p68"/>
          <p:cNvGrpSpPr/>
          <p:nvPr/>
        </p:nvGrpSpPr>
        <p:grpSpPr>
          <a:xfrm>
            <a:off x="-77040" y="-199800"/>
            <a:ext cx="3272040" cy="4040640"/>
            <a:chOff x="-77040" y="-199800"/>
            <a:chExt cx="3272040" cy="4040640"/>
          </a:xfrm>
        </p:grpSpPr>
        <p:sp>
          <p:nvSpPr>
            <p:cNvPr id="620" name="Google Shape;923;p68"/>
            <p:cNvSpPr/>
            <p:nvPr/>
          </p:nvSpPr>
          <p:spPr>
            <a:xfrm>
              <a:off x="503280" y="119160"/>
              <a:ext cx="2204640" cy="176400"/>
            </a:xfrm>
            <a:custGeom>
              <a:avLst/>
              <a:gdLst/>
              <a:ahLst/>
              <a:rect l="l" t="t" r="r" b="b"/>
              <a:pathLst>
                <a:path w="55747" h="4469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Google Shape;924;p68"/>
            <p:cNvSpPr/>
            <p:nvPr/>
          </p:nvSpPr>
          <p:spPr>
            <a:xfrm>
              <a:off x="383400" y="295920"/>
              <a:ext cx="189720" cy="2724120"/>
            </a:xfrm>
            <a:custGeom>
              <a:avLst/>
              <a:gdLst/>
              <a:ahLst/>
              <a:rect l="l" t="t" r="r" b="b"/>
              <a:pathLst>
                <a:path w="4803" h="68877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Google Shape;925;p68"/>
            <p:cNvSpPr/>
            <p:nvPr/>
          </p:nvSpPr>
          <p:spPr>
            <a:xfrm>
              <a:off x="253440" y="2303640"/>
              <a:ext cx="438480" cy="438480"/>
            </a:xfrm>
            <a:custGeom>
              <a:avLst/>
              <a:gdLst/>
              <a:ahLst/>
              <a:rect l="l" t="t" r="r" b="b"/>
              <a:pathLst>
                <a:path w="11095" h="11096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Google Shape;926;p68"/>
            <p:cNvSpPr/>
            <p:nvPr/>
          </p:nvSpPr>
          <p:spPr>
            <a:xfrm>
              <a:off x="1822320" y="-11880"/>
              <a:ext cx="438480" cy="438480"/>
            </a:xfrm>
            <a:custGeom>
              <a:avLst/>
              <a:gdLst/>
              <a:ahLst/>
              <a:rect l="l" t="t" r="r" b="b"/>
              <a:pathLst>
                <a:path w="11096" h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Google Shape;927;p68"/>
            <p:cNvSpPr/>
            <p:nvPr/>
          </p:nvSpPr>
          <p:spPr>
            <a:xfrm>
              <a:off x="2708280" y="208080"/>
              <a:ext cx="486720" cy="88560"/>
            </a:xfrm>
            <a:custGeom>
              <a:avLst/>
              <a:gdLst/>
              <a:ahLst/>
              <a:rect l="l" t="t" r="r" b="b"/>
              <a:pathLst>
                <a:path w="12311" h="2250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Google Shape;928;p68"/>
            <p:cNvSpPr/>
            <p:nvPr/>
          </p:nvSpPr>
          <p:spPr>
            <a:xfrm>
              <a:off x="-77040" y="-199800"/>
              <a:ext cx="556200" cy="539640"/>
            </a:xfrm>
            <a:custGeom>
              <a:avLst/>
              <a:gdLst/>
              <a:ahLst/>
              <a:rect l="l" t="t" r="r" b="b"/>
              <a:pathLst>
                <a:path w="14074" h="13656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Google Shape;929;p68"/>
            <p:cNvSpPr/>
            <p:nvPr/>
          </p:nvSpPr>
          <p:spPr>
            <a:xfrm>
              <a:off x="430200" y="3020040"/>
              <a:ext cx="142920" cy="515520"/>
            </a:xfrm>
            <a:custGeom>
              <a:avLst/>
              <a:gdLst/>
              <a:ahLst/>
              <a:rect l="l" t="t" r="r" b="b"/>
              <a:pathLst>
                <a:path w="3618" h="13041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Google Shape;930;p68"/>
            <p:cNvSpPr/>
            <p:nvPr/>
          </p:nvSpPr>
          <p:spPr>
            <a:xfrm>
              <a:off x="173880" y="-32400"/>
              <a:ext cx="658440" cy="657360"/>
            </a:xfrm>
            <a:custGeom>
              <a:avLst/>
              <a:gdLst/>
              <a:ahLst/>
              <a:rect l="l" t="t" r="r" b="b"/>
              <a:pathLst>
                <a:path w="16658" h="16627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Google Shape;931;p68"/>
            <p:cNvSpPr/>
            <p:nvPr/>
          </p:nvSpPr>
          <p:spPr>
            <a:xfrm>
              <a:off x="332640" y="125280"/>
              <a:ext cx="341280" cy="341280"/>
            </a:xfrm>
            <a:custGeom>
              <a:avLst/>
              <a:gdLst/>
              <a:ahLst/>
              <a:rect l="l" t="t" r="r" b="b"/>
              <a:pathLst>
                <a:path w="8633" h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Google Shape;932;p68"/>
            <p:cNvSpPr/>
            <p:nvPr/>
          </p:nvSpPr>
          <p:spPr>
            <a:xfrm>
              <a:off x="501480" y="3538800"/>
              <a:ext cx="360" cy="30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0" name="Google Shape;933;p68"/>
          <p:cNvGrpSpPr/>
          <p:nvPr/>
        </p:nvGrpSpPr>
        <p:grpSpPr>
          <a:xfrm>
            <a:off x="5871600" y="1179000"/>
            <a:ext cx="3272400" cy="4040640"/>
            <a:chOff x="5871600" y="1179000"/>
            <a:chExt cx="3272400" cy="4040640"/>
          </a:xfrm>
        </p:grpSpPr>
        <p:sp>
          <p:nvSpPr>
            <p:cNvPr id="631" name="Google Shape;934;p68"/>
            <p:cNvSpPr/>
            <p:nvPr/>
          </p:nvSpPr>
          <p:spPr>
            <a:xfrm rot="10800000">
              <a:off x="6358680" y="4723920"/>
              <a:ext cx="2204640" cy="176400"/>
            </a:xfrm>
            <a:custGeom>
              <a:avLst/>
              <a:gdLst/>
              <a:ahLst/>
              <a:rect l="l" t="t" r="r" b="b"/>
              <a:pathLst>
                <a:path w="55747" h="4469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Google Shape;935;p68"/>
            <p:cNvSpPr/>
            <p:nvPr/>
          </p:nvSpPr>
          <p:spPr>
            <a:xfrm rot="10800000">
              <a:off x="8493840" y="1999800"/>
              <a:ext cx="189720" cy="2724120"/>
            </a:xfrm>
            <a:custGeom>
              <a:avLst/>
              <a:gdLst/>
              <a:ahLst/>
              <a:rect l="l" t="t" r="r" b="b"/>
              <a:pathLst>
                <a:path w="4803" h="68877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Google Shape;936;p68"/>
            <p:cNvSpPr/>
            <p:nvPr/>
          </p:nvSpPr>
          <p:spPr>
            <a:xfrm rot="10800000">
              <a:off x="8375040" y="2278080"/>
              <a:ext cx="438480" cy="438480"/>
            </a:xfrm>
            <a:custGeom>
              <a:avLst/>
              <a:gdLst/>
              <a:ahLst/>
              <a:rect l="l" t="t" r="r" b="b"/>
              <a:pathLst>
                <a:path w="11095" h="11096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Google Shape;937;p68"/>
            <p:cNvSpPr/>
            <p:nvPr/>
          </p:nvSpPr>
          <p:spPr>
            <a:xfrm rot="10800000">
              <a:off x="6806160" y="4593240"/>
              <a:ext cx="438480" cy="438480"/>
            </a:xfrm>
            <a:custGeom>
              <a:avLst/>
              <a:gdLst/>
              <a:ahLst/>
              <a:rect l="l" t="t" r="r" b="b"/>
              <a:pathLst>
                <a:path w="11096" h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Google Shape;938;p68"/>
            <p:cNvSpPr/>
            <p:nvPr/>
          </p:nvSpPr>
          <p:spPr>
            <a:xfrm rot="10800000">
              <a:off x="5871600" y="4723200"/>
              <a:ext cx="486720" cy="88560"/>
            </a:xfrm>
            <a:custGeom>
              <a:avLst/>
              <a:gdLst/>
              <a:ahLst/>
              <a:rect l="l" t="t" r="r" b="b"/>
              <a:pathLst>
                <a:path w="12311" h="2250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Google Shape;939;p68"/>
            <p:cNvSpPr/>
            <p:nvPr/>
          </p:nvSpPr>
          <p:spPr>
            <a:xfrm rot="10800000">
              <a:off x="8587800" y="4680000"/>
              <a:ext cx="556200" cy="539640"/>
            </a:xfrm>
            <a:custGeom>
              <a:avLst/>
              <a:gdLst/>
              <a:ahLst/>
              <a:rect l="l" t="t" r="r" b="b"/>
              <a:pathLst>
                <a:path w="14074" h="13656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Google Shape;940;p68"/>
            <p:cNvSpPr/>
            <p:nvPr/>
          </p:nvSpPr>
          <p:spPr>
            <a:xfrm rot="10800000">
              <a:off x="8493840" y="1484280"/>
              <a:ext cx="142920" cy="515520"/>
            </a:xfrm>
            <a:custGeom>
              <a:avLst/>
              <a:gdLst/>
              <a:ahLst/>
              <a:rect l="l" t="t" r="r" b="b"/>
              <a:pathLst>
                <a:path w="3618" h="13041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Google Shape;941;p68"/>
            <p:cNvSpPr/>
            <p:nvPr/>
          </p:nvSpPr>
          <p:spPr>
            <a:xfrm rot="10800000">
              <a:off x="8234280" y="4394880"/>
              <a:ext cx="658440" cy="657360"/>
            </a:xfrm>
            <a:custGeom>
              <a:avLst/>
              <a:gdLst/>
              <a:ahLst/>
              <a:rect l="l" t="t" r="r" b="b"/>
              <a:pathLst>
                <a:path w="16658" h="16627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Google Shape;942;p68"/>
            <p:cNvSpPr/>
            <p:nvPr/>
          </p:nvSpPr>
          <p:spPr>
            <a:xfrm rot="10800000">
              <a:off x="8392680" y="4553640"/>
              <a:ext cx="341280" cy="341280"/>
            </a:xfrm>
            <a:custGeom>
              <a:avLst/>
              <a:gdLst/>
              <a:ahLst/>
              <a:rect l="l" t="t" r="r" b="b"/>
              <a:pathLst>
                <a:path w="8633" h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Google Shape;943;p68"/>
            <p:cNvSpPr/>
            <p:nvPr/>
          </p:nvSpPr>
          <p:spPr>
            <a:xfrm rot="10800000">
              <a:off x="8564760" y="1179000"/>
              <a:ext cx="360" cy="30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1" name="Google Shape;944;p68"/>
          <p:cNvSpPr/>
          <p:nvPr/>
        </p:nvSpPr>
        <p:spPr>
          <a:xfrm>
            <a:off x="1873800" y="1047960"/>
            <a:ext cx="6462360" cy="7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點擊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div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後讓後面背景顏色都變成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lightblue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642" name="Google Shape;945;p68" descr=""/>
          <p:cNvPicPr/>
          <p:nvPr/>
        </p:nvPicPr>
        <p:blipFill>
          <a:blip r:embed="rId1"/>
          <a:stretch/>
        </p:blipFill>
        <p:spPr>
          <a:xfrm>
            <a:off x="1340640" y="1999080"/>
            <a:ext cx="6462360" cy="202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2872440" y="381600"/>
            <a:ext cx="411336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TW" sz="36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練習</a:t>
            </a:r>
            <a:r>
              <a:rPr b="1" lang="en" sz="36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3</a:t>
            </a:r>
            <a:r>
              <a:rPr b="1" lang="zh-TW" sz="36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：照片選取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44" name="Google Shape;951;p69"/>
          <p:cNvGrpSpPr/>
          <p:nvPr/>
        </p:nvGrpSpPr>
        <p:grpSpPr>
          <a:xfrm>
            <a:off x="-77040" y="-199800"/>
            <a:ext cx="3272040" cy="4040640"/>
            <a:chOff x="-77040" y="-199800"/>
            <a:chExt cx="3272040" cy="4040640"/>
          </a:xfrm>
        </p:grpSpPr>
        <p:sp>
          <p:nvSpPr>
            <p:cNvPr id="645" name="Google Shape;952;p69"/>
            <p:cNvSpPr/>
            <p:nvPr/>
          </p:nvSpPr>
          <p:spPr>
            <a:xfrm>
              <a:off x="503280" y="119160"/>
              <a:ext cx="2204640" cy="176400"/>
            </a:xfrm>
            <a:custGeom>
              <a:avLst/>
              <a:gdLst/>
              <a:ahLst/>
              <a:rect l="l" t="t" r="r" b="b"/>
              <a:pathLst>
                <a:path w="55747" h="4469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Google Shape;953;p69"/>
            <p:cNvSpPr/>
            <p:nvPr/>
          </p:nvSpPr>
          <p:spPr>
            <a:xfrm>
              <a:off x="383400" y="295920"/>
              <a:ext cx="189720" cy="2724120"/>
            </a:xfrm>
            <a:custGeom>
              <a:avLst/>
              <a:gdLst/>
              <a:ahLst/>
              <a:rect l="l" t="t" r="r" b="b"/>
              <a:pathLst>
                <a:path w="4803" h="68877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Google Shape;954;p69"/>
            <p:cNvSpPr/>
            <p:nvPr/>
          </p:nvSpPr>
          <p:spPr>
            <a:xfrm>
              <a:off x="253440" y="2303640"/>
              <a:ext cx="438480" cy="438480"/>
            </a:xfrm>
            <a:custGeom>
              <a:avLst/>
              <a:gdLst/>
              <a:ahLst/>
              <a:rect l="l" t="t" r="r" b="b"/>
              <a:pathLst>
                <a:path w="11095" h="11096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Google Shape;955;p69"/>
            <p:cNvSpPr/>
            <p:nvPr/>
          </p:nvSpPr>
          <p:spPr>
            <a:xfrm>
              <a:off x="1822320" y="-11880"/>
              <a:ext cx="438480" cy="438480"/>
            </a:xfrm>
            <a:custGeom>
              <a:avLst/>
              <a:gdLst/>
              <a:ahLst/>
              <a:rect l="l" t="t" r="r" b="b"/>
              <a:pathLst>
                <a:path w="11096" h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Google Shape;956;p69"/>
            <p:cNvSpPr/>
            <p:nvPr/>
          </p:nvSpPr>
          <p:spPr>
            <a:xfrm>
              <a:off x="2708280" y="208080"/>
              <a:ext cx="486720" cy="88560"/>
            </a:xfrm>
            <a:custGeom>
              <a:avLst/>
              <a:gdLst/>
              <a:ahLst/>
              <a:rect l="l" t="t" r="r" b="b"/>
              <a:pathLst>
                <a:path w="12311" h="2250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Google Shape;957;p69"/>
            <p:cNvSpPr/>
            <p:nvPr/>
          </p:nvSpPr>
          <p:spPr>
            <a:xfrm>
              <a:off x="-77040" y="-199800"/>
              <a:ext cx="556200" cy="539640"/>
            </a:xfrm>
            <a:custGeom>
              <a:avLst/>
              <a:gdLst/>
              <a:ahLst/>
              <a:rect l="l" t="t" r="r" b="b"/>
              <a:pathLst>
                <a:path w="14074" h="13656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Google Shape;958;p69"/>
            <p:cNvSpPr/>
            <p:nvPr/>
          </p:nvSpPr>
          <p:spPr>
            <a:xfrm>
              <a:off x="430200" y="3020040"/>
              <a:ext cx="142920" cy="515520"/>
            </a:xfrm>
            <a:custGeom>
              <a:avLst/>
              <a:gdLst/>
              <a:ahLst/>
              <a:rect l="l" t="t" r="r" b="b"/>
              <a:pathLst>
                <a:path w="3618" h="13041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Google Shape;959;p69"/>
            <p:cNvSpPr/>
            <p:nvPr/>
          </p:nvSpPr>
          <p:spPr>
            <a:xfrm>
              <a:off x="173880" y="-32400"/>
              <a:ext cx="658440" cy="657360"/>
            </a:xfrm>
            <a:custGeom>
              <a:avLst/>
              <a:gdLst/>
              <a:ahLst/>
              <a:rect l="l" t="t" r="r" b="b"/>
              <a:pathLst>
                <a:path w="16658" h="16627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Google Shape;960;p69"/>
            <p:cNvSpPr/>
            <p:nvPr/>
          </p:nvSpPr>
          <p:spPr>
            <a:xfrm>
              <a:off x="332640" y="125280"/>
              <a:ext cx="341280" cy="341280"/>
            </a:xfrm>
            <a:custGeom>
              <a:avLst/>
              <a:gdLst/>
              <a:ahLst/>
              <a:rect l="l" t="t" r="r" b="b"/>
              <a:pathLst>
                <a:path w="8633" h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Google Shape;961;p69"/>
            <p:cNvSpPr/>
            <p:nvPr/>
          </p:nvSpPr>
          <p:spPr>
            <a:xfrm>
              <a:off x="501480" y="3538800"/>
              <a:ext cx="360" cy="30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5" name="Google Shape;962;p69"/>
          <p:cNvGrpSpPr/>
          <p:nvPr/>
        </p:nvGrpSpPr>
        <p:grpSpPr>
          <a:xfrm>
            <a:off x="5871600" y="1179000"/>
            <a:ext cx="3272400" cy="4040640"/>
            <a:chOff x="5871600" y="1179000"/>
            <a:chExt cx="3272400" cy="4040640"/>
          </a:xfrm>
        </p:grpSpPr>
        <p:sp>
          <p:nvSpPr>
            <p:cNvPr id="656" name="Google Shape;963;p69"/>
            <p:cNvSpPr/>
            <p:nvPr/>
          </p:nvSpPr>
          <p:spPr>
            <a:xfrm rot="10800000">
              <a:off x="6358680" y="4723920"/>
              <a:ext cx="2204640" cy="176400"/>
            </a:xfrm>
            <a:custGeom>
              <a:avLst/>
              <a:gdLst/>
              <a:ahLst/>
              <a:rect l="l" t="t" r="r" b="b"/>
              <a:pathLst>
                <a:path w="55747" h="4469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Google Shape;964;p69"/>
            <p:cNvSpPr/>
            <p:nvPr/>
          </p:nvSpPr>
          <p:spPr>
            <a:xfrm rot="10800000">
              <a:off x="8493840" y="1999800"/>
              <a:ext cx="189720" cy="2724120"/>
            </a:xfrm>
            <a:custGeom>
              <a:avLst/>
              <a:gdLst/>
              <a:ahLst/>
              <a:rect l="l" t="t" r="r" b="b"/>
              <a:pathLst>
                <a:path w="4803" h="68877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Google Shape;965;p69"/>
            <p:cNvSpPr/>
            <p:nvPr/>
          </p:nvSpPr>
          <p:spPr>
            <a:xfrm rot="10800000">
              <a:off x="8375040" y="2278080"/>
              <a:ext cx="438480" cy="438480"/>
            </a:xfrm>
            <a:custGeom>
              <a:avLst/>
              <a:gdLst/>
              <a:ahLst/>
              <a:rect l="l" t="t" r="r" b="b"/>
              <a:pathLst>
                <a:path w="11095" h="11096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Google Shape;966;p69"/>
            <p:cNvSpPr/>
            <p:nvPr/>
          </p:nvSpPr>
          <p:spPr>
            <a:xfrm rot="10800000">
              <a:off x="6806160" y="4593240"/>
              <a:ext cx="438480" cy="438480"/>
            </a:xfrm>
            <a:custGeom>
              <a:avLst/>
              <a:gdLst/>
              <a:ahLst/>
              <a:rect l="l" t="t" r="r" b="b"/>
              <a:pathLst>
                <a:path w="11096" h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Google Shape;967;p69"/>
            <p:cNvSpPr/>
            <p:nvPr/>
          </p:nvSpPr>
          <p:spPr>
            <a:xfrm rot="10800000">
              <a:off x="5871600" y="4723200"/>
              <a:ext cx="486720" cy="88560"/>
            </a:xfrm>
            <a:custGeom>
              <a:avLst/>
              <a:gdLst/>
              <a:ahLst/>
              <a:rect l="l" t="t" r="r" b="b"/>
              <a:pathLst>
                <a:path w="12311" h="2250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Google Shape;968;p69"/>
            <p:cNvSpPr/>
            <p:nvPr/>
          </p:nvSpPr>
          <p:spPr>
            <a:xfrm rot="10800000">
              <a:off x="8587800" y="4680000"/>
              <a:ext cx="556200" cy="539640"/>
            </a:xfrm>
            <a:custGeom>
              <a:avLst/>
              <a:gdLst/>
              <a:ahLst/>
              <a:rect l="l" t="t" r="r" b="b"/>
              <a:pathLst>
                <a:path w="14074" h="13656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Google Shape;969;p69"/>
            <p:cNvSpPr/>
            <p:nvPr/>
          </p:nvSpPr>
          <p:spPr>
            <a:xfrm rot="10800000">
              <a:off x="8493840" y="1484280"/>
              <a:ext cx="142920" cy="515520"/>
            </a:xfrm>
            <a:custGeom>
              <a:avLst/>
              <a:gdLst/>
              <a:ahLst/>
              <a:rect l="l" t="t" r="r" b="b"/>
              <a:pathLst>
                <a:path w="3618" h="13041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Google Shape;970;p69"/>
            <p:cNvSpPr/>
            <p:nvPr/>
          </p:nvSpPr>
          <p:spPr>
            <a:xfrm rot="10800000">
              <a:off x="8234280" y="4394880"/>
              <a:ext cx="658440" cy="657360"/>
            </a:xfrm>
            <a:custGeom>
              <a:avLst/>
              <a:gdLst/>
              <a:ahLst/>
              <a:rect l="l" t="t" r="r" b="b"/>
              <a:pathLst>
                <a:path w="16658" h="16627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Google Shape;971;p69"/>
            <p:cNvSpPr/>
            <p:nvPr/>
          </p:nvSpPr>
          <p:spPr>
            <a:xfrm rot="10800000">
              <a:off x="8392680" y="4553640"/>
              <a:ext cx="341280" cy="341280"/>
            </a:xfrm>
            <a:custGeom>
              <a:avLst/>
              <a:gdLst/>
              <a:ahLst/>
              <a:rect l="l" t="t" r="r" b="b"/>
              <a:pathLst>
                <a:path w="8633" h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Google Shape;972;p69"/>
            <p:cNvSpPr/>
            <p:nvPr/>
          </p:nvSpPr>
          <p:spPr>
            <a:xfrm rot="10800000">
              <a:off x="8564760" y="1179000"/>
              <a:ext cx="360" cy="30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66" name="Google Shape;973;p69"/>
          <p:cNvSpPr/>
          <p:nvPr/>
        </p:nvSpPr>
        <p:spPr>
          <a:xfrm>
            <a:off x="1873800" y="1047960"/>
            <a:ext cx="6462360" cy="7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點擊照片只有自己有外框，其他照片無外框效果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67" name="Google Shape;974;p69" descr=""/>
          <p:cNvPicPr/>
          <p:nvPr/>
        </p:nvPicPr>
        <p:blipFill>
          <a:blip r:embed="rId1"/>
          <a:stretch/>
        </p:blipFill>
        <p:spPr>
          <a:xfrm>
            <a:off x="1017360" y="2053440"/>
            <a:ext cx="7108920" cy="135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576;p34"/>
          <p:cNvGrpSpPr/>
          <p:nvPr/>
        </p:nvGrpSpPr>
        <p:grpSpPr>
          <a:xfrm>
            <a:off x="-991800" y="4111200"/>
            <a:ext cx="3842640" cy="2233080"/>
            <a:chOff x="-991800" y="4111200"/>
            <a:chExt cx="3842640" cy="2233080"/>
          </a:xfrm>
        </p:grpSpPr>
        <p:sp>
          <p:nvSpPr>
            <p:cNvPr id="410" name="Google Shape;577;p34"/>
            <p:cNvSpPr/>
            <p:nvPr/>
          </p:nvSpPr>
          <p:spPr>
            <a:xfrm>
              <a:off x="-288720" y="4111200"/>
              <a:ext cx="2369520" cy="2233080"/>
            </a:xfrm>
            <a:custGeom>
              <a:avLst/>
              <a:gdLst/>
              <a:ahLst/>
              <a:rect l="l" t="t" r="r" b="b"/>
              <a:pathLst>
                <a:path w="20015" h="18864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Google Shape;578;p34"/>
            <p:cNvSpPr/>
            <p:nvPr/>
          </p:nvSpPr>
          <p:spPr>
            <a:xfrm>
              <a:off x="884160" y="4363920"/>
              <a:ext cx="738360" cy="576720"/>
            </a:xfrm>
            <a:custGeom>
              <a:avLst/>
              <a:gdLst/>
              <a:ahLst/>
              <a:rect l="l" t="t" r="r" b="b"/>
              <a:pathLst>
                <a:path w="6239" h="4873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Google Shape;579;p34"/>
            <p:cNvSpPr/>
            <p:nvPr/>
          </p:nvSpPr>
          <p:spPr>
            <a:xfrm>
              <a:off x="-403200" y="4653720"/>
              <a:ext cx="2713320" cy="1137240"/>
            </a:xfrm>
            <a:custGeom>
              <a:avLst/>
              <a:gdLst/>
              <a:ahLst/>
              <a:rect l="l" t="t" r="r" b="b"/>
              <a:pathLst>
                <a:path w="22918" h="9607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Google Shape;580;p34"/>
            <p:cNvSpPr/>
            <p:nvPr/>
          </p:nvSpPr>
          <p:spPr>
            <a:xfrm>
              <a:off x="-991800" y="4428720"/>
              <a:ext cx="3842640" cy="1626840"/>
            </a:xfrm>
            <a:custGeom>
              <a:avLst/>
              <a:gdLst/>
              <a:ahLst/>
              <a:rect l="l" t="t" r="r" b="b"/>
              <a:pathLst>
                <a:path w="32458" h="13744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4" name="Google Shape;581;p34"/>
          <p:cNvSpPr/>
          <p:nvPr/>
        </p:nvSpPr>
        <p:spPr>
          <a:xfrm>
            <a:off x="3259080" y="674280"/>
            <a:ext cx="5884560" cy="131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87360">
              <a:lnSpc>
                <a:spcPct val="150000"/>
              </a:lnSpc>
              <a:buClr>
                <a:srgbClr val="000000"/>
              </a:buClr>
              <a:buFont typeface="Montserrat Medium"/>
              <a:buAutoNum type="arabicPeriod"/>
            </a:pPr>
            <a:r>
              <a:rPr b="0" lang="zh-TW" sz="25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下載至本地端後讀入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700" spc="-1" strike="noStrike" u="sng">
                <a:solidFill>
                  <a:srgbClr val="8e7baf"/>
                </a:solidFill>
                <a:uFillTx/>
                <a:latin typeface="Arial"/>
                <a:ea typeface="Arial"/>
                <a:hlinkClick r:id="rId1"/>
              </a:rPr>
              <a:t>https://jquery.com/download/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&lt;script src=“./js/jquery.js”&gt;&lt;/script&gt;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  <a:p>
            <a:pPr marL="457200" indent="-374760">
              <a:lnSpc>
                <a:spcPct val="150000"/>
              </a:lnSpc>
              <a:buClr>
                <a:srgbClr val="000000"/>
              </a:buClr>
              <a:buFont typeface="Montserrat Medium"/>
              <a:buAutoNum type="arabicPeriod"/>
              <a:tabLst>
                <a:tab algn="l" pos="0"/>
              </a:tabLst>
            </a:pPr>
            <a:r>
              <a:rPr b="0" lang="en" sz="23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 </a:t>
            </a:r>
            <a:r>
              <a:rPr b="0" lang="zh-TW" sz="23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直接使用 </a:t>
            </a:r>
            <a:r>
              <a:rPr b="0" lang="en" sz="23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CDN </a:t>
            </a:r>
            <a:r>
              <a:rPr b="0" lang="zh-TW" sz="23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方式讀入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700" spc="-1" strike="noStrike" u="sng">
                <a:solidFill>
                  <a:srgbClr val="8e7baf"/>
                </a:solidFill>
                <a:uFillTx/>
                <a:latin typeface="Arial"/>
                <a:ea typeface="Arial"/>
                <a:hlinkClick r:id="rId2"/>
              </a:rPr>
              <a:t>https://code.jquery.com/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7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&lt;script src="https://code.jquery.com/jquery-3.5.1.min.js" integrity="sha256-9/aliU8dGd2tb6OSsuzixeV4y/faTqgFtohetphbbj0=" crossorigin="anonymous"&gt;&lt;/script&gt;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700" spc="-1" strike="noStrike">
              <a:latin typeface="Arial"/>
            </a:endParaRPr>
          </a:p>
          <a:p>
            <a:pPr marL="457200"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2872440" y="381600"/>
            <a:ext cx="411336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TW" sz="36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練習</a:t>
            </a:r>
            <a:r>
              <a:rPr b="1" lang="en" sz="36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4</a:t>
            </a:r>
            <a:r>
              <a:rPr b="1" lang="zh-TW" sz="36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：一鍵輸入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69" name="Google Shape;980;p70"/>
          <p:cNvGrpSpPr/>
          <p:nvPr/>
        </p:nvGrpSpPr>
        <p:grpSpPr>
          <a:xfrm>
            <a:off x="-77040" y="-199800"/>
            <a:ext cx="3272040" cy="4040640"/>
            <a:chOff x="-77040" y="-199800"/>
            <a:chExt cx="3272040" cy="4040640"/>
          </a:xfrm>
        </p:grpSpPr>
        <p:sp>
          <p:nvSpPr>
            <p:cNvPr id="670" name="Google Shape;981;p70"/>
            <p:cNvSpPr/>
            <p:nvPr/>
          </p:nvSpPr>
          <p:spPr>
            <a:xfrm>
              <a:off x="503280" y="119160"/>
              <a:ext cx="2204640" cy="176400"/>
            </a:xfrm>
            <a:custGeom>
              <a:avLst/>
              <a:gdLst/>
              <a:ahLst/>
              <a:rect l="l" t="t" r="r" b="b"/>
              <a:pathLst>
                <a:path w="55747" h="4469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Google Shape;982;p70"/>
            <p:cNvSpPr/>
            <p:nvPr/>
          </p:nvSpPr>
          <p:spPr>
            <a:xfrm>
              <a:off x="383400" y="295920"/>
              <a:ext cx="189720" cy="2724120"/>
            </a:xfrm>
            <a:custGeom>
              <a:avLst/>
              <a:gdLst/>
              <a:ahLst/>
              <a:rect l="l" t="t" r="r" b="b"/>
              <a:pathLst>
                <a:path w="4803" h="68877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Google Shape;983;p70"/>
            <p:cNvSpPr/>
            <p:nvPr/>
          </p:nvSpPr>
          <p:spPr>
            <a:xfrm>
              <a:off x="253440" y="2303640"/>
              <a:ext cx="438480" cy="438480"/>
            </a:xfrm>
            <a:custGeom>
              <a:avLst/>
              <a:gdLst/>
              <a:ahLst/>
              <a:rect l="l" t="t" r="r" b="b"/>
              <a:pathLst>
                <a:path w="11095" h="11096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Google Shape;984;p70"/>
            <p:cNvSpPr/>
            <p:nvPr/>
          </p:nvSpPr>
          <p:spPr>
            <a:xfrm>
              <a:off x="1822320" y="-11880"/>
              <a:ext cx="438480" cy="438480"/>
            </a:xfrm>
            <a:custGeom>
              <a:avLst/>
              <a:gdLst/>
              <a:ahLst/>
              <a:rect l="l" t="t" r="r" b="b"/>
              <a:pathLst>
                <a:path w="11096" h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Google Shape;985;p70"/>
            <p:cNvSpPr/>
            <p:nvPr/>
          </p:nvSpPr>
          <p:spPr>
            <a:xfrm>
              <a:off x="2708280" y="208080"/>
              <a:ext cx="486720" cy="88560"/>
            </a:xfrm>
            <a:custGeom>
              <a:avLst/>
              <a:gdLst/>
              <a:ahLst/>
              <a:rect l="l" t="t" r="r" b="b"/>
              <a:pathLst>
                <a:path w="12311" h="2250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Google Shape;986;p70"/>
            <p:cNvSpPr/>
            <p:nvPr/>
          </p:nvSpPr>
          <p:spPr>
            <a:xfrm>
              <a:off x="-77040" y="-199800"/>
              <a:ext cx="556200" cy="539640"/>
            </a:xfrm>
            <a:custGeom>
              <a:avLst/>
              <a:gdLst/>
              <a:ahLst/>
              <a:rect l="l" t="t" r="r" b="b"/>
              <a:pathLst>
                <a:path w="14074" h="13656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Google Shape;987;p70"/>
            <p:cNvSpPr/>
            <p:nvPr/>
          </p:nvSpPr>
          <p:spPr>
            <a:xfrm>
              <a:off x="430200" y="3020040"/>
              <a:ext cx="142920" cy="515520"/>
            </a:xfrm>
            <a:custGeom>
              <a:avLst/>
              <a:gdLst/>
              <a:ahLst/>
              <a:rect l="l" t="t" r="r" b="b"/>
              <a:pathLst>
                <a:path w="3618" h="13041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Google Shape;988;p70"/>
            <p:cNvSpPr/>
            <p:nvPr/>
          </p:nvSpPr>
          <p:spPr>
            <a:xfrm>
              <a:off x="173880" y="-32400"/>
              <a:ext cx="658440" cy="657360"/>
            </a:xfrm>
            <a:custGeom>
              <a:avLst/>
              <a:gdLst/>
              <a:ahLst/>
              <a:rect l="l" t="t" r="r" b="b"/>
              <a:pathLst>
                <a:path w="16658" h="16627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bbbb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Google Shape;989;p70"/>
            <p:cNvSpPr/>
            <p:nvPr/>
          </p:nvSpPr>
          <p:spPr>
            <a:xfrm>
              <a:off x="332640" y="125280"/>
              <a:ext cx="341280" cy="341280"/>
            </a:xfrm>
            <a:custGeom>
              <a:avLst/>
              <a:gdLst/>
              <a:ahLst/>
              <a:rect l="l" t="t" r="r" b="b"/>
              <a:pathLst>
                <a:path w="8633" h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Google Shape;990;p70"/>
            <p:cNvSpPr/>
            <p:nvPr/>
          </p:nvSpPr>
          <p:spPr>
            <a:xfrm>
              <a:off x="501480" y="3538800"/>
              <a:ext cx="360" cy="30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0" name="Google Shape;991;p70"/>
          <p:cNvGrpSpPr/>
          <p:nvPr/>
        </p:nvGrpSpPr>
        <p:grpSpPr>
          <a:xfrm>
            <a:off x="5871600" y="1179000"/>
            <a:ext cx="3272400" cy="4040640"/>
            <a:chOff x="5871600" y="1179000"/>
            <a:chExt cx="3272400" cy="4040640"/>
          </a:xfrm>
        </p:grpSpPr>
        <p:sp>
          <p:nvSpPr>
            <p:cNvPr id="681" name="Google Shape;992;p70"/>
            <p:cNvSpPr/>
            <p:nvPr/>
          </p:nvSpPr>
          <p:spPr>
            <a:xfrm rot="10800000">
              <a:off x="6358680" y="4723920"/>
              <a:ext cx="2204640" cy="176400"/>
            </a:xfrm>
            <a:custGeom>
              <a:avLst/>
              <a:gdLst/>
              <a:ahLst/>
              <a:rect l="l" t="t" r="r" b="b"/>
              <a:pathLst>
                <a:path w="55747" h="4469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Google Shape;993;p70"/>
            <p:cNvSpPr/>
            <p:nvPr/>
          </p:nvSpPr>
          <p:spPr>
            <a:xfrm rot="10800000">
              <a:off x="8493840" y="1999800"/>
              <a:ext cx="189720" cy="2724120"/>
            </a:xfrm>
            <a:custGeom>
              <a:avLst/>
              <a:gdLst/>
              <a:ahLst/>
              <a:rect l="l" t="t" r="r" b="b"/>
              <a:pathLst>
                <a:path w="4803" h="68877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Google Shape;994;p70"/>
            <p:cNvSpPr/>
            <p:nvPr/>
          </p:nvSpPr>
          <p:spPr>
            <a:xfrm rot="10800000">
              <a:off x="8375040" y="2278080"/>
              <a:ext cx="438480" cy="438480"/>
            </a:xfrm>
            <a:custGeom>
              <a:avLst/>
              <a:gdLst/>
              <a:ahLst/>
              <a:rect l="l" t="t" r="r" b="b"/>
              <a:pathLst>
                <a:path w="11095" h="11096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Google Shape;995;p70"/>
            <p:cNvSpPr/>
            <p:nvPr/>
          </p:nvSpPr>
          <p:spPr>
            <a:xfrm rot="10800000">
              <a:off x="6806160" y="4593240"/>
              <a:ext cx="438480" cy="438480"/>
            </a:xfrm>
            <a:custGeom>
              <a:avLst/>
              <a:gdLst/>
              <a:ahLst/>
              <a:rect l="l" t="t" r="r" b="b"/>
              <a:pathLst>
                <a:path w="11096" h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Google Shape;996;p70"/>
            <p:cNvSpPr/>
            <p:nvPr/>
          </p:nvSpPr>
          <p:spPr>
            <a:xfrm rot="10800000">
              <a:off x="5871600" y="4723200"/>
              <a:ext cx="486720" cy="88560"/>
            </a:xfrm>
            <a:custGeom>
              <a:avLst/>
              <a:gdLst/>
              <a:ahLst/>
              <a:rect l="l" t="t" r="r" b="b"/>
              <a:pathLst>
                <a:path w="12311" h="2250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Google Shape;997;p70"/>
            <p:cNvSpPr/>
            <p:nvPr/>
          </p:nvSpPr>
          <p:spPr>
            <a:xfrm rot="10800000">
              <a:off x="8587800" y="4680000"/>
              <a:ext cx="556200" cy="539640"/>
            </a:xfrm>
            <a:custGeom>
              <a:avLst/>
              <a:gdLst/>
              <a:ahLst/>
              <a:rect l="l" t="t" r="r" b="b"/>
              <a:pathLst>
                <a:path w="14074" h="13656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Google Shape;998;p70"/>
            <p:cNvSpPr/>
            <p:nvPr/>
          </p:nvSpPr>
          <p:spPr>
            <a:xfrm rot="10800000">
              <a:off x="8493840" y="1484280"/>
              <a:ext cx="142920" cy="515520"/>
            </a:xfrm>
            <a:custGeom>
              <a:avLst/>
              <a:gdLst/>
              <a:ahLst/>
              <a:rect l="l" t="t" r="r" b="b"/>
              <a:pathLst>
                <a:path w="3618" h="13041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Google Shape;999;p70"/>
            <p:cNvSpPr/>
            <p:nvPr/>
          </p:nvSpPr>
          <p:spPr>
            <a:xfrm rot="10800000">
              <a:off x="8234280" y="4394880"/>
              <a:ext cx="658440" cy="657360"/>
            </a:xfrm>
            <a:custGeom>
              <a:avLst/>
              <a:gdLst/>
              <a:ahLst/>
              <a:rect l="l" t="t" r="r" b="b"/>
              <a:pathLst>
                <a:path w="16658" h="16627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Google Shape;1000;p70"/>
            <p:cNvSpPr/>
            <p:nvPr/>
          </p:nvSpPr>
          <p:spPr>
            <a:xfrm rot="10800000">
              <a:off x="8392680" y="4553640"/>
              <a:ext cx="341280" cy="341280"/>
            </a:xfrm>
            <a:custGeom>
              <a:avLst/>
              <a:gdLst/>
              <a:ahLst/>
              <a:rect l="l" t="t" r="r" b="b"/>
              <a:pathLst>
                <a:path w="8633" h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Google Shape;1001;p70"/>
            <p:cNvSpPr/>
            <p:nvPr/>
          </p:nvSpPr>
          <p:spPr>
            <a:xfrm rot="10800000">
              <a:off x="8564760" y="1179000"/>
              <a:ext cx="360" cy="30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1" name="Google Shape;1002;p70"/>
          <p:cNvSpPr/>
          <p:nvPr/>
        </p:nvSpPr>
        <p:spPr>
          <a:xfrm>
            <a:off x="1873800" y="1047960"/>
            <a:ext cx="6462360" cy="7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點擊按鈕之後自動輸入預先設定好的使用者資料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92" name="Google Shape;1003;p70" descr=""/>
          <p:cNvPicPr/>
          <p:nvPr/>
        </p:nvPicPr>
        <p:blipFill>
          <a:blip r:embed="rId1"/>
          <a:stretch/>
        </p:blipFill>
        <p:spPr>
          <a:xfrm>
            <a:off x="3589920" y="1585440"/>
            <a:ext cx="2678400" cy="346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714240" y="2034000"/>
            <a:ext cx="3485880" cy="1148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TW" sz="48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事件處理 </a:t>
            </a:r>
            <a:r>
              <a:rPr b="1" lang="en" sz="48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event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 type="title"/>
          </p:nvPr>
        </p:nvSpPr>
        <p:spPr>
          <a:xfrm>
            <a:off x="714240" y="814680"/>
            <a:ext cx="1076400" cy="5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03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95" name="Google Shape;1010;p71"/>
          <p:cNvGrpSpPr/>
          <p:nvPr/>
        </p:nvGrpSpPr>
        <p:grpSpPr>
          <a:xfrm>
            <a:off x="4877640" y="2255400"/>
            <a:ext cx="1461600" cy="2581200"/>
            <a:chOff x="4877640" y="2255400"/>
            <a:chExt cx="1461600" cy="2581200"/>
          </a:xfrm>
        </p:grpSpPr>
        <p:sp>
          <p:nvSpPr>
            <p:cNvPr id="696" name="Google Shape;1011;p71"/>
            <p:cNvSpPr/>
            <p:nvPr/>
          </p:nvSpPr>
          <p:spPr>
            <a:xfrm>
              <a:off x="4877640" y="2458800"/>
              <a:ext cx="499320" cy="2253600"/>
            </a:xfrm>
            <a:custGeom>
              <a:avLst/>
              <a:gdLst/>
              <a:ahLst/>
              <a:rect l="l" t="t" r="r" b="b"/>
              <a:pathLst>
                <a:path w="11375" h="51338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Google Shape;1012;p71"/>
            <p:cNvSpPr/>
            <p:nvPr/>
          </p:nvSpPr>
          <p:spPr>
            <a:xfrm>
              <a:off x="4877640" y="2458800"/>
              <a:ext cx="494640" cy="2253600"/>
            </a:xfrm>
            <a:custGeom>
              <a:avLst/>
              <a:gdLst/>
              <a:ahLst/>
              <a:rect l="l" t="t" r="r" b="b"/>
              <a:pathLst>
                <a:path w="11275" h="51338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Google Shape;1013;p71"/>
            <p:cNvSpPr/>
            <p:nvPr/>
          </p:nvSpPr>
          <p:spPr>
            <a:xfrm>
              <a:off x="5212800" y="452952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Google Shape;1014;p71"/>
            <p:cNvSpPr/>
            <p:nvPr/>
          </p:nvSpPr>
          <p:spPr>
            <a:xfrm>
              <a:off x="5226120" y="444456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Google Shape;1015;p71"/>
            <p:cNvSpPr/>
            <p:nvPr/>
          </p:nvSpPr>
          <p:spPr>
            <a:xfrm>
              <a:off x="4934880" y="2290680"/>
              <a:ext cx="1010520" cy="901800"/>
            </a:xfrm>
            <a:custGeom>
              <a:avLst/>
              <a:gdLst/>
              <a:ahLst/>
              <a:rect l="l" t="t" r="r" b="b"/>
              <a:pathLst>
                <a:path w="23017" h="20549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Google Shape;1016;p71"/>
            <p:cNvSpPr/>
            <p:nvPr/>
          </p:nvSpPr>
          <p:spPr>
            <a:xfrm>
              <a:off x="5226120" y="452952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Google Shape;1017;p71"/>
            <p:cNvSpPr/>
            <p:nvPr/>
          </p:nvSpPr>
          <p:spPr>
            <a:xfrm>
              <a:off x="5212800" y="444456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Google Shape;1018;p71"/>
            <p:cNvSpPr/>
            <p:nvPr/>
          </p:nvSpPr>
          <p:spPr>
            <a:xfrm>
              <a:off x="4934880" y="2290680"/>
              <a:ext cx="1010520" cy="901800"/>
            </a:xfrm>
            <a:custGeom>
              <a:avLst/>
              <a:gdLst/>
              <a:ahLst/>
              <a:rect l="l" t="t" r="r" b="b"/>
              <a:pathLst>
                <a:path w="23017" h="20549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Google Shape;1019;p71"/>
            <p:cNvSpPr/>
            <p:nvPr/>
          </p:nvSpPr>
          <p:spPr>
            <a:xfrm>
              <a:off x="5623200" y="2279160"/>
              <a:ext cx="716040" cy="937440"/>
            </a:xfrm>
            <a:custGeom>
              <a:avLst/>
              <a:gdLst/>
              <a:ahLst/>
              <a:rect l="l" t="t" r="r" b="b"/>
              <a:pathLst>
                <a:path w="16313" h="21362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Google Shape;1020;p71"/>
            <p:cNvSpPr/>
            <p:nvPr/>
          </p:nvSpPr>
          <p:spPr>
            <a:xfrm>
              <a:off x="5623200" y="2255400"/>
              <a:ext cx="716040" cy="985320"/>
            </a:xfrm>
            <a:custGeom>
              <a:avLst/>
              <a:gdLst/>
              <a:ahLst/>
              <a:rect l="l" t="t" r="r" b="b"/>
              <a:pathLst>
                <a:path w="16313" h="22451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6" name="Google Shape;1021;p71"/>
          <p:cNvGrpSpPr/>
          <p:nvPr/>
        </p:nvGrpSpPr>
        <p:grpSpPr>
          <a:xfrm>
            <a:off x="6233760" y="2746080"/>
            <a:ext cx="3924000" cy="2506320"/>
            <a:chOff x="6233760" y="2746080"/>
            <a:chExt cx="3924000" cy="2506320"/>
          </a:xfrm>
        </p:grpSpPr>
        <p:grpSp>
          <p:nvGrpSpPr>
            <p:cNvPr id="707" name="Google Shape;1022;p71"/>
            <p:cNvGrpSpPr/>
            <p:nvPr/>
          </p:nvGrpSpPr>
          <p:grpSpPr>
            <a:xfrm>
              <a:off x="6233760" y="2746080"/>
              <a:ext cx="3924000" cy="2506320"/>
              <a:chOff x="6233760" y="2746080"/>
              <a:chExt cx="3924000" cy="2506320"/>
            </a:xfrm>
          </p:grpSpPr>
          <p:sp>
            <p:nvSpPr>
              <p:cNvPr id="708" name="Google Shape;1023;p71"/>
              <p:cNvSpPr/>
              <p:nvPr/>
            </p:nvSpPr>
            <p:spPr>
              <a:xfrm>
                <a:off x="6233760" y="3159360"/>
                <a:ext cx="3924000" cy="2093040"/>
              </a:xfrm>
              <a:custGeom>
                <a:avLst/>
                <a:gdLst/>
                <a:ahLst/>
                <a:rect l="l" t="t" r="r" b="b"/>
                <a:pathLst>
                  <a:path w="144426" h="77041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9" name="Google Shape;1024;p71"/>
              <p:cNvSpPr/>
              <p:nvPr/>
            </p:nvSpPr>
            <p:spPr>
              <a:xfrm>
                <a:off x="6507720" y="4361400"/>
                <a:ext cx="1688400" cy="740160"/>
              </a:xfrm>
              <a:custGeom>
                <a:avLst/>
                <a:gdLst/>
                <a:ahLst/>
                <a:rect l="l" t="t" r="r" b="b"/>
                <a:pathLst>
                  <a:path w="62146" h="27253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0" name="Google Shape;1025;p71"/>
              <p:cNvSpPr/>
              <p:nvPr/>
            </p:nvSpPr>
            <p:spPr>
              <a:xfrm>
                <a:off x="8196480" y="4361400"/>
                <a:ext cx="1688400" cy="740160"/>
              </a:xfrm>
              <a:custGeom>
                <a:avLst/>
                <a:gdLst/>
                <a:ahLst/>
                <a:rect l="l" t="t" r="r" b="b"/>
                <a:pathLst>
                  <a:path w="62145" h="27253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1" name="Google Shape;1026;p71"/>
              <p:cNvSpPr/>
              <p:nvPr/>
            </p:nvSpPr>
            <p:spPr>
              <a:xfrm>
                <a:off x="7174080" y="4385520"/>
                <a:ext cx="2025360" cy="487440"/>
              </a:xfrm>
              <a:custGeom>
                <a:avLst/>
                <a:gdLst/>
                <a:ahLst/>
                <a:rect l="l" t="t" r="r" b="b"/>
                <a:pathLst>
                  <a:path w="74554" h="17948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2" name="Google Shape;1027;p71"/>
              <p:cNvSpPr/>
              <p:nvPr/>
            </p:nvSpPr>
            <p:spPr>
              <a:xfrm>
                <a:off x="7174080" y="4380120"/>
                <a:ext cx="2025360" cy="492840"/>
              </a:xfrm>
              <a:custGeom>
                <a:avLst/>
                <a:gdLst/>
                <a:ahLst/>
                <a:rect l="l" t="t" r="r" b="b"/>
                <a:pathLst>
                  <a:path w="74554" h="18147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3" name="Google Shape;1028;p71"/>
              <p:cNvSpPr/>
              <p:nvPr/>
            </p:nvSpPr>
            <p:spPr>
              <a:xfrm>
                <a:off x="6399000" y="2995560"/>
                <a:ext cx="1797120" cy="2023200"/>
              </a:xfrm>
              <a:custGeom>
                <a:avLst/>
                <a:gdLst/>
                <a:ahLst/>
                <a:rect l="l" t="t" r="r" b="b"/>
                <a:pathLst>
                  <a:path w="66148" h="74473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4" name="Google Shape;1029;p71"/>
              <p:cNvSpPr/>
              <p:nvPr/>
            </p:nvSpPr>
            <p:spPr>
              <a:xfrm>
                <a:off x="6399000" y="2791440"/>
                <a:ext cx="1797120" cy="2227680"/>
              </a:xfrm>
              <a:custGeom>
                <a:avLst/>
                <a:gdLst/>
                <a:ahLst/>
                <a:rect l="l" t="t" r="r" b="b"/>
                <a:pathLst>
                  <a:path w="66148" h="81993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5" name="Google Shape;1030;p71"/>
              <p:cNvSpPr/>
              <p:nvPr/>
            </p:nvSpPr>
            <p:spPr>
              <a:xfrm>
                <a:off x="8196480" y="2972880"/>
                <a:ext cx="1797120" cy="2023200"/>
              </a:xfrm>
              <a:custGeom>
                <a:avLst/>
                <a:gdLst/>
                <a:ahLst/>
                <a:rect l="l" t="t" r="r" b="b"/>
                <a:pathLst>
                  <a:path w="66148" h="74473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6" name="Google Shape;1031;p71"/>
              <p:cNvSpPr/>
              <p:nvPr/>
            </p:nvSpPr>
            <p:spPr>
              <a:xfrm>
                <a:off x="8196480" y="2768760"/>
                <a:ext cx="1797120" cy="2227680"/>
              </a:xfrm>
              <a:custGeom>
                <a:avLst/>
                <a:gdLst/>
                <a:ahLst/>
                <a:rect l="l" t="t" r="r" b="b"/>
                <a:pathLst>
                  <a:path w="66148" h="81993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7" name="Google Shape;1032;p71"/>
              <p:cNvSpPr/>
              <p:nvPr/>
            </p:nvSpPr>
            <p:spPr>
              <a:xfrm>
                <a:off x="8196480" y="2956680"/>
                <a:ext cx="1819800" cy="1903680"/>
              </a:xfrm>
              <a:custGeom>
                <a:avLst/>
                <a:gdLst/>
                <a:ahLst/>
                <a:rect l="l" t="t" r="r" b="b"/>
                <a:pathLst>
                  <a:path w="66982" h="70073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8" name="Google Shape;1033;p71"/>
              <p:cNvSpPr/>
              <p:nvPr/>
            </p:nvSpPr>
            <p:spPr>
              <a:xfrm>
                <a:off x="8196480" y="2768760"/>
                <a:ext cx="1819800" cy="2091600"/>
              </a:xfrm>
              <a:custGeom>
                <a:avLst/>
                <a:gdLst/>
                <a:ahLst/>
                <a:rect l="l" t="t" r="r" b="b"/>
                <a:pathLst>
                  <a:path w="66982" h="76989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9" name="Google Shape;1034;p71"/>
              <p:cNvSpPr/>
              <p:nvPr/>
            </p:nvSpPr>
            <p:spPr>
              <a:xfrm>
                <a:off x="8196480" y="2911680"/>
                <a:ext cx="1853280" cy="1801800"/>
              </a:xfrm>
              <a:custGeom>
                <a:avLst/>
                <a:gdLst/>
                <a:ahLst/>
                <a:rect l="l" t="t" r="r" b="b"/>
                <a:pathLst>
                  <a:path w="68216" h="66327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0" name="Google Shape;1035;p71"/>
              <p:cNvSpPr/>
              <p:nvPr/>
            </p:nvSpPr>
            <p:spPr>
              <a:xfrm>
                <a:off x="8196480" y="2746080"/>
                <a:ext cx="1853280" cy="1967400"/>
              </a:xfrm>
              <a:custGeom>
                <a:avLst/>
                <a:gdLst/>
                <a:ahLst/>
                <a:rect l="l" t="t" r="r" b="b"/>
                <a:pathLst>
                  <a:path w="68216" h="72420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1" name="Google Shape;1036;p71"/>
              <p:cNvSpPr/>
              <p:nvPr/>
            </p:nvSpPr>
            <p:spPr>
              <a:xfrm>
                <a:off x="6381720" y="2956680"/>
                <a:ext cx="1819800" cy="1903680"/>
              </a:xfrm>
              <a:custGeom>
                <a:avLst/>
                <a:gdLst/>
                <a:ahLst/>
                <a:rect l="l" t="t" r="r" b="b"/>
                <a:pathLst>
                  <a:path w="66982" h="70073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2" name="Google Shape;1037;p71"/>
              <p:cNvSpPr/>
              <p:nvPr/>
            </p:nvSpPr>
            <p:spPr>
              <a:xfrm>
                <a:off x="6381720" y="2768760"/>
                <a:ext cx="1819800" cy="2091600"/>
              </a:xfrm>
              <a:custGeom>
                <a:avLst/>
                <a:gdLst/>
                <a:ahLst/>
                <a:rect l="l" t="t" r="r" b="b"/>
                <a:pathLst>
                  <a:path w="66982" h="76989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3" name="Google Shape;1038;p71"/>
              <p:cNvSpPr/>
              <p:nvPr/>
            </p:nvSpPr>
            <p:spPr>
              <a:xfrm>
                <a:off x="6347520" y="2911680"/>
                <a:ext cx="1854000" cy="1801800"/>
              </a:xfrm>
              <a:custGeom>
                <a:avLst/>
                <a:gdLst/>
                <a:ahLst/>
                <a:rect l="l" t="t" r="r" b="b"/>
                <a:pathLst>
                  <a:path w="68250" h="66327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4" name="Google Shape;1039;p71"/>
              <p:cNvSpPr/>
              <p:nvPr/>
            </p:nvSpPr>
            <p:spPr>
              <a:xfrm>
                <a:off x="6347520" y="2746080"/>
                <a:ext cx="1854000" cy="1967400"/>
              </a:xfrm>
              <a:custGeom>
                <a:avLst/>
                <a:gdLst/>
                <a:ahLst/>
                <a:rect l="l" t="t" r="r" b="b"/>
                <a:pathLst>
                  <a:path w="68250" h="7242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25" name="Google Shape;1040;p71"/>
            <p:cNvSpPr/>
            <p:nvPr/>
          </p:nvSpPr>
          <p:spPr>
            <a:xfrm>
              <a:off x="8210520" y="2957400"/>
              <a:ext cx="198720" cy="1678680"/>
            </a:xfrm>
            <a:custGeom>
              <a:avLst/>
              <a:gdLst/>
              <a:ahLst/>
              <a:rect l="l" t="t" r="r" b="b"/>
              <a:pathLst>
                <a:path w="7473" h="63046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595959"/>
                </a:solidFill>
                <a:latin typeface="Arial"/>
                <a:ea typeface="Arial"/>
              </a:rPr>
              <a:t>● </a:t>
            </a: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Mouse event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595959"/>
                </a:solidFill>
                <a:latin typeface="Arial"/>
                <a:ea typeface="Arial"/>
              </a:rPr>
              <a:t>● </a:t>
            </a: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Keyboard event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595959"/>
                </a:solidFill>
                <a:latin typeface="Arial"/>
                <a:ea typeface="Arial"/>
              </a:rPr>
              <a:t>● </a:t>
            </a: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Form event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595959"/>
                </a:solidFill>
                <a:latin typeface="Arial"/>
                <a:ea typeface="Arial"/>
              </a:rPr>
              <a:t>● </a:t>
            </a: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Document/Window event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jQuery Event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500" spc="-1" strike="noStrike">
                <a:solidFill>
                  <a:srgbClr val="000000"/>
                </a:solidFill>
                <a:latin typeface="Arial"/>
                <a:ea typeface="Arial"/>
              </a:rPr>
              <a:t>.click()- </a:t>
            </a:r>
            <a:r>
              <a:rPr b="0" lang="zh-TW" sz="2500" spc="-1" strike="noStrike">
                <a:solidFill>
                  <a:srgbClr val="000000"/>
                </a:solidFill>
                <a:latin typeface="Arial"/>
                <a:ea typeface="Arial"/>
              </a:rPr>
              <a:t>點擊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500" spc="-1" strike="noStrike">
                <a:solidFill>
                  <a:srgbClr val="000000"/>
                </a:solidFill>
                <a:latin typeface="Arial"/>
                <a:ea typeface="Arial"/>
              </a:rPr>
              <a:t>.dblclick()- </a:t>
            </a:r>
            <a:r>
              <a:rPr b="0" lang="zh-TW" sz="2500" spc="-1" strike="noStrike">
                <a:solidFill>
                  <a:srgbClr val="000000"/>
                </a:solidFill>
                <a:latin typeface="Arial"/>
                <a:ea typeface="Arial"/>
              </a:rPr>
              <a:t>連點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500" spc="-1" strike="noStrike">
                <a:solidFill>
                  <a:srgbClr val="000000"/>
                </a:solidFill>
                <a:latin typeface="Arial"/>
                <a:ea typeface="Arial"/>
              </a:rPr>
              <a:t>.contextmenu()- </a:t>
            </a:r>
            <a:r>
              <a:rPr b="0" lang="zh-TW" sz="2500" spc="-1" strike="noStrike">
                <a:solidFill>
                  <a:srgbClr val="000000"/>
                </a:solidFill>
                <a:latin typeface="Arial"/>
                <a:ea typeface="Arial"/>
              </a:rPr>
              <a:t>右鍵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500" spc="-1" strike="noStrike">
                <a:solidFill>
                  <a:srgbClr val="000000"/>
                </a:solidFill>
                <a:latin typeface="Arial"/>
                <a:ea typeface="Arial"/>
              </a:rPr>
              <a:t>.mousedown()- </a:t>
            </a:r>
            <a:r>
              <a:rPr b="0" lang="zh-TW" sz="2500" spc="-1" strike="noStrike">
                <a:solidFill>
                  <a:srgbClr val="000000"/>
                </a:solidFill>
                <a:latin typeface="Arial"/>
                <a:ea typeface="Arial"/>
              </a:rPr>
              <a:t>滑鼠按下左鍵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500" spc="-1" strike="noStrike">
                <a:solidFill>
                  <a:srgbClr val="000000"/>
                </a:solidFill>
                <a:latin typeface="Arial"/>
                <a:ea typeface="Arial"/>
              </a:rPr>
              <a:t>.mouseup()- </a:t>
            </a:r>
            <a:r>
              <a:rPr b="0" lang="zh-TW" sz="2500" spc="-1" strike="noStrike">
                <a:solidFill>
                  <a:srgbClr val="000000"/>
                </a:solidFill>
                <a:latin typeface="Arial"/>
                <a:ea typeface="Arial"/>
              </a:rPr>
              <a:t>滑鼠放開左鍵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500" spc="-1" strike="noStrike">
                <a:solidFill>
                  <a:srgbClr val="000000"/>
                </a:solidFill>
                <a:latin typeface="Arial"/>
                <a:ea typeface="Arial"/>
              </a:rPr>
              <a:t>.mouseenter()- </a:t>
            </a:r>
            <a:r>
              <a:rPr b="0" lang="zh-TW" sz="2500" spc="-1" strike="noStrike">
                <a:solidFill>
                  <a:srgbClr val="000000"/>
                </a:solidFill>
                <a:latin typeface="Arial"/>
                <a:ea typeface="Arial"/>
              </a:rPr>
              <a:t>滑鼠移進選擇器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500" spc="-1" strike="noStrike">
                <a:solidFill>
                  <a:srgbClr val="000000"/>
                </a:solidFill>
                <a:latin typeface="Arial"/>
                <a:ea typeface="Arial"/>
              </a:rPr>
              <a:t>.mouseleave()- </a:t>
            </a:r>
            <a:r>
              <a:rPr b="0" lang="zh-TW" sz="2500" spc="-1" strike="noStrike">
                <a:solidFill>
                  <a:srgbClr val="000000"/>
                </a:solidFill>
                <a:latin typeface="Arial"/>
                <a:ea typeface="Arial"/>
              </a:rPr>
              <a:t>滑鼠離開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500" spc="-1" strike="noStrike">
                <a:solidFill>
                  <a:srgbClr val="000000"/>
                </a:solidFill>
                <a:latin typeface="Arial"/>
                <a:ea typeface="Arial"/>
              </a:rPr>
              <a:t>.hover()- </a:t>
            </a:r>
            <a:r>
              <a:rPr b="0" lang="zh-TW" sz="2500" spc="-1" strike="noStrike">
                <a:solidFill>
                  <a:srgbClr val="000000"/>
                </a:solidFill>
                <a:latin typeface="Arial"/>
                <a:ea typeface="Arial"/>
              </a:rPr>
              <a:t>移進與離開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滑鼠事件</a:t>
            </a: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(Mouse Event)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zh-TW" sz="2300" spc="-1" strike="noStrike">
                <a:solidFill>
                  <a:srgbClr val="000000"/>
                </a:solidFill>
                <a:latin typeface="Arial"/>
                <a:ea typeface="Arial"/>
              </a:rPr>
              <a:t>只有 </a:t>
            </a: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hover </a:t>
            </a:r>
            <a:r>
              <a:rPr b="0" lang="zh-TW" sz="2300" spc="-1" strike="noStrike">
                <a:solidFill>
                  <a:srgbClr val="000000"/>
                </a:solidFill>
                <a:latin typeface="Arial"/>
                <a:ea typeface="Arial"/>
              </a:rPr>
              <a:t>的話滑進滑出都會回傳事件，要分開的話可以用這個方式寫：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.hover(function(){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//</a:t>
            </a:r>
            <a:r>
              <a:rPr b="0" lang="zh-TW" sz="2300" spc="-1" strike="noStrike">
                <a:solidFill>
                  <a:srgbClr val="000000"/>
                </a:solidFill>
                <a:latin typeface="Arial"/>
                <a:ea typeface="Arial"/>
              </a:rPr>
              <a:t>偵測滑入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}, function(){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//</a:t>
            </a:r>
            <a:r>
              <a:rPr b="0" lang="zh-TW" sz="2300" spc="-1" strike="noStrike">
                <a:solidFill>
                  <a:srgbClr val="000000"/>
                </a:solidFill>
                <a:latin typeface="Arial"/>
                <a:ea typeface="Arial"/>
              </a:rPr>
              <a:t>偵測滑出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});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.hover()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練習</a:t>
            </a: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5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：輪播牆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3" name="Google Shape;1064;p75" descr=""/>
          <p:cNvPicPr/>
          <p:nvPr/>
        </p:nvPicPr>
        <p:blipFill>
          <a:blip r:embed="rId1"/>
          <a:stretch/>
        </p:blipFill>
        <p:spPr>
          <a:xfrm>
            <a:off x="1273320" y="1410120"/>
            <a:ext cx="6748920" cy="3366000"/>
          </a:xfrm>
          <a:prstGeom prst="rect">
            <a:avLst/>
          </a:prstGeom>
          <a:ln w="0">
            <a:noFill/>
          </a:ln>
        </p:spPr>
      </p:pic>
      <p:sp>
        <p:nvSpPr>
          <p:cNvPr id="734" name="Google Shape;1065;p75"/>
          <p:cNvSpPr/>
          <p:nvPr/>
        </p:nvSpPr>
        <p:spPr>
          <a:xfrm>
            <a:off x="1214280" y="1016640"/>
            <a:ext cx="686664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zh-TW" sz="1400" spc="-1" strike="noStrike">
                <a:solidFill>
                  <a:srgbClr val="000000"/>
                </a:solidFill>
                <a:latin typeface="Arial"/>
                <a:ea typeface="Arial"/>
              </a:rPr>
              <a:t>透過判斷現在滑過第幾個點，將投影片移至相對應的圖片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/>
          </p:nvPr>
        </p:nvSpPr>
        <p:spPr>
          <a:xfrm>
            <a:off x="1597680" y="1050480"/>
            <a:ext cx="705852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zh-TW" sz="2100" spc="-1" strike="noStrike">
                <a:solidFill>
                  <a:srgbClr val="000000"/>
                </a:solidFill>
                <a:latin typeface="Arial"/>
                <a:ea typeface="Arial"/>
              </a:rPr>
              <a:t>取得目前符合條件的選擇器是第幾個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zh-TW" sz="2100" spc="-1" strike="noStrike">
                <a:solidFill>
                  <a:srgbClr val="000000"/>
                </a:solidFill>
                <a:latin typeface="Arial"/>
                <a:ea typeface="Arial"/>
              </a:rPr>
              <a:t>例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$(“li”).click(function(){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console.log($(this).index());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})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.index()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9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900" spc="-1" strike="noStrike">
                <a:solidFill>
                  <a:srgbClr val="000000"/>
                </a:solidFill>
                <a:latin typeface="Arial"/>
                <a:ea typeface="Arial"/>
              </a:rPr>
              <a:t>.submit()- </a:t>
            </a:r>
            <a:r>
              <a:rPr b="0" lang="zh-TW" sz="2900" spc="-1" strike="noStrike">
                <a:solidFill>
                  <a:srgbClr val="000000"/>
                </a:solidFill>
                <a:latin typeface="Arial"/>
                <a:ea typeface="Arial"/>
              </a:rPr>
              <a:t>點了可以送出表單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9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900" spc="-1" strike="noStrike">
                <a:solidFill>
                  <a:srgbClr val="000000"/>
                </a:solidFill>
                <a:latin typeface="Arial"/>
                <a:ea typeface="Arial"/>
              </a:rPr>
              <a:t>.focus() </a:t>
            </a:r>
            <a:r>
              <a:rPr b="0" lang="zh-TW" sz="2900" spc="-1" strike="noStrike">
                <a:solidFill>
                  <a:srgbClr val="000000"/>
                </a:solidFill>
                <a:latin typeface="Arial"/>
                <a:ea typeface="Arial"/>
              </a:rPr>
              <a:t>偵測某個 </a:t>
            </a:r>
            <a:r>
              <a:rPr b="0" lang="en" sz="2900" spc="-1" strike="noStrike">
                <a:solidFill>
                  <a:srgbClr val="000000"/>
                </a:solidFill>
                <a:latin typeface="Arial"/>
                <a:ea typeface="Arial"/>
              </a:rPr>
              <a:t>input </a:t>
            </a:r>
            <a:r>
              <a:rPr b="0" lang="zh-TW" sz="2900" spc="-1" strike="noStrike">
                <a:solidFill>
                  <a:srgbClr val="000000"/>
                </a:solidFill>
                <a:latin typeface="Arial"/>
                <a:ea typeface="Arial"/>
              </a:rPr>
              <a:t>變成輸入狀態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9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900" spc="-1" strike="noStrike">
                <a:solidFill>
                  <a:srgbClr val="000000"/>
                </a:solidFill>
                <a:latin typeface="Arial"/>
                <a:ea typeface="Arial"/>
              </a:rPr>
              <a:t>.blur()  </a:t>
            </a:r>
            <a:r>
              <a:rPr b="0" lang="zh-TW" sz="2900" spc="-1" strike="noStrike">
                <a:solidFill>
                  <a:srgbClr val="000000"/>
                </a:solidFill>
                <a:latin typeface="Arial"/>
                <a:ea typeface="Arial"/>
              </a:rPr>
              <a:t>偵測離開某個 </a:t>
            </a:r>
            <a:r>
              <a:rPr b="0" lang="en" sz="2900" spc="-1" strike="noStrike">
                <a:solidFill>
                  <a:srgbClr val="000000"/>
                </a:solidFill>
                <a:latin typeface="Arial"/>
                <a:ea typeface="Arial"/>
              </a:rPr>
              <a:t>input </a:t>
            </a:r>
            <a:r>
              <a:rPr b="0" lang="zh-TW" sz="2900" spc="-1" strike="noStrike">
                <a:solidFill>
                  <a:srgbClr val="000000"/>
                </a:solidFill>
                <a:latin typeface="Arial"/>
                <a:ea typeface="Arial"/>
              </a:rPr>
              <a:t>輸入狀態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9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900" spc="-1" strike="noStrike">
                <a:solidFill>
                  <a:srgbClr val="000000"/>
                </a:solidFill>
                <a:latin typeface="Arial"/>
                <a:ea typeface="Arial"/>
              </a:rPr>
              <a:t>.change()- </a:t>
            </a:r>
            <a:r>
              <a:rPr b="0" lang="zh-TW" sz="2900" spc="-1" strike="noStrike">
                <a:solidFill>
                  <a:srgbClr val="000000"/>
                </a:solidFill>
                <a:latin typeface="Arial"/>
                <a:ea typeface="Arial"/>
              </a:rPr>
              <a:t>偵測 </a:t>
            </a:r>
            <a:r>
              <a:rPr b="0" lang="en" sz="2900" spc="-1" strike="noStrike">
                <a:solidFill>
                  <a:srgbClr val="000000"/>
                </a:solidFill>
                <a:latin typeface="Arial"/>
                <a:ea typeface="Arial"/>
              </a:rPr>
              <a:t>input </a:t>
            </a:r>
            <a:r>
              <a:rPr b="0" lang="zh-TW" sz="2900" spc="-1" strike="noStrike">
                <a:solidFill>
                  <a:srgbClr val="000000"/>
                </a:solidFill>
                <a:latin typeface="Arial"/>
                <a:ea typeface="Arial"/>
              </a:rPr>
              <a:t>或 </a:t>
            </a:r>
            <a:r>
              <a:rPr b="0" lang="en" sz="2900" spc="-1" strike="noStrike">
                <a:solidFill>
                  <a:srgbClr val="000000"/>
                </a:solidFill>
                <a:latin typeface="Arial"/>
                <a:ea typeface="Arial"/>
              </a:rPr>
              <a:t>select </a:t>
            </a:r>
            <a:r>
              <a:rPr b="0" lang="zh-TW" sz="2900" spc="-1" strike="noStrike">
                <a:solidFill>
                  <a:srgbClr val="000000"/>
                </a:solidFill>
                <a:latin typeface="Arial"/>
                <a:ea typeface="Arial"/>
              </a:rPr>
              <a:t>變化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表單事件</a:t>
            </a: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(Form Event)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2200" spc="-1" strike="noStrike">
                <a:solidFill>
                  <a:srgbClr val="000000"/>
                </a:solidFill>
                <a:latin typeface="Arial"/>
                <a:ea typeface="Arial"/>
              </a:rPr>
              <a:t>點擊第一個下拉式選單，後面資料需要跟著變動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練習</a:t>
            </a: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6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：下拉式選單連動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1" name="Google Shape;1084;p78" descr=""/>
          <p:cNvPicPr/>
          <p:nvPr/>
        </p:nvPicPr>
        <p:blipFill>
          <a:blip r:embed="rId1"/>
          <a:stretch/>
        </p:blipFill>
        <p:spPr>
          <a:xfrm>
            <a:off x="1110240" y="1824840"/>
            <a:ext cx="2142720" cy="1085400"/>
          </a:xfrm>
          <a:prstGeom prst="rect">
            <a:avLst/>
          </a:prstGeom>
          <a:ln w="0">
            <a:noFill/>
          </a:ln>
        </p:spPr>
      </p:pic>
      <p:pic>
        <p:nvPicPr>
          <p:cNvPr id="742" name="Google Shape;1085;p78" descr=""/>
          <p:cNvPicPr/>
          <p:nvPr/>
        </p:nvPicPr>
        <p:blipFill>
          <a:blip r:embed="rId2"/>
          <a:stretch/>
        </p:blipFill>
        <p:spPr>
          <a:xfrm>
            <a:off x="3589920" y="1829520"/>
            <a:ext cx="1952280" cy="1076040"/>
          </a:xfrm>
          <a:prstGeom prst="rect">
            <a:avLst/>
          </a:prstGeom>
          <a:ln w="0">
            <a:noFill/>
          </a:ln>
        </p:spPr>
      </p:pic>
      <p:pic>
        <p:nvPicPr>
          <p:cNvPr id="743" name="Google Shape;1086;p78" descr=""/>
          <p:cNvPicPr/>
          <p:nvPr/>
        </p:nvPicPr>
        <p:blipFill>
          <a:blip r:embed="rId3"/>
          <a:stretch/>
        </p:blipFill>
        <p:spPr>
          <a:xfrm>
            <a:off x="5952600" y="1848600"/>
            <a:ext cx="1923840" cy="1037880"/>
          </a:xfrm>
          <a:prstGeom prst="rect">
            <a:avLst/>
          </a:prstGeom>
          <a:ln w="0">
            <a:noFill/>
          </a:ln>
        </p:spPr>
      </p:pic>
      <p:sp>
        <p:nvSpPr>
          <p:cNvPr id="744" name="Google Shape;1087;p78"/>
          <p:cNvSpPr/>
          <p:nvPr/>
        </p:nvSpPr>
        <p:spPr>
          <a:xfrm>
            <a:off x="1096560" y="3107880"/>
            <a:ext cx="2823840" cy="194004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Google Shape;1088;p78"/>
          <p:cNvSpPr/>
          <p:nvPr/>
        </p:nvSpPr>
        <p:spPr>
          <a:xfrm>
            <a:off x="1096560" y="3107880"/>
            <a:ext cx="6866640" cy="14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569cd6"/>
                </a:solidFill>
                <a:latin typeface="Arial"/>
                <a:ea typeface="Arial"/>
              </a:rPr>
              <a:t>let</a:t>
            </a:r>
            <a:r>
              <a:rPr b="0" lang="en" sz="17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" sz="1700" spc="-1" strike="noStrike">
                <a:solidFill>
                  <a:srgbClr val="9cdcfe"/>
                </a:solidFill>
                <a:latin typeface="Arial"/>
                <a:ea typeface="Arial"/>
              </a:rPr>
              <a:t>districtArray</a:t>
            </a:r>
            <a:r>
              <a:rPr b="0" lang="en" sz="1700" spc="-1" strike="noStrike">
                <a:solidFill>
                  <a:srgbClr val="d4d4d4"/>
                </a:solidFill>
                <a:latin typeface="Arial"/>
                <a:ea typeface="Arial"/>
              </a:rPr>
              <a:t> = [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d4d4d4"/>
                </a:solidFill>
                <a:latin typeface="Arial"/>
                <a:ea typeface="Arial"/>
              </a:rPr>
              <a:t>       </a:t>
            </a:r>
            <a:r>
              <a:rPr b="0" lang="en" sz="1700" spc="-1" strike="noStrike">
                <a:solidFill>
                  <a:srgbClr val="d4d4d4"/>
                </a:solidFill>
                <a:latin typeface="Arial"/>
                <a:ea typeface="Arial"/>
              </a:rPr>
              <a:t>[</a:t>
            </a:r>
            <a:r>
              <a:rPr b="0" lang="en" sz="1700" spc="-1" strike="noStrike">
                <a:solidFill>
                  <a:srgbClr val="ce9178"/>
                </a:solidFill>
                <a:latin typeface="Arial"/>
                <a:ea typeface="Arial"/>
              </a:rPr>
              <a:t>'</a:t>
            </a:r>
            <a:r>
              <a:rPr b="0" lang="zh-TW" sz="1700" spc="-1" strike="noStrike">
                <a:solidFill>
                  <a:srgbClr val="ce9178"/>
                </a:solidFill>
                <a:latin typeface="Arial"/>
                <a:ea typeface="Arial"/>
              </a:rPr>
              <a:t>七堵</a:t>
            </a:r>
            <a:r>
              <a:rPr b="0" lang="en" sz="1700" spc="-1" strike="noStrike">
                <a:solidFill>
                  <a:srgbClr val="ce9178"/>
                </a:solidFill>
                <a:latin typeface="Arial"/>
                <a:ea typeface="Arial"/>
              </a:rPr>
              <a:t>'</a:t>
            </a:r>
            <a:r>
              <a:rPr b="0" lang="en" sz="1700" spc="-1" strike="noStrike">
                <a:solidFill>
                  <a:srgbClr val="d4d4d4"/>
                </a:solidFill>
                <a:latin typeface="Arial"/>
                <a:ea typeface="Arial"/>
              </a:rPr>
              <a:t>, </a:t>
            </a:r>
            <a:r>
              <a:rPr b="0" lang="en" sz="1700" spc="-1" strike="noStrike">
                <a:solidFill>
                  <a:srgbClr val="ce9178"/>
                </a:solidFill>
                <a:latin typeface="Arial"/>
                <a:ea typeface="Arial"/>
              </a:rPr>
              <a:t>'</a:t>
            </a:r>
            <a:r>
              <a:rPr b="0" lang="zh-TW" sz="1700" spc="-1" strike="noStrike">
                <a:solidFill>
                  <a:srgbClr val="ce9178"/>
                </a:solidFill>
                <a:latin typeface="Arial"/>
                <a:ea typeface="Arial"/>
              </a:rPr>
              <a:t>中正</a:t>
            </a:r>
            <a:r>
              <a:rPr b="0" lang="en" sz="1700" spc="-1" strike="noStrike">
                <a:solidFill>
                  <a:srgbClr val="ce9178"/>
                </a:solidFill>
                <a:latin typeface="Arial"/>
                <a:ea typeface="Arial"/>
              </a:rPr>
              <a:t>'</a:t>
            </a:r>
            <a:r>
              <a:rPr b="0" lang="en" sz="1700" spc="-1" strike="noStrike">
                <a:solidFill>
                  <a:srgbClr val="d4d4d4"/>
                </a:solidFill>
                <a:latin typeface="Arial"/>
                <a:ea typeface="Arial"/>
              </a:rPr>
              <a:t>, </a:t>
            </a:r>
            <a:r>
              <a:rPr b="0" lang="en" sz="1700" spc="-1" strike="noStrike">
                <a:solidFill>
                  <a:srgbClr val="ce9178"/>
                </a:solidFill>
                <a:latin typeface="Arial"/>
                <a:ea typeface="Arial"/>
              </a:rPr>
              <a:t>'</a:t>
            </a:r>
            <a:r>
              <a:rPr b="0" lang="zh-TW" sz="1700" spc="-1" strike="noStrike">
                <a:solidFill>
                  <a:srgbClr val="ce9178"/>
                </a:solidFill>
                <a:latin typeface="Arial"/>
                <a:ea typeface="Arial"/>
              </a:rPr>
              <a:t>暖暖</a:t>
            </a:r>
            <a:r>
              <a:rPr b="0" lang="en" sz="1700" spc="-1" strike="noStrike">
                <a:solidFill>
                  <a:srgbClr val="ce9178"/>
                </a:solidFill>
                <a:latin typeface="Arial"/>
                <a:ea typeface="Arial"/>
              </a:rPr>
              <a:t>'</a:t>
            </a:r>
            <a:r>
              <a:rPr b="0" lang="en" sz="1700" spc="-1" strike="noStrike">
                <a:solidFill>
                  <a:srgbClr val="d4d4d4"/>
                </a:solidFill>
                <a:latin typeface="Arial"/>
                <a:ea typeface="Arial"/>
              </a:rPr>
              <a:t>],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d4d4d4"/>
                </a:solidFill>
                <a:latin typeface="Arial"/>
                <a:ea typeface="Arial"/>
              </a:rPr>
              <a:t>       </a:t>
            </a:r>
            <a:r>
              <a:rPr b="0" lang="en" sz="1700" spc="-1" strike="noStrike">
                <a:solidFill>
                  <a:srgbClr val="d4d4d4"/>
                </a:solidFill>
                <a:latin typeface="Arial"/>
                <a:ea typeface="Arial"/>
              </a:rPr>
              <a:t>[</a:t>
            </a:r>
            <a:r>
              <a:rPr b="0" lang="en" sz="1700" spc="-1" strike="noStrike">
                <a:solidFill>
                  <a:srgbClr val="ce9178"/>
                </a:solidFill>
                <a:latin typeface="Arial"/>
                <a:ea typeface="Arial"/>
              </a:rPr>
              <a:t>'</a:t>
            </a:r>
            <a:r>
              <a:rPr b="0" lang="zh-TW" sz="1700" spc="-1" strike="noStrike">
                <a:solidFill>
                  <a:srgbClr val="ce9178"/>
                </a:solidFill>
                <a:latin typeface="Arial"/>
                <a:ea typeface="Arial"/>
              </a:rPr>
              <a:t>中正</a:t>
            </a:r>
            <a:r>
              <a:rPr b="0" lang="en" sz="1700" spc="-1" strike="noStrike">
                <a:solidFill>
                  <a:srgbClr val="ce9178"/>
                </a:solidFill>
                <a:latin typeface="Arial"/>
                <a:ea typeface="Arial"/>
              </a:rPr>
              <a:t>'</a:t>
            </a:r>
            <a:r>
              <a:rPr b="0" lang="en" sz="1700" spc="-1" strike="noStrike">
                <a:solidFill>
                  <a:srgbClr val="d4d4d4"/>
                </a:solidFill>
                <a:latin typeface="Arial"/>
                <a:ea typeface="Arial"/>
              </a:rPr>
              <a:t>, </a:t>
            </a:r>
            <a:r>
              <a:rPr b="0" lang="en" sz="1700" spc="-1" strike="noStrike">
                <a:solidFill>
                  <a:srgbClr val="ce9178"/>
                </a:solidFill>
                <a:latin typeface="Arial"/>
                <a:ea typeface="Arial"/>
              </a:rPr>
              <a:t>'</a:t>
            </a:r>
            <a:r>
              <a:rPr b="0" lang="zh-TW" sz="1700" spc="-1" strike="noStrike">
                <a:solidFill>
                  <a:srgbClr val="ce9178"/>
                </a:solidFill>
                <a:latin typeface="Arial"/>
                <a:ea typeface="Arial"/>
              </a:rPr>
              <a:t>大安</a:t>
            </a:r>
            <a:r>
              <a:rPr b="0" lang="en" sz="1700" spc="-1" strike="noStrike">
                <a:solidFill>
                  <a:srgbClr val="ce9178"/>
                </a:solidFill>
                <a:latin typeface="Arial"/>
                <a:ea typeface="Arial"/>
              </a:rPr>
              <a:t>'</a:t>
            </a:r>
            <a:r>
              <a:rPr b="0" lang="en" sz="1700" spc="-1" strike="noStrike">
                <a:solidFill>
                  <a:srgbClr val="d4d4d4"/>
                </a:solidFill>
                <a:latin typeface="Arial"/>
                <a:ea typeface="Arial"/>
              </a:rPr>
              <a:t>, </a:t>
            </a:r>
            <a:r>
              <a:rPr b="0" lang="en" sz="1700" spc="-1" strike="noStrike">
                <a:solidFill>
                  <a:srgbClr val="ce9178"/>
                </a:solidFill>
                <a:latin typeface="Arial"/>
                <a:ea typeface="Arial"/>
              </a:rPr>
              <a:t>'</a:t>
            </a:r>
            <a:r>
              <a:rPr b="0" lang="zh-TW" sz="1700" spc="-1" strike="noStrike">
                <a:solidFill>
                  <a:srgbClr val="ce9178"/>
                </a:solidFill>
                <a:latin typeface="Arial"/>
                <a:ea typeface="Arial"/>
              </a:rPr>
              <a:t>信義</a:t>
            </a:r>
            <a:r>
              <a:rPr b="0" lang="en" sz="1700" spc="-1" strike="noStrike">
                <a:solidFill>
                  <a:srgbClr val="ce9178"/>
                </a:solidFill>
                <a:latin typeface="Arial"/>
                <a:ea typeface="Arial"/>
              </a:rPr>
              <a:t>'</a:t>
            </a:r>
            <a:r>
              <a:rPr b="0" lang="en" sz="1700" spc="-1" strike="noStrike">
                <a:solidFill>
                  <a:srgbClr val="d4d4d4"/>
                </a:solidFill>
                <a:latin typeface="Arial"/>
                <a:ea typeface="Arial"/>
              </a:rPr>
              <a:t>],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d4d4d4"/>
                </a:solidFill>
                <a:latin typeface="Arial"/>
                <a:ea typeface="Arial"/>
              </a:rPr>
              <a:t>       </a:t>
            </a:r>
            <a:r>
              <a:rPr b="0" lang="en" sz="1700" spc="-1" strike="noStrike">
                <a:solidFill>
                  <a:srgbClr val="d4d4d4"/>
                </a:solidFill>
                <a:latin typeface="Arial"/>
                <a:ea typeface="Arial"/>
              </a:rPr>
              <a:t>[</a:t>
            </a:r>
            <a:r>
              <a:rPr b="0" lang="en" sz="1700" spc="-1" strike="noStrike">
                <a:solidFill>
                  <a:srgbClr val="ce9178"/>
                </a:solidFill>
                <a:latin typeface="Arial"/>
                <a:ea typeface="Arial"/>
              </a:rPr>
              <a:t>'</a:t>
            </a:r>
            <a:r>
              <a:rPr b="0" lang="zh-TW" sz="1700" spc="-1" strike="noStrike">
                <a:solidFill>
                  <a:srgbClr val="ce9178"/>
                </a:solidFill>
                <a:latin typeface="Arial"/>
                <a:ea typeface="Arial"/>
              </a:rPr>
              <a:t>蘆洲</a:t>
            </a:r>
            <a:r>
              <a:rPr b="0" lang="en" sz="1700" spc="-1" strike="noStrike">
                <a:solidFill>
                  <a:srgbClr val="ce9178"/>
                </a:solidFill>
                <a:latin typeface="Arial"/>
                <a:ea typeface="Arial"/>
              </a:rPr>
              <a:t>'</a:t>
            </a:r>
            <a:r>
              <a:rPr b="0" lang="en" sz="1700" spc="-1" strike="noStrike">
                <a:solidFill>
                  <a:srgbClr val="d4d4d4"/>
                </a:solidFill>
                <a:latin typeface="Arial"/>
                <a:ea typeface="Arial"/>
              </a:rPr>
              <a:t>, </a:t>
            </a:r>
            <a:r>
              <a:rPr b="0" lang="en" sz="1700" spc="-1" strike="noStrike">
                <a:solidFill>
                  <a:srgbClr val="ce9178"/>
                </a:solidFill>
                <a:latin typeface="Arial"/>
                <a:ea typeface="Arial"/>
              </a:rPr>
              <a:t>'</a:t>
            </a:r>
            <a:r>
              <a:rPr b="0" lang="zh-TW" sz="1700" spc="-1" strike="noStrike">
                <a:solidFill>
                  <a:srgbClr val="ce9178"/>
                </a:solidFill>
                <a:latin typeface="Arial"/>
                <a:ea typeface="Arial"/>
              </a:rPr>
              <a:t>三重</a:t>
            </a:r>
            <a:r>
              <a:rPr b="0" lang="en" sz="1700" spc="-1" strike="noStrike">
                <a:solidFill>
                  <a:srgbClr val="ce9178"/>
                </a:solidFill>
                <a:latin typeface="Arial"/>
                <a:ea typeface="Arial"/>
              </a:rPr>
              <a:t>'</a:t>
            </a:r>
            <a:r>
              <a:rPr b="0" lang="en" sz="1700" spc="-1" strike="noStrike">
                <a:solidFill>
                  <a:srgbClr val="d4d4d4"/>
                </a:solidFill>
                <a:latin typeface="Arial"/>
                <a:ea typeface="Arial"/>
              </a:rPr>
              <a:t>, </a:t>
            </a:r>
            <a:r>
              <a:rPr b="0" lang="en" sz="1700" spc="-1" strike="noStrike">
                <a:solidFill>
                  <a:srgbClr val="ce9178"/>
                </a:solidFill>
                <a:latin typeface="Arial"/>
                <a:ea typeface="Arial"/>
              </a:rPr>
              <a:t>'</a:t>
            </a:r>
            <a:r>
              <a:rPr b="0" lang="zh-TW" sz="1700" spc="-1" strike="noStrike">
                <a:solidFill>
                  <a:srgbClr val="ce9178"/>
                </a:solidFill>
                <a:latin typeface="Arial"/>
                <a:ea typeface="Arial"/>
              </a:rPr>
              <a:t>新店</a:t>
            </a:r>
            <a:r>
              <a:rPr b="0" lang="en" sz="1700" spc="-1" strike="noStrike">
                <a:solidFill>
                  <a:srgbClr val="ce9178"/>
                </a:solidFill>
                <a:latin typeface="Arial"/>
                <a:ea typeface="Arial"/>
              </a:rPr>
              <a:t>'</a:t>
            </a:r>
            <a:r>
              <a:rPr b="0" lang="en" sz="1700" spc="-1" strike="noStrike">
                <a:solidFill>
                  <a:srgbClr val="d4d4d4"/>
                </a:solidFill>
                <a:latin typeface="Arial"/>
                <a:ea typeface="Arial"/>
              </a:rPr>
              <a:t>],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d4d4d4"/>
                </a:solidFill>
                <a:latin typeface="Arial"/>
                <a:ea typeface="Arial"/>
              </a:rPr>
              <a:t>     </a:t>
            </a:r>
            <a:r>
              <a:rPr b="0" lang="en" sz="1700" spc="-1" strike="noStrike">
                <a:solidFill>
                  <a:srgbClr val="d4d4d4"/>
                </a:solidFill>
                <a:latin typeface="Arial"/>
                <a:ea typeface="Arial"/>
              </a:rPr>
              <a:t>];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9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900" spc="-1" strike="noStrike">
                <a:solidFill>
                  <a:srgbClr val="000000"/>
                </a:solidFill>
                <a:latin typeface="Arial"/>
                <a:ea typeface="Arial"/>
              </a:rPr>
              <a:t>.scroll()- </a:t>
            </a:r>
            <a:r>
              <a:rPr b="0" lang="zh-TW" sz="2900" spc="-1" strike="noStrike">
                <a:solidFill>
                  <a:srgbClr val="000000"/>
                </a:solidFill>
                <a:latin typeface="Arial"/>
                <a:ea typeface="Arial"/>
              </a:rPr>
              <a:t>偵測滑鼠滾動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9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900" spc="-1" strike="noStrike">
                <a:solidFill>
                  <a:srgbClr val="000000"/>
                </a:solidFill>
                <a:latin typeface="Arial"/>
                <a:ea typeface="Arial"/>
              </a:rPr>
              <a:t>.resize()- </a:t>
            </a:r>
            <a:r>
              <a:rPr b="0" lang="zh-TW" sz="2900" spc="-1" strike="noStrike">
                <a:solidFill>
                  <a:srgbClr val="000000"/>
                </a:solidFill>
                <a:latin typeface="Arial"/>
                <a:ea typeface="Arial"/>
              </a:rPr>
              <a:t>偵測瀏覽器大小變化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Document/Window Event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586;p35"/>
          <p:cNvGrpSpPr/>
          <p:nvPr/>
        </p:nvGrpSpPr>
        <p:grpSpPr>
          <a:xfrm>
            <a:off x="-991800" y="4111200"/>
            <a:ext cx="3842640" cy="2233080"/>
            <a:chOff x="-991800" y="4111200"/>
            <a:chExt cx="3842640" cy="2233080"/>
          </a:xfrm>
        </p:grpSpPr>
        <p:sp>
          <p:nvSpPr>
            <p:cNvPr id="416" name="Google Shape;587;p35"/>
            <p:cNvSpPr/>
            <p:nvPr/>
          </p:nvSpPr>
          <p:spPr>
            <a:xfrm>
              <a:off x="-288720" y="4111200"/>
              <a:ext cx="2369520" cy="2233080"/>
            </a:xfrm>
            <a:custGeom>
              <a:avLst/>
              <a:gdLst/>
              <a:ahLst/>
              <a:rect l="l" t="t" r="r" b="b"/>
              <a:pathLst>
                <a:path w="20015" h="18864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Google Shape;588;p35"/>
            <p:cNvSpPr/>
            <p:nvPr/>
          </p:nvSpPr>
          <p:spPr>
            <a:xfrm>
              <a:off x="884160" y="4363920"/>
              <a:ext cx="738360" cy="576720"/>
            </a:xfrm>
            <a:custGeom>
              <a:avLst/>
              <a:gdLst/>
              <a:ahLst/>
              <a:rect l="l" t="t" r="r" b="b"/>
              <a:pathLst>
                <a:path w="6239" h="4873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Google Shape;589;p35"/>
            <p:cNvSpPr/>
            <p:nvPr/>
          </p:nvSpPr>
          <p:spPr>
            <a:xfrm>
              <a:off x="-403200" y="4653720"/>
              <a:ext cx="2713320" cy="1137240"/>
            </a:xfrm>
            <a:custGeom>
              <a:avLst/>
              <a:gdLst/>
              <a:ahLst/>
              <a:rect l="l" t="t" r="r" b="b"/>
              <a:pathLst>
                <a:path w="22918" h="9607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Google Shape;590;p35"/>
            <p:cNvSpPr/>
            <p:nvPr/>
          </p:nvSpPr>
          <p:spPr>
            <a:xfrm>
              <a:off x="-991800" y="4428720"/>
              <a:ext cx="3842640" cy="1626840"/>
            </a:xfrm>
            <a:custGeom>
              <a:avLst/>
              <a:gdLst/>
              <a:ahLst/>
              <a:rect l="l" t="t" r="r" b="b"/>
              <a:pathLst>
                <a:path w="32458" h="13744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0" name="Google Shape;591;p35"/>
          <p:cNvSpPr/>
          <p:nvPr/>
        </p:nvSpPr>
        <p:spPr>
          <a:xfrm>
            <a:off x="3259080" y="674280"/>
            <a:ext cx="5884560" cy="441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jQuery slim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zh-TW" sz="25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從第 </a:t>
            </a:r>
            <a:r>
              <a:rPr b="0" lang="en" sz="25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3 </a:t>
            </a:r>
            <a:r>
              <a:rPr b="0" lang="zh-TW" sz="25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版開始新增一個 </a:t>
            </a:r>
            <a:r>
              <a:rPr b="0" lang="en" sz="25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slim </a:t>
            </a:r>
            <a:r>
              <a:rPr b="0" lang="zh-TW" sz="25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的版本，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zh-TW" sz="25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拿掉 </a:t>
            </a:r>
            <a:r>
              <a:rPr b="0" lang="en" sz="2500" spc="-1" strike="noStrike" u="sng">
                <a:solidFill>
                  <a:srgbClr val="8e7baf"/>
                </a:solidFill>
                <a:uFillTx/>
                <a:latin typeface="Montserrat Medium"/>
                <a:ea typeface="Montserrat Medium"/>
                <a:hlinkClick r:id="rId1"/>
              </a:rPr>
              <a:t>ajax</a:t>
            </a:r>
            <a:r>
              <a:rPr b="0" lang="en" sz="25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 </a:t>
            </a:r>
            <a:r>
              <a:rPr b="0" lang="zh-TW" sz="25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跟 </a:t>
            </a:r>
            <a:r>
              <a:rPr b="0" lang="en" sz="2500" spc="-1" strike="noStrike" u="sng">
                <a:solidFill>
                  <a:srgbClr val="8e7baf"/>
                </a:solidFill>
                <a:uFillTx/>
                <a:latin typeface="Montserrat Medium"/>
                <a:ea typeface="Montserrat Medium"/>
                <a:hlinkClick r:id="rId2"/>
              </a:rPr>
              <a:t>effect</a:t>
            </a:r>
            <a:r>
              <a:rPr b="0" lang="en" sz="25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 </a:t>
            </a:r>
            <a:r>
              <a:rPr b="0" lang="zh-TW" sz="25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的部份。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zh-TW" sz="25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避免一直被人詬病檔案過於肥大問題，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zh-TW" sz="25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讓不需要使用這兩塊的使用者可以更快速的讀取 </a:t>
            </a:r>
            <a:r>
              <a:rPr b="0" lang="en" sz="25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jQuery</a:t>
            </a:r>
            <a:r>
              <a:rPr b="0" lang="zh-TW" sz="25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。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9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zh-TW" sz="2900" spc="-1" strike="noStrike">
                <a:solidFill>
                  <a:srgbClr val="000000"/>
                </a:solidFill>
                <a:latin typeface="Arial"/>
                <a:ea typeface="Arial"/>
              </a:rPr>
              <a:t>偵測捲軸位置或是指定捲軸位置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9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900" spc="-1" strike="noStrike">
                <a:solidFill>
                  <a:srgbClr val="000000"/>
                </a:solidFill>
                <a:latin typeface="Arial"/>
                <a:ea typeface="Arial"/>
              </a:rPr>
              <a:t>()</a:t>
            </a:r>
            <a:r>
              <a:rPr b="0" lang="zh-TW" sz="2900" spc="-1" strike="noStrike">
                <a:solidFill>
                  <a:srgbClr val="000000"/>
                </a:solidFill>
                <a:latin typeface="Arial"/>
                <a:ea typeface="Arial"/>
              </a:rPr>
              <a:t>內無值為偵測位置，有值則為指定位置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.scrollTop(), .scrollLeft()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9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zh-TW" sz="2900" spc="-1" strike="noStrike">
                <a:solidFill>
                  <a:srgbClr val="000000"/>
                </a:solidFill>
                <a:latin typeface="Arial"/>
                <a:ea typeface="Arial"/>
              </a:rPr>
              <a:t>偵測 </a:t>
            </a:r>
            <a:r>
              <a:rPr b="0" lang="en" sz="2900" spc="-1" strike="noStrike">
                <a:solidFill>
                  <a:srgbClr val="000000"/>
                </a:solidFill>
                <a:latin typeface="Arial"/>
                <a:ea typeface="Arial"/>
              </a:rPr>
              <a:t>selector </a:t>
            </a:r>
            <a:r>
              <a:rPr b="0" lang="zh-TW" sz="2900" spc="-1" strike="noStrike">
                <a:solidFill>
                  <a:srgbClr val="000000"/>
                </a:solidFill>
                <a:latin typeface="Arial"/>
                <a:ea typeface="Arial"/>
              </a:rPr>
              <a:t>長寬或是指定 </a:t>
            </a:r>
            <a:r>
              <a:rPr b="0" lang="en" sz="2900" spc="-1" strike="noStrike">
                <a:solidFill>
                  <a:srgbClr val="000000"/>
                </a:solidFill>
                <a:latin typeface="Arial"/>
                <a:ea typeface="Arial"/>
              </a:rPr>
              <a:t>selector </a:t>
            </a:r>
            <a:r>
              <a:rPr b="0" lang="zh-TW" sz="2900" spc="-1" strike="noStrike">
                <a:solidFill>
                  <a:srgbClr val="000000"/>
                </a:solidFill>
                <a:latin typeface="Arial"/>
                <a:ea typeface="Arial"/>
              </a:rPr>
              <a:t>長寬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9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900" spc="-1" strike="noStrike">
                <a:solidFill>
                  <a:srgbClr val="000000"/>
                </a:solidFill>
                <a:latin typeface="Arial"/>
                <a:ea typeface="Arial"/>
              </a:rPr>
              <a:t>()</a:t>
            </a:r>
            <a:r>
              <a:rPr b="0" lang="zh-TW" sz="2900" spc="-1" strike="noStrike">
                <a:solidFill>
                  <a:srgbClr val="000000"/>
                </a:solidFill>
                <a:latin typeface="Arial"/>
                <a:ea typeface="Arial"/>
              </a:rPr>
              <a:t>內無值為偵測長寬，有值則為指定長寬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.width(), .height()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600" spc="-1" strike="noStrike">
                <a:solidFill>
                  <a:srgbClr val="000000"/>
                </a:solidFill>
                <a:latin typeface="Arial"/>
                <a:ea typeface="Arial"/>
              </a:rPr>
              <a:t>1. </a:t>
            </a:r>
            <a:r>
              <a:rPr b="0" lang="zh-TW" sz="2600" spc="-1" strike="noStrike">
                <a:solidFill>
                  <a:srgbClr val="000000"/>
                </a:solidFill>
                <a:latin typeface="Arial"/>
                <a:ea typeface="Arial"/>
              </a:rPr>
              <a:t>利用 </a:t>
            </a:r>
            <a:r>
              <a:rPr b="0" lang="en" sz="2600" spc="-1" strike="noStrike">
                <a:solidFill>
                  <a:srgbClr val="000000"/>
                </a:solidFill>
                <a:latin typeface="Arial"/>
                <a:ea typeface="Arial"/>
              </a:rPr>
              <a:t>scrollTop() </a:t>
            </a:r>
            <a:r>
              <a:rPr b="0" lang="zh-TW" sz="2600" spc="-1" strike="noStrike">
                <a:solidFill>
                  <a:srgbClr val="000000"/>
                </a:solidFill>
                <a:latin typeface="Arial"/>
                <a:ea typeface="Arial"/>
              </a:rPr>
              <a:t>算出目前捲軸位置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600" spc="-1" strike="noStrike">
                <a:solidFill>
                  <a:srgbClr val="000000"/>
                </a:solidFill>
                <a:latin typeface="Arial"/>
                <a:ea typeface="Arial"/>
              </a:rPr>
              <a:t>2. </a:t>
            </a:r>
            <a:r>
              <a:rPr b="0" lang="zh-TW" sz="2600" spc="-1" strike="noStrike">
                <a:solidFill>
                  <a:srgbClr val="000000"/>
                </a:solidFill>
                <a:latin typeface="Arial"/>
                <a:ea typeface="Arial"/>
              </a:rPr>
              <a:t>與頁面高度對比算出比例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600" spc="-1" strike="noStrike">
                <a:solidFill>
                  <a:srgbClr val="000000"/>
                </a:solidFill>
                <a:latin typeface="Arial"/>
                <a:ea typeface="Arial"/>
              </a:rPr>
              <a:t>3. </a:t>
            </a:r>
            <a:r>
              <a:rPr b="0" lang="zh-TW" sz="2600" spc="-1" strike="noStrike">
                <a:solidFill>
                  <a:srgbClr val="000000"/>
                </a:solidFill>
                <a:latin typeface="Arial"/>
                <a:ea typeface="Arial"/>
              </a:rPr>
              <a:t>再將比例加到進度條上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練習</a:t>
            </a: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7 :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偵測滾動百分比</a:t>
            </a: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UI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4" name="Google Shape;1113;p82" descr=""/>
          <p:cNvPicPr/>
          <p:nvPr/>
        </p:nvPicPr>
        <p:blipFill>
          <a:blip r:embed="rId1"/>
          <a:stretch/>
        </p:blipFill>
        <p:spPr>
          <a:xfrm>
            <a:off x="1194120" y="2706840"/>
            <a:ext cx="7259040" cy="229248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 marL="457200" indent="-38736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2500" spc="-1" strike="noStrike">
                <a:solidFill>
                  <a:srgbClr val="000000"/>
                </a:solidFill>
                <a:latin typeface="Arial"/>
                <a:ea typeface="Arial"/>
              </a:rPr>
              <a:t>DOM </a:t>
            </a:r>
            <a:r>
              <a:rPr b="0" lang="zh-TW" sz="2500" spc="-1" strike="noStrike">
                <a:solidFill>
                  <a:srgbClr val="000000"/>
                </a:solidFill>
                <a:latin typeface="Arial"/>
                <a:ea typeface="Arial"/>
              </a:rPr>
              <a:t>是後來才產生的時候綁定事件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36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zh-TW" sz="2500" spc="-1" strike="noStrike">
                <a:solidFill>
                  <a:srgbClr val="000000"/>
                </a:solidFill>
                <a:latin typeface="Arial"/>
                <a:ea typeface="Arial"/>
              </a:rPr>
              <a:t>一個 </a:t>
            </a:r>
            <a:r>
              <a:rPr b="0" lang="en" sz="2500" spc="-1" strike="noStrike">
                <a:solidFill>
                  <a:srgbClr val="000000"/>
                </a:solidFill>
                <a:latin typeface="Arial"/>
                <a:ea typeface="Arial"/>
              </a:rPr>
              <a:t>selector </a:t>
            </a:r>
            <a:r>
              <a:rPr b="0" lang="zh-TW" sz="2500" spc="-1" strike="noStrike">
                <a:solidFill>
                  <a:srgbClr val="000000"/>
                </a:solidFill>
                <a:latin typeface="Arial"/>
                <a:ea typeface="Arial"/>
              </a:rPr>
              <a:t>需要綁定多個事件時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36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zh-TW" sz="2500" spc="-1" strike="noStrike">
                <a:solidFill>
                  <a:srgbClr val="000000"/>
                </a:solidFill>
                <a:latin typeface="Arial"/>
                <a:ea typeface="Arial"/>
              </a:rPr>
              <a:t>不同事件觸發一樣的動作時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.On()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zh-TW" sz="2100" spc="-1" strike="noStrike">
                <a:solidFill>
                  <a:srgbClr val="000000"/>
                </a:solidFill>
                <a:latin typeface="Arial"/>
                <a:ea typeface="Arial"/>
              </a:rPr>
              <a:t>因為 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jQuery </a:t>
            </a:r>
            <a:r>
              <a:rPr b="0" lang="zh-TW" sz="2100" spc="-1" strike="noStrike">
                <a:solidFill>
                  <a:srgbClr val="000000"/>
                </a:solidFill>
                <a:latin typeface="Arial"/>
                <a:ea typeface="Arial"/>
              </a:rPr>
              <a:t>會在 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HTML </a:t>
            </a:r>
            <a:r>
              <a:rPr b="0" lang="zh-TW" sz="2100" spc="-1" strike="noStrike">
                <a:solidFill>
                  <a:srgbClr val="000000"/>
                </a:solidFill>
                <a:latin typeface="Arial"/>
                <a:ea typeface="Arial"/>
              </a:rPr>
              <a:t>畫完後根據既有的結構將事件綁到 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HTML </a:t>
            </a:r>
            <a:r>
              <a:rPr b="0" lang="zh-TW" sz="2100" spc="-1" strike="noStrike">
                <a:solidFill>
                  <a:srgbClr val="000000"/>
                </a:solidFill>
                <a:latin typeface="Arial"/>
                <a:ea typeface="Arial"/>
              </a:rPr>
              <a:t>上，若是靠程式事後產生的話，原本寫的就無法綁到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HTML </a:t>
            </a:r>
            <a:r>
              <a:rPr b="0" lang="zh-TW" sz="2100" spc="-1" strike="noStrike">
                <a:solidFill>
                  <a:srgbClr val="000000"/>
                </a:solidFill>
                <a:latin typeface="Arial"/>
                <a:ea typeface="Arial"/>
              </a:rPr>
              <a:t>上。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$(</a:t>
            </a:r>
            <a:r>
              <a:rPr b="0" lang="zh-TW" sz="2100" spc="-1" strike="noStrike" u="sng">
                <a:solidFill>
                  <a:srgbClr val="ff0000"/>
                </a:solidFill>
                <a:uFillTx/>
                <a:latin typeface="Arial"/>
                <a:ea typeface="Arial"/>
              </a:rPr>
              <a:t>選擇器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lang="zh-TW" sz="2100" spc="-1" strike="noStrike">
                <a:solidFill>
                  <a:srgbClr val="000000"/>
                </a:solidFill>
                <a:latin typeface="Arial"/>
                <a:ea typeface="Arial"/>
              </a:rPr>
              <a:t>原本就存在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HTML</a:t>
            </a:r>
            <a:r>
              <a:rPr b="0" lang="zh-TW" sz="2100" spc="-1" strike="noStrike">
                <a:solidFill>
                  <a:srgbClr val="000000"/>
                </a:solidFill>
                <a:latin typeface="Arial"/>
                <a:ea typeface="Arial"/>
              </a:rPr>
              <a:t>上之元素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)).on( </a:t>
            </a:r>
            <a:r>
              <a:rPr b="0" lang="zh-TW" sz="2100" spc="-1" strike="noStrike" u="sng">
                <a:solidFill>
                  <a:srgbClr val="ff0000"/>
                </a:solidFill>
                <a:uFillTx/>
                <a:latin typeface="Arial"/>
                <a:ea typeface="Arial"/>
              </a:rPr>
              <a:t>觸發方式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lang="zh-TW" sz="2100" spc="-1" strike="noStrike">
                <a:solidFill>
                  <a:srgbClr val="000000"/>
                </a:solidFill>
                <a:latin typeface="Arial"/>
                <a:ea typeface="Arial"/>
              </a:rPr>
              <a:t>原本的”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click”,”mouseenter”</a:t>
            </a:r>
            <a:r>
              <a:rPr b="0" lang="en" sz="2100" spc="-1" strike="noStrike">
                <a:solidFill>
                  <a:srgbClr val="000000"/>
                </a:solidFill>
                <a:latin typeface="Mangal"/>
                <a:ea typeface="Mangal"/>
              </a:rPr>
              <a:t>…</a:t>
            </a:r>
            <a:r>
              <a:rPr b="0" lang="zh-TW" sz="2100" spc="-1" strike="noStrike">
                <a:solidFill>
                  <a:srgbClr val="000000"/>
                </a:solidFill>
                <a:latin typeface="Arial"/>
                <a:ea typeface="Arial"/>
              </a:rPr>
              <a:t>等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) [, </a:t>
            </a:r>
            <a:r>
              <a:rPr b="0" lang="zh-TW" sz="2100" spc="-1" strike="noStrike" u="sng">
                <a:solidFill>
                  <a:srgbClr val="ff0000"/>
                </a:solidFill>
                <a:uFillTx/>
                <a:latin typeface="Arial"/>
                <a:ea typeface="Arial"/>
              </a:rPr>
              <a:t>程式動態產生的元素</a:t>
            </a:r>
            <a:r>
              <a:rPr b="0" lang="en" sz="21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] , </a:t>
            </a:r>
            <a:r>
              <a:rPr b="0" lang="zh-TW" sz="2100" spc="-1" strike="noStrike" u="sng">
                <a:solidFill>
                  <a:srgbClr val="ff0000"/>
                </a:solidFill>
                <a:uFillTx/>
                <a:latin typeface="Arial"/>
                <a:ea typeface="Arial"/>
              </a:rPr>
              <a:t>事件處理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(function(){}))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indent="-393840" algn="ctr">
              <a:lnSpc>
                <a:spcPct val="80000"/>
              </a:lnSpc>
              <a:buClr>
                <a:srgbClr val="1a1a1a"/>
              </a:buClr>
              <a:buFont typeface="Raleway"/>
              <a:buAutoNum type="arabicPeriod"/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selector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是動態產生時綁定事件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/>
          </p:nvPr>
        </p:nvSpPr>
        <p:spPr>
          <a:xfrm>
            <a:off x="1194120" y="106776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b5394"/>
                </a:solidFill>
                <a:latin typeface="Arial"/>
                <a:ea typeface="Arial"/>
              </a:rPr>
              <a:t>.on( events [, selector ] [, data ], handler 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b5394"/>
                </a:solidFill>
                <a:latin typeface="Arial"/>
                <a:ea typeface="Arial"/>
              </a:rPr>
              <a:t>$( "#clickMe" ).on( "click", function() {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b5394"/>
                </a:solidFill>
                <a:latin typeface="Arial"/>
                <a:ea typeface="Arial"/>
              </a:rPr>
              <a:t>  </a:t>
            </a:r>
            <a:r>
              <a:rPr b="0" lang="en" sz="2000" spc="-1" strike="noStrike">
                <a:solidFill>
                  <a:srgbClr val="0b5394"/>
                </a:solidFill>
                <a:latin typeface="Arial"/>
                <a:ea typeface="Arial"/>
              </a:rPr>
              <a:t>console.log( $( this ).text() 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b5394"/>
                </a:solidFill>
                <a:latin typeface="Arial"/>
                <a:ea typeface="Arial"/>
              </a:rPr>
              <a:t>});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b5394"/>
                </a:solidFill>
                <a:latin typeface="Arial"/>
                <a:ea typeface="Arial"/>
              </a:rPr>
              <a:t>$( "ul" ).on( "click", "</a:t>
            </a:r>
            <a:r>
              <a:rPr b="0" lang="en" sz="2000" spc="-1" strike="noStrike">
                <a:solidFill>
                  <a:srgbClr val="cc0000"/>
                </a:solidFill>
                <a:latin typeface="Arial"/>
                <a:ea typeface="Arial"/>
              </a:rPr>
              <a:t>li</a:t>
            </a:r>
            <a:r>
              <a:rPr b="0" lang="en" sz="2000" spc="-1" strike="noStrike">
                <a:solidFill>
                  <a:srgbClr val="0b5394"/>
                </a:solidFill>
                <a:latin typeface="Arial"/>
                <a:ea typeface="Arial"/>
              </a:rPr>
              <a:t>", function() {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b5394"/>
                </a:solidFill>
                <a:latin typeface="Arial"/>
                <a:ea typeface="Arial"/>
              </a:rPr>
              <a:t>	</a:t>
            </a:r>
            <a:r>
              <a:rPr b="0" lang="en" sz="2000" spc="-1" strike="noStrike">
                <a:solidFill>
                  <a:srgbClr val="0b5394"/>
                </a:solidFill>
                <a:latin typeface="Arial"/>
                <a:ea typeface="Arial"/>
              </a:rPr>
              <a:t>console.log( $( this ).text() 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b5394"/>
                </a:solidFill>
                <a:latin typeface="Arial"/>
                <a:ea typeface="Arial"/>
              </a:rPr>
              <a:t>});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indent="-393840" algn="ctr">
              <a:lnSpc>
                <a:spcPct val="80000"/>
              </a:lnSpc>
              <a:buClr>
                <a:srgbClr val="1a1a1a"/>
              </a:buClr>
              <a:buFont typeface="Raleway"/>
              <a:buAutoNum type="arabicPeriod"/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selector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是動態產生時綁定事件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/>
          </p:nvPr>
        </p:nvSpPr>
        <p:spPr>
          <a:xfrm>
            <a:off x="1176840" y="106740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b5394"/>
                </a:solidFill>
                <a:latin typeface="Mangal"/>
                <a:ea typeface="Mangal"/>
              </a:rPr>
              <a:t>$(".box").on({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b5394"/>
                </a:solidFill>
                <a:latin typeface="Mangal"/>
                <a:ea typeface="Mangal"/>
              </a:rPr>
              <a:t>    </a:t>
            </a:r>
            <a:r>
              <a:rPr b="0" lang="en" sz="1200" spc="-1" strike="noStrike">
                <a:solidFill>
                  <a:srgbClr val="0b5394"/>
                </a:solidFill>
                <a:latin typeface="Mangal"/>
                <a:ea typeface="Mangal"/>
              </a:rPr>
              <a:t>mouseenter: function(){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b5394"/>
                </a:solidFill>
                <a:latin typeface="Mangal"/>
                <a:ea typeface="Mangal"/>
              </a:rPr>
              <a:t>        </a:t>
            </a:r>
            <a:r>
              <a:rPr b="0" lang="en" sz="1200" spc="-1" strike="noStrike">
                <a:solidFill>
                  <a:srgbClr val="0b5394"/>
                </a:solidFill>
                <a:latin typeface="Mangal"/>
                <a:ea typeface="Mangal"/>
              </a:rPr>
              <a:t>$("#showAction").text("Mouse Enter");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b5394"/>
                </a:solidFill>
                <a:latin typeface="Mangal"/>
                <a:ea typeface="Mangal"/>
              </a:rPr>
              <a:t>    </a:t>
            </a:r>
            <a:r>
              <a:rPr b="0" lang="en" sz="1200" spc="-1" strike="noStrike">
                <a:solidFill>
                  <a:srgbClr val="0b5394"/>
                </a:solidFill>
                <a:latin typeface="Mangal"/>
                <a:ea typeface="Mangal"/>
              </a:rPr>
              <a:t>},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b5394"/>
                </a:solidFill>
                <a:latin typeface="Mangal"/>
                <a:ea typeface="Mangal"/>
              </a:rPr>
              <a:t>    </a:t>
            </a:r>
            <a:r>
              <a:rPr b="0" lang="en" sz="1200" spc="-1" strike="noStrike">
                <a:solidFill>
                  <a:srgbClr val="0b5394"/>
                </a:solidFill>
                <a:latin typeface="Mangal"/>
                <a:ea typeface="Mangal"/>
              </a:rPr>
              <a:t>click: function(){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b5394"/>
                </a:solidFill>
                <a:latin typeface="Mangal"/>
                <a:ea typeface="Mangal"/>
              </a:rPr>
              <a:t>        </a:t>
            </a:r>
            <a:r>
              <a:rPr b="0" lang="en" sz="1200" spc="-1" strike="noStrike">
                <a:solidFill>
                  <a:srgbClr val="0b5394"/>
                </a:solidFill>
                <a:latin typeface="Mangal"/>
                <a:ea typeface="Mangal"/>
              </a:rPr>
              <a:t>$("#showAction").text("Click");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b5394"/>
                </a:solidFill>
                <a:latin typeface="Mangal"/>
                <a:ea typeface="Mangal"/>
              </a:rPr>
              <a:t>    </a:t>
            </a:r>
            <a:r>
              <a:rPr b="0" lang="en" sz="1200" spc="-1" strike="noStrike">
                <a:solidFill>
                  <a:srgbClr val="0b5394"/>
                </a:solidFill>
                <a:latin typeface="Mangal"/>
                <a:ea typeface="Mangal"/>
              </a:rPr>
              <a:t>},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b5394"/>
                </a:solidFill>
                <a:latin typeface="Mangal"/>
                <a:ea typeface="Mangal"/>
              </a:rPr>
              <a:t>    </a:t>
            </a:r>
            <a:r>
              <a:rPr b="0" lang="en" sz="1200" spc="-1" strike="noStrike">
                <a:solidFill>
                  <a:srgbClr val="0b5394"/>
                </a:solidFill>
                <a:latin typeface="Mangal"/>
                <a:ea typeface="Mangal"/>
              </a:rPr>
              <a:t>dblclick: function(){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b5394"/>
                </a:solidFill>
                <a:latin typeface="Mangal"/>
                <a:ea typeface="Mangal"/>
              </a:rPr>
              <a:t>        </a:t>
            </a:r>
            <a:r>
              <a:rPr b="0" lang="en" sz="1200" spc="-1" strike="noStrike">
                <a:solidFill>
                  <a:srgbClr val="0b5394"/>
                </a:solidFill>
                <a:latin typeface="Mangal"/>
                <a:ea typeface="Mangal"/>
              </a:rPr>
              <a:t>$("#showAction").text("Double Click");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b5394"/>
                </a:solidFill>
                <a:latin typeface="Mangal"/>
                <a:ea typeface="Mangal"/>
              </a:rPr>
              <a:t>    </a:t>
            </a:r>
            <a:r>
              <a:rPr b="0" lang="en" sz="1200" spc="-1" strike="noStrike">
                <a:solidFill>
                  <a:srgbClr val="0b5394"/>
                </a:solidFill>
                <a:latin typeface="Mangal"/>
                <a:ea typeface="Mangal"/>
              </a:rPr>
              <a:t>}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b5394"/>
                </a:solidFill>
                <a:latin typeface="Mangal"/>
                <a:ea typeface="Mangal"/>
              </a:rPr>
              <a:t>});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2. 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一個 </a:t>
            </a: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selector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需要綁定多個事件時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$(".box").on("click mouseenter mouseleave", function(){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//do something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});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3. 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不同事件觸發同一個動作時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Google Shape;1144;p87"/>
          <p:cNvSpPr/>
          <p:nvPr/>
        </p:nvSpPr>
        <p:spPr>
          <a:xfrm>
            <a:off x="1201320" y="3439440"/>
            <a:ext cx="439704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4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注意：用 </a:t>
            </a:r>
            <a:r>
              <a:rPr b="0" lang="en" sz="14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on </a:t>
            </a:r>
            <a:r>
              <a:rPr b="0" lang="zh-TW" sz="14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綁定的事件，沒有 </a:t>
            </a:r>
            <a:r>
              <a:rPr b="0" lang="en" sz="14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hover</a:t>
            </a:r>
            <a:r>
              <a:rPr b="0" lang="zh-TW" sz="14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，取而代之的是用 </a:t>
            </a:r>
            <a:r>
              <a:rPr b="0" lang="en" sz="14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mouseenter </a:t>
            </a:r>
            <a:r>
              <a:rPr b="0" lang="zh-TW" sz="14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＆ </a:t>
            </a:r>
            <a:r>
              <a:rPr b="0" lang="en" sz="14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mouseleave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zh-TW" sz="2000" spc="-1" strike="noStrike">
                <a:solidFill>
                  <a:srgbClr val="595959"/>
                </a:solidFill>
                <a:latin typeface="Arial"/>
                <a:ea typeface="Arial"/>
              </a:rPr>
              <a:t>專門用在取消由 </a:t>
            </a:r>
            <a:r>
              <a:rPr b="0" lang="en" sz="2000" spc="-1" strike="noStrike">
                <a:solidFill>
                  <a:srgbClr val="595959"/>
                </a:solidFill>
                <a:latin typeface="Arial"/>
                <a:ea typeface="Arial"/>
              </a:rPr>
              <a:t>on </a:t>
            </a:r>
            <a:r>
              <a:rPr b="0" lang="zh-TW" sz="2000" spc="-1" strike="noStrike">
                <a:solidFill>
                  <a:srgbClr val="595959"/>
                </a:solidFill>
                <a:latin typeface="Arial"/>
                <a:ea typeface="Arial"/>
              </a:rPr>
              <a:t>建立的事件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off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Google Shape;1151;p88"/>
          <p:cNvSpPr/>
          <p:nvPr/>
        </p:nvSpPr>
        <p:spPr>
          <a:xfrm>
            <a:off x="1262160" y="1992240"/>
            <a:ext cx="4945680" cy="13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$('#btn').off('click', functionName);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zh-TW" sz="2000" spc="-1" strike="noStrike">
                <a:solidFill>
                  <a:srgbClr val="595959"/>
                </a:solidFill>
                <a:latin typeface="Arial"/>
                <a:ea typeface="Arial"/>
              </a:rPr>
              <a:t>專門用在只想要執行一次就好的時候使用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one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Google Shape;1158;p89"/>
          <p:cNvSpPr/>
          <p:nvPr/>
        </p:nvSpPr>
        <p:spPr>
          <a:xfrm>
            <a:off x="1322280" y="1854720"/>
            <a:ext cx="4945680" cy="13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$('#btn').one('click', function(){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b5394"/>
                </a:solidFill>
                <a:latin typeface="Arial"/>
                <a:ea typeface="Arial"/>
              </a:rPr>
              <a:t>});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596;p36"/>
          <p:cNvGrpSpPr/>
          <p:nvPr/>
        </p:nvGrpSpPr>
        <p:grpSpPr>
          <a:xfrm>
            <a:off x="-991800" y="4111200"/>
            <a:ext cx="3842640" cy="2233080"/>
            <a:chOff x="-991800" y="4111200"/>
            <a:chExt cx="3842640" cy="2233080"/>
          </a:xfrm>
        </p:grpSpPr>
        <p:sp>
          <p:nvSpPr>
            <p:cNvPr id="422" name="Google Shape;597;p36"/>
            <p:cNvSpPr/>
            <p:nvPr/>
          </p:nvSpPr>
          <p:spPr>
            <a:xfrm>
              <a:off x="-288720" y="4111200"/>
              <a:ext cx="2369520" cy="2233080"/>
            </a:xfrm>
            <a:custGeom>
              <a:avLst/>
              <a:gdLst/>
              <a:ahLst/>
              <a:rect l="l" t="t" r="r" b="b"/>
              <a:pathLst>
                <a:path w="20015" h="18864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Google Shape;598;p36"/>
            <p:cNvSpPr/>
            <p:nvPr/>
          </p:nvSpPr>
          <p:spPr>
            <a:xfrm>
              <a:off x="884160" y="4363920"/>
              <a:ext cx="738360" cy="576720"/>
            </a:xfrm>
            <a:custGeom>
              <a:avLst/>
              <a:gdLst/>
              <a:ahLst/>
              <a:rect l="l" t="t" r="r" b="b"/>
              <a:pathLst>
                <a:path w="6239" h="4873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Google Shape;599;p36"/>
            <p:cNvSpPr/>
            <p:nvPr/>
          </p:nvSpPr>
          <p:spPr>
            <a:xfrm>
              <a:off x="-403200" y="4653720"/>
              <a:ext cx="2713320" cy="1137240"/>
            </a:xfrm>
            <a:custGeom>
              <a:avLst/>
              <a:gdLst/>
              <a:ahLst/>
              <a:rect l="l" t="t" r="r" b="b"/>
              <a:pathLst>
                <a:path w="22918" h="9607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Google Shape;600;p36"/>
            <p:cNvSpPr/>
            <p:nvPr/>
          </p:nvSpPr>
          <p:spPr>
            <a:xfrm>
              <a:off x="-991800" y="4428720"/>
              <a:ext cx="3842640" cy="1626840"/>
            </a:xfrm>
            <a:custGeom>
              <a:avLst/>
              <a:gdLst/>
              <a:ahLst/>
              <a:rect l="l" t="t" r="r" b="b"/>
              <a:pathLst>
                <a:path w="32458" h="13744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26" name="Google Shape;601;p36" descr=""/>
          <p:cNvPicPr/>
          <p:nvPr/>
        </p:nvPicPr>
        <p:blipFill>
          <a:blip r:embed="rId1"/>
          <a:stretch/>
        </p:blipFill>
        <p:spPr>
          <a:xfrm>
            <a:off x="92160" y="1040760"/>
            <a:ext cx="5543280" cy="2479320"/>
          </a:xfrm>
          <a:prstGeom prst="rect">
            <a:avLst/>
          </a:prstGeom>
          <a:ln w="0">
            <a:noFill/>
          </a:ln>
        </p:spPr>
      </p:pic>
      <p:sp>
        <p:nvSpPr>
          <p:cNvPr id="427" name="Google Shape;602;p36"/>
          <p:cNvSpPr/>
          <p:nvPr/>
        </p:nvSpPr>
        <p:spPr>
          <a:xfrm>
            <a:off x="5702400" y="1501200"/>
            <a:ext cx="358632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1.</a:t>
            </a:r>
            <a:r>
              <a:rPr b="0" lang="zh-TW" sz="14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全功能無壓縮版本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8" name="Google Shape;603;p36"/>
          <p:cNvSpPr/>
          <p:nvPr/>
        </p:nvSpPr>
        <p:spPr>
          <a:xfrm>
            <a:off x="5702400" y="2038320"/>
            <a:ext cx="358632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2.</a:t>
            </a:r>
            <a:r>
              <a:rPr b="0" lang="zh-TW" sz="14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無 </a:t>
            </a:r>
            <a:r>
              <a:rPr b="0" lang="en" sz="14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ajax &amp; effect </a:t>
            </a:r>
            <a:r>
              <a:rPr b="0" lang="zh-TW" sz="14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版本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9" name="Google Shape;604;p36"/>
          <p:cNvSpPr/>
          <p:nvPr/>
        </p:nvSpPr>
        <p:spPr>
          <a:xfrm>
            <a:off x="5702400" y="3048120"/>
            <a:ext cx="358632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4.</a:t>
            </a:r>
            <a:r>
              <a:rPr b="0" lang="zh-TW" sz="14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無 </a:t>
            </a:r>
            <a:r>
              <a:rPr b="0" lang="en" sz="14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ajax &amp; effect + </a:t>
            </a:r>
            <a:r>
              <a:rPr b="0" lang="zh-TW" sz="14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壓縮的版本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0" name="Google Shape;605;p36"/>
          <p:cNvSpPr/>
          <p:nvPr/>
        </p:nvSpPr>
        <p:spPr>
          <a:xfrm>
            <a:off x="5702400" y="2543400"/>
            <a:ext cx="358632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3.</a:t>
            </a:r>
            <a:r>
              <a:rPr b="0" lang="zh-TW" sz="1400" spc="-1" strike="noStrike">
                <a:solidFill>
                  <a:srgbClr val="000000"/>
                </a:solidFill>
                <a:latin typeface="Montserrat Medium"/>
                <a:ea typeface="Montserrat Medium"/>
              </a:rPr>
              <a:t>全功能的壓縮版本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714240" y="2034000"/>
            <a:ext cx="3485880" cy="1148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TW" sz="48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樣式控制 </a:t>
            </a:r>
            <a:r>
              <a:rPr b="1" lang="en" sz="48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style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2"/>
          <p:cNvSpPr>
            <a:spLocks noGrp="1"/>
          </p:cNvSpPr>
          <p:nvPr>
            <p:ph type="title"/>
          </p:nvPr>
        </p:nvSpPr>
        <p:spPr>
          <a:xfrm>
            <a:off x="714240" y="814680"/>
            <a:ext cx="1076400" cy="5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03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74" name="Google Shape;1165;p90"/>
          <p:cNvGrpSpPr/>
          <p:nvPr/>
        </p:nvGrpSpPr>
        <p:grpSpPr>
          <a:xfrm>
            <a:off x="4877640" y="2255400"/>
            <a:ext cx="1461600" cy="2581200"/>
            <a:chOff x="4877640" y="2255400"/>
            <a:chExt cx="1461600" cy="2581200"/>
          </a:xfrm>
        </p:grpSpPr>
        <p:sp>
          <p:nvSpPr>
            <p:cNvPr id="775" name="Google Shape;1166;p90"/>
            <p:cNvSpPr/>
            <p:nvPr/>
          </p:nvSpPr>
          <p:spPr>
            <a:xfrm>
              <a:off x="4877640" y="2458800"/>
              <a:ext cx="499320" cy="2253600"/>
            </a:xfrm>
            <a:custGeom>
              <a:avLst/>
              <a:gdLst/>
              <a:ahLst/>
              <a:rect l="l" t="t" r="r" b="b"/>
              <a:pathLst>
                <a:path w="11375" h="51338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Google Shape;1167;p90"/>
            <p:cNvSpPr/>
            <p:nvPr/>
          </p:nvSpPr>
          <p:spPr>
            <a:xfrm>
              <a:off x="4877640" y="2458800"/>
              <a:ext cx="494640" cy="2253600"/>
            </a:xfrm>
            <a:custGeom>
              <a:avLst/>
              <a:gdLst/>
              <a:ahLst/>
              <a:rect l="l" t="t" r="r" b="b"/>
              <a:pathLst>
                <a:path w="11275" h="51338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Google Shape;1168;p90"/>
            <p:cNvSpPr/>
            <p:nvPr/>
          </p:nvSpPr>
          <p:spPr>
            <a:xfrm>
              <a:off x="5212800" y="452952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Google Shape;1169;p90"/>
            <p:cNvSpPr/>
            <p:nvPr/>
          </p:nvSpPr>
          <p:spPr>
            <a:xfrm>
              <a:off x="5226120" y="444456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Google Shape;1170;p90"/>
            <p:cNvSpPr/>
            <p:nvPr/>
          </p:nvSpPr>
          <p:spPr>
            <a:xfrm>
              <a:off x="4934880" y="2290680"/>
              <a:ext cx="1010520" cy="901800"/>
            </a:xfrm>
            <a:custGeom>
              <a:avLst/>
              <a:gdLst/>
              <a:ahLst/>
              <a:rect l="l" t="t" r="r" b="b"/>
              <a:pathLst>
                <a:path w="23017" h="20549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Google Shape;1171;p90"/>
            <p:cNvSpPr/>
            <p:nvPr/>
          </p:nvSpPr>
          <p:spPr>
            <a:xfrm>
              <a:off x="5226120" y="452952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Google Shape;1172;p90"/>
            <p:cNvSpPr/>
            <p:nvPr/>
          </p:nvSpPr>
          <p:spPr>
            <a:xfrm>
              <a:off x="5212800" y="444456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Google Shape;1173;p90"/>
            <p:cNvSpPr/>
            <p:nvPr/>
          </p:nvSpPr>
          <p:spPr>
            <a:xfrm>
              <a:off x="4934880" y="2290680"/>
              <a:ext cx="1010520" cy="901800"/>
            </a:xfrm>
            <a:custGeom>
              <a:avLst/>
              <a:gdLst/>
              <a:ahLst/>
              <a:rect l="l" t="t" r="r" b="b"/>
              <a:pathLst>
                <a:path w="23017" h="20549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Google Shape;1174;p90"/>
            <p:cNvSpPr/>
            <p:nvPr/>
          </p:nvSpPr>
          <p:spPr>
            <a:xfrm>
              <a:off x="5623200" y="2279160"/>
              <a:ext cx="716040" cy="937440"/>
            </a:xfrm>
            <a:custGeom>
              <a:avLst/>
              <a:gdLst/>
              <a:ahLst/>
              <a:rect l="l" t="t" r="r" b="b"/>
              <a:pathLst>
                <a:path w="16313" h="21362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Google Shape;1175;p90"/>
            <p:cNvSpPr/>
            <p:nvPr/>
          </p:nvSpPr>
          <p:spPr>
            <a:xfrm>
              <a:off x="5623200" y="2255400"/>
              <a:ext cx="716040" cy="985320"/>
            </a:xfrm>
            <a:custGeom>
              <a:avLst/>
              <a:gdLst/>
              <a:ahLst/>
              <a:rect l="l" t="t" r="r" b="b"/>
              <a:pathLst>
                <a:path w="16313" h="22451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5" name="Google Shape;1176;p90"/>
          <p:cNvGrpSpPr/>
          <p:nvPr/>
        </p:nvGrpSpPr>
        <p:grpSpPr>
          <a:xfrm>
            <a:off x="6233760" y="2746080"/>
            <a:ext cx="3924000" cy="2506320"/>
            <a:chOff x="6233760" y="2746080"/>
            <a:chExt cx="3924000" cy="2506320"/>
          </a:xfrm>
        </p:grpSpPr>
        <p:grpSp>
          <p:nvGrpSpPr>
            <p:cNvPr id="786" name="Google Shape;1177;p90"/>
            <p:cNvGrpSpPr/>
            <p:nvPr/>
          </p:nvGrpSpPr>
          <p:grpSpPr>
            <a:xfrm>
              <a:off x="6233760" y="2746080"/>
              <a:ext cx="3924000" cy="2506320"/>
              <a:chOff x="6233760" y="2746080"/>
              <a:chExt cx="3924000" cy="2506320"/>
            </a:xfrm>
          </p:grpSpPr>
          <p:sp>
            <p:nvSpPr>
              <p:cNvPr id="787" name="Google Shape;1178;p90"/>
              <p:cNvSpPr/>
              <p:nvPr/>
            </p:nvSpPr>
            <p:spPr>
              <a:xfrm>
                <a:off x="6233760" y="3159360"/>
                <a:ext cx="3924000" cy="2093040"/>
              </a:xfrm>
              <a:custGeom>
                <a:avLst/>
                <a:gdLst/>
                <a:ahLst/>
                <a:rect l="l" t="t" r="r" b="b"/>
                <a:pathLst>
                  <a:path w="144426" h="77041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8" name="Google Shape;1179;p90"/>
              <p:cNvSpPr/>
              <p:nvPr/>
            </p:nvSpPr>
            <p:spPr>
              <a:xfrm>
                <a:off x="6507720" y="4361400"/>
                <a:ext cx="1688400" cy="740160"/>
              </a:xfrm>
              <a:custGeom>
                <a:avLst/>
                <a:gdLst/>
                <a:ahLst/>
                <a:rect l="l" t="t" r="r" b="b"/>
                <a:pathLst>
                  <a:path w="62146" h="27253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9" name="Google Shape;1180;p90"/>
              <p:cNvSpPr/>
              <p:nvPr/>
            </p:nvSpPr>
            <p:spPr>
              <a:xfrm>
                <a:off x="8196480" y="4361400"/>
                <a:ext cx="1688400" cy="740160"/>
              </a:xfrm>
              <a:custGeom>
                <a:avLst/>
                <a:gdLst/>
                <a:ahLst/>
                <a:rect l="l" t="t" r="r" b="b"/>
                <a:pathLst>
                  <a:path w="62145" h="27253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0" name="Google Shape;1181;p90"/>
              <p:cNvSpPr/>
              <p:nvPr/>
            </p:nvSpPr>
            <p:spPr>
              <a:xfrm>
                <a:off x="7174080" y="4385520"/>
                <a:ext cx="2025360" cy="487440"/>
              </a:xfrm>
              <a:custGeom>
                <a:avLst/>
                <a:gdLst/>
                <a:ahLst/>
                <a:rect l="l" t="t" r="r" b="b"/>
                <a:pathLst>
                  <a:path w="74554" h="17948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1" name="Google Shape;1182;p90"/>
              <p:cNvSpPr/>
              <p:nvPr/>
            </p:nvSpPr>
            <p:spPr>
              <a:xfrm>
                <a:off x="7174080" y="4380120"/>
                <a:ext cx="2025360" cy="492840"/>
              </a:xfrm>
              <a:custGeom>
                <a:avLst/>
                <a:gdLst/>
                <a:ahLst/>
                <a:rect l="l" t="t" r="r" b="b"/>
                <a:pathLst>
                  <a:path w="74554" h="18147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2" name="Google Shape;1183;p90"/>
              <p:cNvSpPr/>
              <p:nvPr/>
            </p:nvSpPr>
            <p:spPr>
              <a:xfrm>
                <a:off x="6399000" y="2995560"/>
                <a:ext cx="1797120" cy="2023200"/>
              </a:xfrm>
              <a:custGeom>
                <a:avLst/>
                <a:gdLst/>
                <a:ahLst/>
                <a:rect l="l" t="t" r="r" b="b"/>
                <a:pathLst>
                  <a:path w="66148" h="74473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3" name="Google Shape;1184;p90"/>
              <p:cNvSpPr/>
              <p:nvPr/>
            </p:nvSpPr>
            <p:spPr>
              <a:xfrm>
                <a:off x="6399000" y="2791440"/>
                <a:ext cx="1797120" cy="2227680"/>
              </a:xfrm>
              <a:custGeom>
                <a:avLst/>
                <a:gdLst/>
                <a:ahLst/>
                <a:rect l="l" t="t" r="r" b="b"/>
                <a:pathLst>
                  <a:path w="66148" h="81993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4" name="Google Shape;1185;p90"/>
              <p:cNvSpPr/>
              <p:nvPr/>
            </p:nvSpPr>
            <p:spPr>
              <a:xfrm>
                <a:off x="8196480" y="2972880"/>
                <a:ext cx="1797120" cy="2023200"/>
              </a:xfrm>
              <a:custGeom>
                <a:avLst/>
                <a:gdLst/>
                <a:ahLst/>
                <a:rect l="l" t="t" r="r" b="b"/>
                <a:pathLst>
                  <a:path w="66148" h="74473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5" name="Google Shape;1186;p90"/>
              <p:cNvSpPr/>
              <p:nvPr/>
            </p:nvSpPr>
            <p:spPr>
              <a:xfrm>
                <a:off x="8196480" y="2768760"/>
                <a:ext cx="1797120" cy="2227680"/>
              </a:xfrm>
              <a:custGeom>
                <a:avLst/>
                <a:gdLst/>
                <a:ahLst/>
                <a:rect l="l" t="t" r="r" b="b"/>
                <a:pathLst>
                  <a:path w="66148" h="81993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6" name="Google Shape;1187;p90"/>
              <p:cNvSpPr/>
              <p:nvPr/>
            </p:nvSpPr>
            <p:spPr>
              <a:xfrm>
                <a:off x="8196480" y="2956680"/>
                <a:ext cx="1819800" cy="1903680"/>
              </a:xfrm>
              <a:custGeom>
                <a:avLst/>
                <a:gdLst/>
                <a:ahLst/>
                <a:rect l="l" t="t" r="r" b="b"/>
                <a:pathLst>
                  <a:path w="66982" h="70073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7" name="Google Shape;1188;p90"/>
              <p:cNvSpPr/>
              <p:nvPr/>
            </p:nvSpPr>
            <p:spPr>
              <a:xfrm>
                <a:off x="8196480" y="2768760"/>
                <a:ext cx="1819800" cy="2091600"/>
              </a:xfrm>
              <a:custGeom>
                <a:avLst/>
                <a:gdLst/>
                <a:ahLst/>
                <a:rect l="l" t="t" r="r" b="b"/>
                <a:pathLst>
                  <a:path w="66982" h="76989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8" name="Google Shape;1189;p90"/>
              <p:cNvSpPr/>
              <p:nvPr/>
            </p:nvSpPr>
            <p:spPr>
              <a:xfrm>
                <a:off x="8196480" y="2911680"/>
                <a:ext cx="1853280" cy="1801800"/>
              </a:xfrm>
              <a:custGeom>
                <a:avLst/>
                <a:gdLst/>
                <a:ahLst/>
                <a:rect l="l" t="t" r="r" b="b"/>
                <a:pathLst>
                  <a:path w="68216" h="66327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9" name="Google Shape;1190;p90"/>
              <p:cNvSpPr/>
              <p:nvPr/>
            </p:nvSpPr>
            <p:spPr>
              <a:xfrm>
                <a:off x="8196480" y="2746080"/>
                <a:ext cx="1853280" cy="1967400"/>
              </a:xfrm>
              <a:custGeom>
                <a:avLst/>
                <a:gdLst/>
                <a:ahLst/>
                <a:rect l="l" t="t" r="r" b="b"/>
                <a:pathLst>
                  <a:path w="68216" h="72420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0" name="Google Shape;1191;p90"/>
              <p:cNvSpPr/>
              <p:nvPr/>
            </p:nvSpPr>
            <p:spPr>
              <a:xfrm>
                <a:off x="6381720" y="2956680"/>
                <a:ext cx="1819800" cy="1903680"/>
              </a:xfrm>
              <a:custGeom>
                <a:avLst/>
                <a:gdLst/>
                <a:ahLst/>
                <a:rect l="l" t="t" r="r" b="b"/>
                <a:pathLst>
                  <a:path w="66982" h="70073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1" name="Google Shape;1192;p90"/>
              <p:cNvSpPr/>
              <p:nvPr/>
            </p:nvSpPr>
            <p:spPr>
              <a:xfrm>
                <a:off x="6381720" y="2768760"/>
                <a:ext cx="1819800" cy="2091600"/>
              </a:xfrm>
              <a:custGeom>
                <a:avLst/>
                <a:gdLst/>
                <a:ahLst/>
                <a:rect l="l" t="t" r="r" b="b"/>
                <a:pathLst>
                  <a:path w="66982" h="76989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2" name="Google Shape;1193;p90"/>
              <p:cNvSpPr/>
              <p:nvPr/>
            </p:nvSpPr>
            <p:spPr>
              <a:xfrm>
                <a:off x="6347520" y="2911680"/>
                <a:ext cx="1854000" cy="1801800"/>
              </a:xfrm>
              <a:custGeom>
                <a:avLst/>
                <a:gdLst/>
                <a:ahLst/>
                <a:rect l="l" t="t" r="r" b="b"/>
                <a:pathLst>
                  <a:path w="68250" h="66327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3" name="Google Shape;1194;p90"/>
              <p:cNvSpPr/>
              <p:nvPr/>
            </p:nvSpPr>
            <p:spPr>
              <a:xfrm>
                <a:off x="6347520" y="2746080"/>
                <a:ext cx="1854000" cy="1967400"/>
              </a:xfrm>
              <a:custGeom>
                <a:avLst/>
                <a:gdLst/>
                <a:ahLst/>
                <a:rect l="l" t="t" r="r" b="b"/>
                <a:pathLst>
                  <a:path w="68250" h="7242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04" name="Google Shape;1195;p90"/>
            <p:cNvSpPr/>
            <p:nvPr/>
          </p:nvSpPr>
          <p:spPr>
            <a:xfrm>
              <a:off x="8210520" y="2957400"/>
              <a:ext cx="198720" cy="1678680"/>
            </a:xfrm>
            <a:custGeom>
              <a:avLst/>
              <a:gdLst/>
              <a:ahLst/>
              <a:rect l="l" t="t" r="r" b="b"/>
              <a:pathLst>
                <a:path w="7473" h="63046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1900" spc="-1" strike="noStrike">
                <a:solidFill>
                  <a:srgbClr val="000000"/>
                </a:solidFill>
                <a:latin typeface="Arial"/>
                <a:ea typeface="Arial"/>
              </a:rPr>
              <a:t>.css(‘background-color’)- </a:t>
            </a:r>
            <a:r>
              <a:rPr b="0" lang="zh-TW" sz="1900" spc="-1" strike="noStrike">
                <a:solidFill>
                  <a:srgbClr val="000000"/>
                </a:solidFill>
                <a:latin typeface="Arial"/>
                <a:ea typeface="Arial"/>
              </a:rPr>
              <a:t>取得值 </a:t>
            </a:r>
            <a:r>
              <a:rPr b="0" lang="en" sz="1900" spc="-1" strike="noStrike">
                <a:solidFill>
                  <a:srgbClr val="000000"/>
                </a:solidFill>
                <a:latin typeface="Arial"/>
                <a:ea typeface="Arial"/>
              </a:rPr>
              <a:t>getter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1900" spc="-1" strike="noStrike">
                <a:solidFill>
                  <a:srgbClr val="000000"/>
                </a:solidFill>
                <a:latin typeface="Arial"/>
                <a:ea typeface="Arial"/>
              </a:rPr>
              <a:t>.css(‘background’, ‘red’)- </a:t>
            </a:r>
            <a:r>
              <a:rPr b="0" lang="zh-TW" sz="1900" spc="-1" strike="noStrike">
                <a:solidFill>
                  <a:srgbClr val="000000"/>
                </a:solidFill>
                <a:latin typeface="Arial"/>
                <a:ea typeface="Arial"/>
              </a:rPr>
              <a:t>設定值 </a:t>
            </a:r>
            <a:r>
              <a:rPr b="0" lang="en" sz="1900" spc="-1" strike="noStrike">
                <a:solidFill>
                  <a:srgbClr val="000000"/>
                </a:solidFill>
                <a:latin typeface="Arial"/>
                <a:ea typeface="Arial"/>
              </a:rPr>
              <a:t>setter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zh-TW" sz="1900" spc="-1" strike="noStrike">
                <a:solidFill>
                  <a:srgbClr val="000000"/>
                </a:solidFill>
                <a:latin typeface="Arial"/>
                <a:ea typeface="Arial"/>
              </a:rPr>
              <a:t>設定多個樣式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 type="title"/>
          </p:nvPr>
        </p:nvSpPr>
        <p:spPr>
          <a:xfrm>
            <a:off x="707400" y="38844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.css()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Google Shape;1202;p91"/>
          <p:cNvSpPr/>
          <p:nvPr/>
        </p:nvSpPr>
        <p:spPr>
          <a:xfrm>
            <a:off x="1339560" y="2576160"/>
            <a:ext cx="4945680" cy="24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var style = {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color: "#fff",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background: "#000",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};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$(this).css(style);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zh-TW" sz="2100" spc="-1" strike="noStrike">
                <a:solidFill>
                  <a:srgbClr val="595959"/>
                </a:solidFill>
                <a:latin typeface="Arial"/>
                <a:ea typeface="Arial"/>
              </a:rPr>
              <a:t>累進值</a:t>
            </a:r>
            <a:r>
              <a:rPr b="0" lang="en" sz="2100" spc="-1" strike="noStrike">
                <a:solidFill>
                  <a:srgbClr val="595959"/>
                </a:solidFill>
                <a:latin typeface="Arial"/>
                <a:ea typeface="Arial"/>
              </a:rPr>
              <a:t>: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595959"/>
                </a:solidFill>
                <a:latin typeface="Arial"/>
                <a:ea typeface="Arial"/>
              </a:rPr>
              <a:t>ex: </a:t>
            </a:r>
            <a:r>
              <a:rPr b="0" lang="en" sz="2100" spc="-1" strike="noStrike">
                <a:solidFill>
                  <a:srgbClr val="0b5394"/>
                </a:solidFill>
                <a:latin typeface="Arial"/>
                <a:ea typeface="Arial"/>
              </a:rPr>
              <a:t>css("left", "+=100")</a:t>
            </a:r>
            <a:r>
              <a:rPr b="0" lang="en" sz="2100" spc="-1" strike="noStrike">
                <a:solidFill>
                  <a:srgbClr val="595959"/>
                </a:solidFill>
                <a:latin typeface="Arial"/>
                <a:ea typeface="Arial"/>
              </a:rPr>
              <a:t>;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.css()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/>
          </p:nvPr>
        </p:nvSpPr>
        <p:spPr>
          <a:xfrm>
            <a:off x="2305800" y="1087200"/>
            <a:ext cx="6025320" cy="65808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zh-TW" sz="2100" spc="-1" strike="noStrike">
                <a:solidFill>
                  <a:srgbClr val="595959"/>
                </a:solidFill>
                <a:latin typeface="Arial"/>
                <a:ea typeface="Arial"/>
              </a:rPr>
              <a:t>製作一個可以依照使用者操作移動的方塊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練習 </a:t>
            </a: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8 :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方塊移動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2" name="Google Shape;1215;p93" descr=""/>
          <p:cNvPicPr/>
          <p:nvPr/>
        </p:nvPicPr>
        <p:blipFill>
          <a:blip r:embed="rId1"/>
          <a:stretch/>
        </p:blipFill>
        <p:spPr>
          <a:xfrm>
            <a:off x="2526480" y="1701360"/>
            <a:ext cx="4581360" cy="312948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/>
          </p:nvPr>
        </p:nvSpPr>
        <p:spPr>
          <a:xfrm>
            <a:off x="1194120" y="1050480"/>
            <a:ext cx="746208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.css()- </a:t>
            </a:r>
            <a:r>
              <a:rPr b="0" lang="zh-TW" sz="2200" spc="-1" strike="noStrike">
                <a:solidFill>
                  <a:srgbClr val="000000"/>
                </a:solidFill>
                <a:latin typeface="Arial"/>
                <a:ea typeface="Arial"/>
              </a:rPr>
              <a:t>設定 </a:t>
            </a: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css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.addClass()- </a:t>
            </a:r>
            <a:r>
              <a:rPr b="0" lang="zh-TW" sz="2200" spc="-1" strike="noStrike">
                <a:solidFill>
                  <a:srgbClr val="000000"/>
                </a:solidFill>
                <a:latin typeface="Arial"/>
                <a:ea typeface="Arial"/>
              </a:rPr>
              <a:t>增加 </a:t>
            </a: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class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.removeClass()- </a:t>
            </a:r>
            <a:r>
              <a:rPr b="0" lang="zh-TW" sz="2200" spc="-1" strike="noStrike">
                <a:solidFill>
                  <a:srgbClr val="000000"/>
                </a:solidFill>
                <a:latin typeface="Arial"/>
                <a:ea typeface="Arial"/>
              </a:rPr>
              <a:t>移除 </a:t>
            </a: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class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.toggleClass()- </a:t>
            </a:r>
            <a:r>
              <a:rPr b="0" lang="zh-TW" sz="2200" spc="-1" strike="noStrike">
                <a:solidFill>
                  <a:srgbClr val="000000"/>
                </a:solidFill>
                <a:latin typeface="Arial"/>
                <a:ea typeface="Arial"/>
              </a:rPr>
              <a:t>動態切換 </a:t>
            </a: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class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.hasClass()- </a:t>
            </a:r>
            <a:r>
              <a:rPr b="0" lang="zh-TW" sz="2200" spc="-1" strike="noStrike">
                <a:solidFill>
                  <a:srgbClr val="000000"/>
                </a:solidFill>
                <a:latin typeface="Arial"/>
                <a:ea typeface="Arial"/>
              </a:rPr>
              <a:t>判斷是否有某個 </a:t>
            </a: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class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CSS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練習 </a:t>
            </a: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9 :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利用按鈕切換文字大小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6" name="Google Shape;1227;p95" descr=""/>
          <p:cNvPicPr/>
          <p:nvPr/>
        </p:nvPicPr>
        <p:blipFill>
          <a:blip r:embed="rId1"/>
          <a:stretch/>
        </p:blipFill>
        <p:spPr>
          <a:xfrm>
            <a:off x="1156320" y="1384560"/>
            <a:ext cx="6819480" cy="288576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練習 </a:t>
            </a: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10 :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顏色選取器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Google Shape;1233;p96"/>
          <p:cNvSpPr/>
          <p:nvPr/>
        </p:nvSpPr>
        <p:spPr>
          <a:xfrm>
            <a:off x="1152000" y="1297440"/>
            <a:ext cx="793980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●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效果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點擊顏色圓型，左邊出現相同顏色。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819" name="Google Shape;1234;p96" descr=""/>
          <p:cNvPicPr/>
          <p:nvPr/>
        </p:nvPicPr>
        <p:blipFill>
          <a:blip r:embed="rId1"/>
          <a:stretch/>
        </p:blipFill>
        <p:spPr>
          <a:xfrm>
            <a:off x="1275840" y="1873800"/>
            <a:ext cx="6811200" cy="296424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CSS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元素的寬與高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Google Shape;1240;p97"/>
          <p:cNvSpPr/>
          <p:nvPr/>
        </p:nvSpPr>
        <p:spPr>
          <a:xfrm>
            <a:off x="951120" y="988920"/>
            <a:ext cx="7939800" cy="352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850" spc="-1" strike="noStrike">
                <a:solidFill>
                  <a:srgbClr val="000000"/>
                </a:solidFill>
                <a:latin typeface="Arial"/>
                <a:ea typeface="Arial"/>
              </a:rPr>
              <a:t>width() - </a:t>
            </a:r>
            <a:r>
              <a:rPr b="0" lang="zh-TW" sz="1850" spc="-1" strike="noStrike">
                <a:solidFill>
                  <a:srgbClr val="000000"/>
                </a:solidFill>
                <a:latin typeface="Arial"/>
                <a:ea typeface="Arial"/>
              </a:rPr>
              <a:t>設置或取得元素的宽度 </a:t>
            </a:r>
            <a:endParaRPr b="0" lang="en-US" sz="18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850" spc="-1" strike="noStrike">
                <a:solidFill>
                  <a:srgbClr val="000000"/>
                </a:solidFill>
                <a:latin typeface="Arial"/>
                <a:ea typeface="Arial"/>
              </a:rPr>
              <a:t>height() - </a:t>
            </a:r>
            <a:r>
              <a:rPr b="0" lang="zh-TW" sz="1850" spc="-1" strike="noStrike">
                <a:solidFill>
                  <a:srgbClr val="000000"/>
                </a:solidFill>
                <a:latin typeface="Arial"/>
                <a:ea typeface="Arial"/>
              </a:rPr>
              <a:t>設置或取得元素的高度 括號內放值可自訂寬高 </a:t>
            </a:r>
            <a:endParaRPr b="0" lang="en-US" sz="18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850" spc="-1" strike="noStrike">
                <a:solidFill>
                  <a:srgbClr val="000000"/>
                </a:solidFill>
                <a:latin typeface="Arial"/>
                <a:ea typeface="Arial"/>
              </a:rPr>
              <a:t>innerWidth() - </a:t>
            </a:r>
            <a:r>
              <a:rPr b="0" lang="zh-TW" sz="1850" spc="-1" strike="noStrike">
                <a:solidFill>
                  <a:srgbClr val="000000"/>
                </a:solidFill>
                <a:latin typeface="Arial"/>
                <a:ea typeface="Arial"/>
              </a:rPr>
              <a:t>取得元素的寬度（含 </a:t>
            </a:r>
            <a:r>
              <a:rPr b="0" lang="en" sz="1850" spc="-1" strike="noStrike">
                <a:solidFill>
                  <a:srgbClr val="000000"/>
                </a:solidFill>
                <a:latin typeface="Arial"/>
                <a:ea typeface="Arial"/>
              </a:rPr>
              <a:t>padding</a:t>
            </a:r>
            <a:r>
              <a:rPr b="0" lang="zh-TW" sz="1850" spc="-1" strike="noStrike">
                <a:solidFill>
                  <a:srgbClr val="000000"/>
                </a:solidFill>
                <a:latin typeface="Arial"/>
                <a:ea typeface="Arial"/>
              </a:rPr>
              <a:t>） </a:t>
            </a:r>
            <a:endParaRPr b="0" lang="en-US" sz="18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850" spc="-1" strike="noStrike">
                <a:solidFill>
                  <a:srgbClr val="000000"/>
                </a:solidFill>
                <a:latin typeface="Arial"/>
                <a:ea typeface="Arial"/>
              </a:rPr>
              <a:t>innerHeight() - </a:t>
            </a:r>
            <a:r>
              <a:rPr b="0" lang="zh-TW" sz="1850" spc="-1" strike="noStrike">
                <a:solidFill>
                  <a:srgbClr val="000000"/>
                </a:solidFill>
                <a:latin typeface="Arial"/>
                <a:ea typeface="Arial"/>
              </a:rPr>
              <a:t>取得元素的高度（含 </a:t>
            </a:r>
            <a:r>
              <a:rPr b="0" lang="en" sz="1850" spc="-1" strike="noStrike">
                <a:solidFill>
                  <a:srgbClr val="000000"/>
                </a:solidFill>
                <a:latin typeface="Arial"/>
                <a:ea typeface="Arial"/>
              </a:rPr>
              <a:t>padding</a:t>
            </a:r>
            <a:r>
              <a:rPr b="0" lang="zh-TW" sz="1850" spc="-1" strike="noStrike">
                <a:solidFill>
                  <a:srgbClr val="000000"/>
                </a:solidFill>
                <a:latin typeface="Arial"/>
                <a:ea typeface="Arial"/>
              </a:rPr>
              <a:t>） </a:t>
            </a:r>
            <a:endParaRPr b="0" lang="en-US" sz="18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zh-TW" sz="1850" spc="-1" strike="noStrike">
                <a:solidFill>
                  <a:srgbClr val="000000"/>
                </a:solidFill>
                <a:latin typeface="Arial"/>
                <a:ea typeface="Arial"/>
              </a:rPr>
              <a:t>注意：元素內</a:t>
            </a:r>
            <a:r>
              <a:rPr b="0" lang="en" sz="185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0" lang="zh-TW" sz="1850" spc="-1" strike="noStrike">
                <a:solidFill>
                  <a:srgbClr val="000000"/>
                </a:solidFill>
                <a:latin typeface="Arial"/>
                <a:ea typeface="Arial"/>
              </a:rPr>
              <a:t>不含</a:t>
            </a:r>
            <a:r>
              <a:rPr b="0" lang="en" sz="1850" spc="-1" strike="noStrike">
                <a:solidFill>
                  <a:srgbClr val="000000"/>
                </a:solidFill>
                <a:latin typeface="Arial"/>
                <a:ea typeface="Arial"/>
              </a:rPr>
              <a:t>border</a:t>
            </a:r>
            <a:r>
              <a:rPr b="0" lang="zh-TW" sz="1850" spc="-1" strike="noStrike">
                <a:solidFill>
                  <a:srgbClr val="000000"/>
                </a:solidFill>
                <a:latin typeface="Arial"/>
                <a:ea typeface="Arial"/>
              </a:rPr>
              <a:t>等 </a:t>
            </a:r>
            <a:endParaRPr b="0" lang="en-US" sz="18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850" spc="-1" strike="noStrike">
                <a:solidFill>
                  <a:srgbClr val="000000"/>
                </a:solidFill>
                <a:latin typeface="Arial"/>
                <a:ea typeface="Arial"/>
              </a:rPr>
              <a:t>outerWidth() - </a:t>
            </a:r>
            <a:r>
              <a:rPr b="0" lang="zh-TW" sz="1850" spc="-1" strike="noStrike">
                <a:solidFill>
                  <a:srgbClr val="000000"/>
                </a:solidFill>
                <a:latin typeface="Arial"/>
                <a:ea typeface="Arial"/>
              </a:rPr>
              <a:t>取得元素的寬度（包含 </a:t>
            </a:r>
            <a:r>
              <a:rPr b="0" lang="en" sz="1850" spc="-1" strike="noStrike">
                <a:solidFill>
                  <a:srgbClr val="000000"/>
                </a:solidFill>
                <a:latin typeface="Arial"/>
                <a:ea typeface="Arial"/>
              </a:rPr>
              <a:t>padding </a:t>
            </a:r>
            <a:r>
              <a:rPr b="0" lang="zh-TW" sz="1850" spc="-1" strike="noStrike">
                <a:solidFill>
                  <a:srgbClr val="000000"/>
                </a:solidFill>
                <a:latin typeface="Arial"/>
                <a:ea typeface="Arial"/>
              </a:rPr>
              <a:t>和 </a:t>
            </a:r>
            <a:r>
              <a:rPr b="0" lang="en" sz="1850" spc="-1" strike="noStrike">
                <a:solidFill>
                  <a:srgbClr val="000000"/>
                </a:solidFill>
                <a:latin typeface="Arial"/>
                <a:ea typeface="Arial"/>
              </a:rPr>
              <a:t>border</a:t>
            </a:r>
            <a:r>
              <a:rPr b="0" lang="zh-TW" sz="1850" spc="-1" strike="noStrike">
                <a:solidFill>
                  <a:srgbClr val="000000"/>
                </a:solidFill>
                <a:latin typeface="Arial"/>
                <a:ea typeface="Arial"/>
              </a:rPr>
              <a:t>） </a:t>
            </a:r>
            <a:endParaRPr b="0" lang="en-US" sz="18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850" spc="-1" strike="noStrike">
                <a:solidFill>
                  <a:srgbClr val="000000"/>
                </a:solidFill>
                <a:latin typeface="Arial"/>
                <a:ea typeface="Arial"/>
              </a:rPr>
              <a:t>outerHeight() - </a:t>
            </a:r>
            <a:r>
              <a:rPr b="0" lang="zh-TW" sz="1850" spc="-1" strike="noStrike">
                <a:solidFill>
                  <a:srgbClr val="000000"/>
                </a:solidFill>
                <a:latin typeface="Arial"/>
                <a:ea typeface="Arial"/>
              </a:rPr>
              <a:t>取得元素的高度（包含 </a:t>
            </a:r>
            <a:r>
              <a:rPr b="0" lang="en" sz="1850" spc="-1" strike="noStrike">
                <a:solidFill>
                  <a:srgbClr val="000000"/>
                </a:solidFill>
                <a:latin typeface="Arial"/>
                <a:ea typeface="Arial"/>
              </a:rPr>
              <a:t>padding </a:t>
            </a:r>
            <a:r>
              <a:rPr b="0" lang="zh-TW" sz="1850" spc="-1" strike="noStrike">
                <a:solidFill>
                  <a:srgbClr val="000000"/>
                </a:solidFill>
                <a:latin typeface="Arial"/>
                <a:ea typeface="Arial"/>
              </a:rPr>
              <a:t>和 </a:t>
            </a:r>
            <a:r>
              <a:rPr b="0" lang="en" sz="1850" spc="-1" strike="noStrike">
                <a:solidFill>
                  <a:srgbClr val="000000"/>
                </a:solidFill>
                <a:latin typeface="Arial"/>
                <a:ea typeface="Arial"/>
              </a:rPr>
              <a:t>border</a:t>
            </a:r>
            <a:r>
              <a:rPr b="0" lang="zh-TW" sz="1850" spc="-1" strike="noStrike">
                <a:solidFill>
                  <a:srgbClr val="000000"/>
                </a:solidFill>
                <a:latin typeface="Arial"/>
                <a:ea typeface="Arial"/>
              </a:rPr>
              <a:t>） </a:t>
            </a:r>
            <a:endParaRPr b="0" lang="en-US" sz="18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zh-TW" sz="1850" spc="-1" strike="noStrike">
                <a:solidFill>
                  <a:srgbClr val="000000"/>
                </a:solidFill>
                <a:latin typeface="Arial"/>
                <a:ea typeface="Arial"/>
              </a:rPr>
              <a:t>注意：不含</a:t>
            </a:r>
            <a:r>
              <a:rPr b="0" lang="en" sz="1850" spc="-1" strike="noStrike">
                <a:solidFill>
                  <a:srgbClr val="000000"/>
                </a:solidFill>
                <a:latin typeface="Arial"/>
                <a:ea typeface="Arial"/>
              </a:rPr>
              <a:t>margin</a:t>
            </a:r>
            <a:r>
              <a:rPr b="0" lang="zh-TW" sz="1850" spc="-1" strike="noStrike">
                <a:solidFill>
                  <a:srgbClr val="000000"/>
                </a:solidFill>
                <a:latin typeface="Arial"/>
                <a:ea typeface="Arial"/>
              </a:rPr>
              <a:t>，括號內加入</a:t>
            </a:r>
            <a:r>
              <a:rPr b="0" lang="en" sz="1850" spc="-1" strike="noStrike">
                <a:solidFill>
                  <a:srgbClr val="000000"/>
                </a:solidFill>
                <a:latin typeface="Arial"/>
                <a:ea typeface="Arial"/>
              </a:rPr>
              <a:t>true</a:t>
            </a:r>
            <a:r>
              <a:rPr b="0" lang="zh-TW" sz="1850" spc="-1" strike="noStrike">
                <a:solidFill>
                  <a:srgbClr val="000000"/>
                </a:solidFill>
                <a:latin typeface="Arial"/>
                <a:ea typeface="Arial"/>
              </a:rPr>
              <a:t>就包含</a:t>
            </a:r>
            <a:r>
              <a:rPr b="0" lang="en" sz="1850" spc="-1" strike="noStrike">
                <a:solidFill>
                  <a:srgbClr val="000000"/>
                </a:solidFill>
                <a:latin typeface="Arial"/>
                <a:ea typeface="Arial"/>
              </a:rPr>
              <a:t>margin</a:t>
            </a:r>
            <a:endParaRPr b="0" lang="en-US" sz="18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CSS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元素的寬與高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3" name="Google Shape;1246;p98" descr=""/>
          <p:cNvPicPr/>
          <p:nvPr/>
        </p:nvPicPr>
        <p:blipFill>
          <a:blip r:embed="rId1"/>
          <a:stretch/>
        </p:blipFill>
        <p:spPr>
          <a:xfrm>
            <a:off x="5169240" y="1849680"/>
            <a:ext cx="3627720" cy="232056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</p:pic>
      <p:pic>
        <p:nvPicPr>
          <p:cNvPr id="824" name="Google Shape;1247;p98" descr=""/>
          <p:cNvPicPr/>
          <p:nvPr/>
        </p:nvPicPr>
        <p:blipFill>
          <a:blip r:embed="rId2"/>
          <a:stretch/>
        </p:blipFill>
        <p:spPr>
          <a:xfrm>
            <a:off x="370440" y="1849680"/>
            <a:ext cx="4072320" cy="232056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</p:pic>
      <p:sp>
        <p:nvSpPr>
          <p:cNvPr id="825" name="Google Shape;1248;p98"/>
          <p:cNvSpPr/>
          <p:nvPr/>
        </p:nvSpPr>
        <p:spPr>
          <a:xfrm>
            <a:off x="1530000" y="1068480"/>
            <a:ext cx="184104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highlight>
                  <a:srgbClr val="ff9900"/>
                </a:highlight>
                <a:latin typeface="Montserrat Medium"/>
                <a:ea typeface="Montserrat Medium"/>
              </a:rPr>
              <a:t>innerWidth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26" name="Google Shape;1249;p98"/>
          <p:cNvSpPr/>
          <p:nvPr/>
        </p:nvSpPr>
        <p:spPr>
          <a:xfrm>
            <a:off x="6095880" y="1068480"/>
            <a:ext cx="205596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highlight>
                  <a:srgbClr val="ff9900"/>
                </a:highlight>
                <a:latin typeface="Montserrat Medium"/>
                <a:ea typeface="Montserrat Medium"/>
              </a:rPr>
              <a:t>outterWidth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CSS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元素在網頁裡的絕對位置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Google Shape;1255;p99"/>
          <p:cNvSpPr/>
          <p:nvPr/>
        </p:nvSpPr>
        <p:spPr>
          <a:xfrm>
            <a:off x="951120" y="988920"/>
            <a:ext cx="7939800" cy="19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050" spc="-1" strike="noStrike">
                <a:solidFill>
                  <a:srgbClr val="000000"/>
                </a:solidFill>
                <a:latin typeface="Arial"/>
                <a:ea typeface="Arial"/>
              </a:rPr>
              <a:t>offset() - </a:t>
            </a:r>
            <a:r>
              <a:rPr b="0" lang="zh-TW" sz="2050" spc="-1" strike="noStrike">
                <a:solidFill>
                  <a:srgbClr val="000000"/>
                </a:solidFill>
                <a:latin typeface="Arial"/>
                <a:ea typeface="Arial"/>
              </a:rPr>
              <a:t>取得一個物件，包含</a:t>
            </a:r>
            <a:r>
              <a:rPr b="0" lang="en" sz="2050" spc="-1" strike="noStrike">
                <a:solidFill>
                  <a:srgbClr val="000000"/>
                </a:solidFill>
                <a:latin typeface="Arial"/>
                <a:ea typeface="Arial"/>
              </a:rPr>
              <a:t>top</a:t>
            </a:r>
            <a:r>
              <a:rPr b="0" lang="zh-TW" sz="2050" spc="-1" strike="noStrike">
                <a:solidFill>
                  <a:srgbClr val="000000"/>
                </a:solidFill>
                <a:latin typeface="Arial"/>
                <a:ea typeface="Arial"/>
              </a:rPr>
              <a:t>和</a:t>
            </a:r>
            <a:r>
              <a:rPr b="0" lang="en" sz="2050" spc="-1" strike="noStrike">
                <a:solidFill>
                  <a:srgbClr val="000000"/>
                </a:solidFill>
                <a:latin typeface="Arial"/>
                <a:ea typeface="Arial"/>
              </a:rPr>
              <a:t>left 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050" spc="-1" strike="noStrike">
                <a:solidFill>
                  <a:srgbClr val="000000"/>
                </a:solidFill>
                <a:latin typeface="Arial"/>
                <a:ea typeface="Arial"/>
              </a:rPr>
              <a:t>offset().left - </a:t>
            </a:r>
            <a:r>
              <a:rPr b="0" lang="zh-TW" sz="2050" spc="-1" strike="noStrike">
                <a:solidFill>
                  <a:srgbClr val="000000"/>
                </a:solidFill>
                <a:latin typeface="Arial"/>
                <a:ea typeface="Arial"/>
              </a:rPr>
              <a:t>取得</a:t>
            </a:r>
            <a:r>
              <a:rPr b="0" lang="en" sz="205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zh-TW" sz="2050" spc="-1" strike="noStrike">
                <a:solidFill>
                  <a:srgbClr val="000000"/>
                </a:solidFill>
                <a:latin typeface="Arial"/>
                <a:ea typeface="Arial"/>
              </a:rPr>
              <a:t>座標 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050" spc="-1" strike="noStrike">
                <a:solidFill>
                  <a:srgbClr val="000000"/>
                </a:solidFill>
                <a:latin typeface="Arial"/>
                <a:ea typeface="Arial"/>
              </a:rPr>
              <a:t>offset().top - </a:t>
            </a:r>
            <a:r>
              <a:rPr b="0" lang="zh-TW" sz="2050" spc="-1" strike="noStrike">
                <a:solidFill>
                  <a:srgbClr val="000000"/>
                </a:solidFill>
                <a:latin typeface="Arial"/>
                <a:ea typeface="Arial"/>
              </a:rPr>
              <a:t>取得</a:t>
            </a:r>
            <a:r>
              <a:rPr b="0" lang="en" sz="205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zh-TW" sz="2050" spc="-1" strike="noStrike">
                <a:solidFill>
                  <a:srgbClr val="000000"/>
                </a:solidFill>
                <a:latin typeface="Arial"/>
                <a:ea typeface="Arial"/>
              </a:rPr>
              <a:t>座標 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zh-TW" sz="2050" spc="-1" strike="noStrike">
                <a:solidFill>
                  <a:srgbClr val="000000"/>
                </a:solidFill>
                <a:latin typeface="Arial"/>
                <a:ea typeface="Arial"/>
              </a:rPr>
              <a:t>也可以傳入一個物件設定他的位置</a:t>
            </a:r>
            <a:r>
              <a:rPr b="0" lang="en" sz="205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lang="zh-TW" sz="2050" spc="-1" strike="noStrike">
                <a:solidFill>
                  <a:srgbClr val="000000"/>
                </a:solidFill>
                <a:latin typeface="Arial"/>
                <a:ea typeface="Arial"/>
              </a:rPr>
              <a:t>數值為字串</a:t>
            </a:r>
            <a:r>
              <a:rPr b="0" lang="en" sz="205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829" name="Google Shape;1256;p99"/>
          <p:cNvSpPr/>
          <p:nvPr/>
        </p:nvSpPr>
        <p:spPr>
          <a:xfrm>
            <a:off x="1054440" y="3048120"/>
            <a:ext cx="6012360" cy="19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101520">
              <a:lnSpc>
                <a:spcPct val="16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4d4d4c"/>
                </a:solidFill>
                <a:latin typeface="Microsoft Yahei"/>
                <a:ea typeface="Microsoft Yahei"/>
              </a:rPr>
              <a:t>$(</a:t>
            </a:r>
            <a:r>
              <a:rPr b="0" lang="en" sz="1500" spc="-1" strike="noStrike">
                <a:solidFill>
                  <a:srgbClr val="718c00"/>
                </a:solidFill>
                <a:latin typeface="Microsoft Yahei"/>
                <a:ea typeface="Microsoft Yahei"/>
              </a:rPr>
              <a:t>'.block'</a:t>
            </a:r>
            <a:r>
              <a:rPr b="0" lang="en" sz="1500" spc="-1" strike="noStrike">
                <a:solidFill>
                  <a:srgbClr val="4d4d4c"/>
                </a:solidFill>
                <a:latin typeface="Microsoft Yahei"/>
                <a:ea typeface="Microsoft Yahei"/>
              </a:rPr>
              <a:t>).offset({</a:t>
            </a:r>
            <a:endParaRPr b="0" lang="en-US" sz="1500" spc="-1" strike="noStrike">
              <a:latin typeface="Arial"/>
            </a:endParaRPr>
          </a:p>
          <a:p>
            <a:pPr marL="101520">
              <a:lnSpc>
                <a:spcPct val="16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4d4d4c"/>
                </a:solidFill>
                <a:latin typeface="Microsoft Yahei"/>
                <a:ea typeface="Microsoft Yahei"/>
              </a:rPr>
              <a:t> </a:t>
            </a:r>
            <a:r>
              <a:rPr b="0" lang="en" sz="1500" spc="-1" strike="noStrike">
                <a:solidFill>
                  <a:srgbClr val="4d4d4c"/>
                </a:solidFill>
                <a:latin typeface="Microsoft Yahei"/>
                <a:ea typeface="Microsoft Yahei"/>
              </a:rPr>
              <a:t>top: </a:t>
            </a:r>
            <a:r>
              <a:rPr b="0" lang="en" sz="1500" spc="-1" strike="noStrike">
                <a:solidFill>
                  <a:srgbClr val="718c00"/>
                </a:solidFill>
                <a:latin typeface="Microsoft Yahei"/>
                <a:ea typeface="Microsoft Yahei"/>
              </a:rPr>
              <a:t>'50'</a:t>
            </a:r>
            <a:r>
              <a:rPr b="0" lang="en" sz="1500" spc="-1" strike="noStrike">
                <a:solidFill>
                  <a:srgbClr val="4d4d4c"/>
                </a:solidFill>
                <a:latin typeface="Microsoft Yahei"/>
                <a:ea typeface="Microsoft Yahei"/>
              </a:rPr>
              <a:t>, </a:t>
            </a:r>
            <a:r>
              <a:rPr b="0" lang="en" sz="1500" spc="-1" strike="noStrike">
                <a:solidFill>
                  <a:srgbClr val="8e908c"/>
                </a:solidFill>
                <a:latin typeface="Microsoft Yahei"/>
                <a:ea typeface="Microsoft Yahei"/>
              </a:rPr>
              <a:t>//</a:t>
            </a:r>
            <a:r>
              <a:rPr b="0" lang="zh-TW" sz="1500" spc="-1" strike="noStrike">
                <a:solidFill>
                  <a:srgbClr val="8e908c"/>
                </a:solidFill>
                <a:latin typeface="Microsoft Yahei"/>
                <a:ea typeface="Microsoft Yahei"/>
              </a:rPr>
              <a:t>數值為字串</a:t>
            </a:r>
            <a:endParaRPr b="0" lang="en-US" sz="1500" spc="-1" strike="noStrike">
              <a:latin typeface="Arial"/>
            </a:endParaRPr>
          </a:p>
          <a:p>
            <a:pPr marL="101520">
              <a:lnSpc>
                <a:spcPct val="16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4d4d4c"/>
                </a:solidFill>
                <a:latin typeface="Microsoft Yahei"/>
                <a:ea typeface="Microsoft Yahei"/>
              </a:rPr>
              <a:t> </a:t>
            </a:r>
            <a:r>
              <a:rPr b="0" lang="en" sz="1500" spc="-1" strike="noStrike">
                <a:solidFill>
                  <a:srgbClr val="4d4d4c"/>
                </a:solidFill>
                <a:latin typeface="Microsoft Yahei"/>
                <a:ea typeface="Microsoft Yahei"/>
              </a:rPr>
              <a:t>left: </a:t>
            </a:r>
            <a:r>
              <a:rPr b="0" lang="en" sz="1500" spc="-1" strike="noStrike">
                <a:solidFill>
                  <a:srgbClr val="718c00"/>
                </a:solidFill>
                <a:latin typeface="Microsoft Yahei"/>
                <a:ea typeface="Microsoft Yahei"/>
              </a:rPr>
              <a:t>'100'</a:t>
            </a:r>
            <a:r>
              <a:rPr b="0" lang="en" sz="1500" spc="-1" strike="noStrike">
                <a:solidFill>
                  <a:srgbClr val="4d4d4c"/>
                </a:solidFill>
                <a:latin typeface="Microsoft Yahei"/>
                <a:ea typeface="Microsoft Yahei"/>
              </a:rPr>
              <a:t>,</a:t>
            </a:r>
            <a:endParaRPr b="0" lang="en-US" sz="1500" spc="-1" strike="noStrike">
              <a:latin typeface="Arial"/>
            </a:endParaRPr>
          </a:p>
          <a:p>
            <a:pPr marL="101520">
              <a:lnSpc>
                <a:spcPct val="16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4d4d4c"/>
                </a:solidFill>
                <a:latin typeface="Microsoft Yahei"/>
                <a:ea typeface="Microsoft Yahei"/>
              </a:rPr>
              <a:t>})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830" name="Google Shape;1257;p99"/>
          <p:cNvSpPr/>
          <p:nvPr/>
        </p:nvSpPr>
        <p:spPr>
          <a:xfrm>
            <a:off x="7139880" y="0"/>
            <a:ext cx="2004120" cy="4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750" spc="-1" strike="noStrike">
                <a:solidFill>
                  <a:srgbClr val="555555"/>
                </a:solidFill>
                <a:highlight>
                  <a:srgbClr val="f9cb9c"/>
                </a:highlight>
                <a:latin typeface="Microsoft Yahei"/>
                <a:ea typeface="Microsoft Yahei"/>
              </a:rPr>
              <a:t>視窗中的絕對位置</a:t>
            </a:r>
            <a:endParaRPr b="0" lang="en-US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610;p37"/>
          <p:cNvGrpSpPr/>
          <p:nvPr/>
        </p:nvGrpSpPr>
        <p:grpSpPr>
          <a:xfrm>
            <a:off x="-991800" y="4111200"/>
            <a:ext cx="3842640" cy="2233080"/>
            <a:chOff x="-991800" y="4111200"/>
            <a:chExt cx="3842640" cy="2233080"/>
          </a:xfrm>
        </p:grpSpPr>
        <p:sp>
          <p:nvSpPr>
            <p:cNvPr id="432" name="Google Shape;611;p37"/>
            <p:cNvSpPr/>
            <p:nvPr/>
          </p:nvSpPr>
          <p:spPr>
            <a:xfrm>
              <a:off x="-288720" y="4111200"/>
              <a:ext cx="2369520" cy="2233080"/>
            </a:xfrm>
            <a:custGeom>
              <a:avLst/>
              <a:gdLst/>
              <a:ahLst/>
              <a:rect l="l" t="t" r="r" b="b"/>
              <a:pathLst>
                <a:path w="20015" h="18864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Google Shape;612;p37"/>
            <p:cNvSpPr/>
            <p:nvPr/>
          </p:nvSpPr>
          <p:spPr>
            <a:xfrm>
              <a:off x="884160" y="4363920"/>
              <a:ext cx="738360" cy="576720"/>
            </a:xfrm>
            <a:custGeom>
              <a:avLst/>
              <a:gdLst/>
              <a:ahLst/>
              <a:rect l="l" t="t" r="r" b="b"/>
              <a:pathLst>
                <a:path w="6239" h="4873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Google Shape;613;p37"/>
            <p:cNvSpPr/>
            <p:nvPr/>
          </p:nvSpPr>
          <p:spPr>
            <a:xfrm>
              <a:off x="-403200" y="4653720"/>
              <a:ext cx="2713320" cy="1137240"/>
            </a:xfrm>
            <a:custGeom>
              <a:avLst/>
              <a:gdLst/>
              <a:ahLst/>
              <a:rect l="l" t="t" r="r" b="b"/>
              <a:pathLst>
                <a:path w="22918" h="9607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Google Shape;614;p37"/>
            <p:cNvSpPr/>
            <p:nvPr/>
          </p:nvSpPr>
          <p:spPr>
            <a:xfrm>
              <a:off x="-991800" y="4428720"/>
              <a:ext cx="3842640" cy="1626840"/>
            </a:xfrm>
            <a:custGeom>
              <a:avLst/>
              <a:gdLst/>
              <a:ahLst/>
              <a:rect l="l" t="t" r="r" b="b"/>
              <a:pathLst>
                <a:path w="32458" h="13744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36" name="Google Shape;615;p37" descr=""/>
          <p:cNvPicPr/>
          <p:nvPr/>
        </p:nvPicPr>
        <p:blipFill>
          <a:blip r:embed="rId1"/>
          <a:stretch/>
        </p:blipFill>
        <p:spPr>
          <a:xfrm>
            <a:off x="307440" y="686160"/>
            <a:ext cx="8528760" cy="4127400"/>
          </a:xfrm>
          <a:prstGeom prst="rect">
            <a:avLst/>
          </a:prstGeom>
          <a:ln w="0">
            <a:noFill/>
          </a:ln>
        </p:spPr>
      </p:pic>
      <p:sp>
        <p:nvSpPr>
          <p:cNvPr id="437" name="Google Shape;616;p37"/>
          <p:cNvSpPr/>
          <p:nvPr/>
        </p:nvSpPr>
        <p:spPr>
          <a:xfrm>
            <a:off x="4236840" y="1887480"/>
            <a:ext cx="1689480" cy="164016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Google Shape;617;p37"/>
          <p:cNvSpPr/>
          <p:nvPr/>
        </p:nvSpPr>
        <p:spPr>
          <a:xfrm>
            <a:off x="2266920" y="4111200"/>
            <a:ext cx="832320" cy="172800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Google Shape;618;p37"/>
          <p:cNvSpPr/>
          <p:nvPr/>
        </p:nvSpPr>
        <p:spPr>
          <a:xfrm>
            <a:off x="461520" y="4416120"/>
            <a:ext cx="1046520" cy="172800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Google Shape;619;p37"/>
          <p:cNvSpPr/>
          <p:nvPr/>
        </p:nvSpPr>
        <p:spPr>
          <a:xfrm>
            <a:off x="4344120" y="4243320"/>
            <a:ext cx="1153800" cy="172800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CSS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元素的相對位置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Google Shape;1263;p100"/>
          <p:cNvSpPr/>
          <p:nvPr/>
        </p:nvSpPr>
        <p:spPr>
          <a:xfrm>
            <a:off x="912960" y="1199160"/>
            <a:ext cx="7939800" cy="19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050" spc="-1" strike="noStrike">
                <a:solidFill>
                  <a:srgbClr val="000000"/>
                </a:solidFill>
                <a:latin typeface="Arial"/>
                <a:ea typeface="Arial"/>
              </a:rPr>
              <a:t>position() - </a:t>
            </a:r>
            <a:r>
              <a:rPr b="0" lang="zh-TW" sz="2050" spc="-1" strike="noStrike">
                <a:solidFill>
                  <a:srgbClr val="000000"/>
                </a:solidFill>
                <a:latin typeface="Arial"/>
                <a:ea typeface="Arial"/>
              </a:rPr>
              <a:t>取得一個物件，包含</a:t>
            </a:r>
            <a:r>
              <a:rPr b="0" lang="en" sz="2050" spc="-1" strike="noStrike">
                <a:solidFill>
                  <a:srgbClr val="000000"/>
                </a:solidFill>
                <a:latin typeface="Arial"/>
                <a:ea typeface="Arial"/>
              </a:rPr>
              <a:t>top</a:t>
            </a:r>
            <a:r>
              <a:rPr b="0" lang="zh-TW" sz="2050" spc="-1" strike="noStrike">
                <a:solidFill>
                  <a:srgbClr val="000000"/>
                </a:solidFill>
                <a:latin typeface="Arial"/>
                <a:ea typeface="Arial"/>
              </a:rPr>
              <a:t>和</a:t>
            </a:r>
            <a:r>
              <a:rPr b="0" lang="en" sz="2050" spc="-1" strike="noStrike">
                <a:solidFill>
                  <a:srgbClr val="000000"/>
                </a:solidFill>
                <a:latin typeface="Arial"/>
                <a:ea typeface="Arial"/>
              </a:rPr>
              <a:t>left 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050" spc="-1" strike="noStrike">
                <a:solidFill>
                  <a:srgbClr val="000000"/>
                </a:solidFill>
                <a:latin typeface="Arial"/>
                <a:ea typeface="Arial"/>
              </a:rPr>
              <a:t>position().left - </a:t>
            </a:r>
            <a:r>
              <a:rPr b="0" lang="zh-TW" sz="2050" spc="-1" strike="noStrike">
                <a:solidFill>
                  <a:srgbClr val="000000"/>
                </a:solidFill>
                <a:latin typeface="Arial"/>
                <a:ea typeface="Arial"/>
              </a:rPr>
              <a:t>取得</a:t>
            </a:r>
            <a:r>
              <a:rPr b="0" lang="en" sz="205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zh-TW" sz="2050" spc="-1" strike="noStrike">
                <a:solidFill>
                  <a:srgbClr val="000000"/>
                </a:solidFill>
                <a:latin typeface="Arial"/>
                <a:ea typeface="Arial"/>
              </a:rPr>
              <a:t>座標 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050" spc="-1" strike="noStrike">
                <a:solidFill>
                  <a:srgbClr val="000000"/>
                </a:solidFill>
                <a:latin typeface="Arial"/>
                <a:ea typeface="Arial"/>
              </a:rPr>
              <a:t>position().top - </a:t>
            </a:r>
            <a:r>
              <a:rPr b="0" lang="zh-TW" sz="2050" spc="-1" strike="noStrike">
                <a:solidFill>
                  <a:srgbClr val="000000"/>
                </a:solidFill>
                <a:latin typeface="Arial"/>
                <a:ea typeface="Arial"/>
              </a:rPr>
              <a:t>取得</a:t>
            </a:r>
            <a:r>
              <a:rPr b="0" lang="en" sz="205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zh-TW" sz="2050" spc="-1" strike="noStrike">
                <a:solidFill>
                  <a:srgbClr val="000000"/>
                </a:solidFill>
                <a:latin typeface="Arial"/>
                <a:ea typeface="Arial"/>
              </a:rPr>
              <a:t>座標 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zh-TW" sz="2050" spc="-1" strike="noStrike">
                <a:solidFill>
                  <a:srgbClr val="000000"/>
                </a:solidFill>
                <a:latin typeface="Arial"/>
                <a:ea typeface="Arial"/>
              </a:rPr>
              <a:t>使用方法和絕對位置基本上一樣，只是座標參考起始點位置不同。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833" name="Google Shape;1264;p100"/>
          <p:cNvSpPr/>
          <p:nvPr/>
        </p:nvSpPr>
        <p:spPr>
          <a:xfrm>
            <a:off x="7139880" y="0"/>
            <a:ext cx="2004120" cy="4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1750" spc="-1" strike="noStrike">
                <a:solidFill>
                  <a:srgbClr val="555555"/>
                </a:solidFill>
                <a:highlight>
                  <a:srgbClr val="f9cb9c"/>
                </a:highlight>
                <a:latin typeface="Microsoft Yahei"/>
                <a:ea typeface="Microsoft Yahei"/>
              </a:rPr>
              <a:t>相對參考層的位置</a:t>
            </a:r>
            <a:endParaRPr b="0" lang="en-US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CSS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視窗的寬高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5" name="Google Shape;1270;p101"/>
          <p:cNvSpPr/>
          <p:nvPr/>
        </p:nvSpPr>
        <p:spPr>
          <a:xfrm>
            <a:off x="912960" y="1199160"/>
            <a:ext cx="7939800" cy="19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zh-TW" sz="2050" spc="-1" strike="noStrike">
                <a:solidFill>
                  <a:srgbClr val="000000"/>
                </a:solidFill>
                <a:latin typeface="Arial"/>
                <a:ea typeface="Arial"/>
              </a:rPr>
              <a:t>取得螢幕寬 </a:t>
            </a:r>
            <a:r>
              <a:rPr b="0" lang="en" sz="2050" spc="-1" strike="noStrike">
                <a:solidFill>
                  <a:srgbClr val="000000"/>
                </a:solidFill>
                <a:latin typeface="Arial"/>
                <a:ea typeface="Arial"/>
              </a:rPr>
              <a:t>$(window).width() 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zh-TW" sz="2050" spc="-1" strike="noStrike">
                <a:solidFill>
                  <a:srgbClr val="000000"/>
                </a:solidFill>
                <a:latin typeface="Arial"/>
                <a:ea typeface="Arial"/>
              </a:rPr>
              <a:t>取得螢幕高 </a:t>
            </a:r>
            <a:r>
              <a:rPr b="0" lang="en" sz="2050" spc="-1" strike="noStrike">
                <a:solidFill>
                  <a:srgbClr val="000000"/>
                </a:solidFill>
                <a:latin typeface="Arial"/>
                <a:ea typeface="Arial"/>
              </a:rPr>
              <a:t>$(window).height()</a:t>
            </a:r>
            <a:endParaRPr b="0" lang="en-US" sz="2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CSS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卷軸位置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Google Shape;1276;p102"/>
          <p:cNvSpPr/>
          <p:nvPr/>
        </p:nvSpPr>
        <p:spPr>
          <a:xfrm>
            <a:off x="912960" y="1199160"/>
            <a:ext cx="7939800" cy="19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050" spc="-1" strike="noStrike">
                <a:solidFill>
                  <a:srgbClr val="000000"/>
                </a:solidFill>
                <a:latin typeface="Arial"/>
                <a:ea typeface="Arial"/>
              </a:rPr>
              <a:t>$(window).scrollTop() </a:t>
            </a:r>
            <a:r>
              <a:rPr b="0" lang="zh-TW" sz="2050" spc="-1" strike="noStrike">
                <a:solidFill>
                  <a:srgbClr val="000000"/>
                </a:solidFill>
                <a:latin typeface="Arial"/>
                <a:ea typeface="Arial"/>
              </a:rPr>
              <a:t>卷軸現在</a:t>
            </a:r>
            <a:r>
              <a:rPr b="0" lang="en" sz="205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zh-TW" sz="2050" spc="-1" strike="noStrike">
                <a:solidFill>
                  <a:srgbClr val="000000"/>
                </a:solidFill>
                <a:latin typeface="Arial"/>
                <a:ea typeface="Arial"/>
              </a:rPr>
              <a:t>值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050" spc="-1" strike="noStrike">
                <a:solidFill>
                  <a:srgbClr val="000000"/>
                </a:solidFill>
                <a:latin typeface="Arial"/>
                <a:ea typeface="Arial"/>
              </a:rPr>
              <a:t>$(window).scrollLeft() </a:t>
            </a:r>
            <a:r>
              <a:rPr b="0" lang="zh-TW" sz="2050" spc="-1" strike="noStrike">
                <a:solidFill>
                  <a:srgbClr val="000000"/>
                </a:solidFill>
                <a:latin typeface="Arial"/>
                <a:ea typeface="Arial"/>
              </a:rPr>
              <a:t>卷軸現在的</a:t>
            </a:r>
            <a:r>
              <a:rPr b="0" lang="en" sz="205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zh-TW" sz="2050" spc="-1" strike="noStrike">
                <a:solidFill>
                  <a:srgbClr val="000000"/>
                </a:solidFill>
                <a:latin typeface="Arial"/>
                <a:ea typeface="Arial"/>
              </a:rPr>
              <a:t>值</a:t>
            </a:r>
            <a:endParaRPr b="0" lang="en-US" sz="2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練習 </a:t>
            </a: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11 : Scroll to fixed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" name="Google Shape;1282;p103"/>
          <p:cNvSpPr/>
          <p:nvPr/>
        </p:nvSpPr>
        <p:spPr>
          <a:xfrm>
            <a:off x="1152000" y="1297440"/>
            <a:ext cx="7939800" cy="285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●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效果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製作捲動到一定超過選單高度時，選單會貼到畫面頂端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●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提示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偵測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scroll event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，判斷是否大於選單的位置後切換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css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●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利用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$(”#element“).offset().top;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可抓到位置再跟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scrollTop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比較判斷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練習 </a:t>
            </a: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12 :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動態收起選單效果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Google Shape;1288;p104"/>
          <p:cNvSpPr/>
          <p:nvPr/>
        </p:nvSpPr>
        <p:spPr>
          <a:xfrm>
            <a:off x="1137960" y="1361520"/>
            <a:ext cx="7939800" cy="285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●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效果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使用者向下滑動時收起選單，向上滑則重新出現選單。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●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提示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: const </a:t>
            </a:r>
            <a:r>
              <a:rPr b="0" lang="en" sz="2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nowScroll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= $(this).scrollTop();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●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記錄每次最後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lastScroll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，並再次跟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nowScroll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比對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lastScroll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小於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scrollNow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則隱藏選單，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lastScroll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大於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scrollNow </a:t>
            </a:r>
            <a:r>
              <a:rPr b="0" lang="zh-TW" sz="2000" spc="-1" strike="noStrike">
                <a:solidFill>
                  <a:srgbClr val="000000"/>
                </a:solidFill>
                <a:latin typeface="Arial"/>
                <a:ea typeface="Arial"/>
              </a:rPr>
              <a:t>代表使用者向上滑，所以顯示選單。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搭配 </a:t>
            </a: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animate.css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Google Shape;1294;p105"/>
          <p:cNvSpPr/>
          <p:nvPr/>
        </p:nvSpPr>
        <p:spPr>
          <a:xfrm>
            <a:off x="1152000" y="1297440"/>
            <a:ext cx="7939800" cy="285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en" sz="2100" spc="-1" strike="noStrike" u="sng">
                <a:solidFill>
                  <a:srgbClr val="8e7baf"/>
                </a:solidFill>
                <a:uFillTx/>
                <a:latin typeface="Arial"/>
                <a:ea typeface="Arial"/>
                <a:hlinkClick r:id="rId1"/>
              </a:rPr>
              <a:t>https://animate.style/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zh-TW" sz="2100" spc="-1" strike="noStrike">
                <a:solidFill>
                  <a:srgbClr val="000000"/>
                </a:solidFill>
                <a:latin typeface="Arial"/>
                <a:ea typeface="Arial"/>
              </a:rPr>
              <a:t>將 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animate.css </a:t>
            </a:r>
            <a:r>
              <a:rPr b="0" lang="zh-TW" sz="2100" spc="-1" strike="noStrike">
                <a:solidFill>
                  <a:srgbClr val="000000"/>
                </a:solidFill>
                <a:latin typeface="Arial"/>
                <a:ea typeface="Arial"/>
              </a:rPr>
              <a:t>讀入後，就可以使用 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class </a:t>
            </a:r>
            <a:r>
              <a:rPr b="0" lang="zh-TW" sz="2100" spc="-1" strike="noStrike">
                <a:solidFill>
                  <a:srgbClr val="000000"/>
                </a:solidFill>
                <a:latin typeface="Arial"/>
                <a:ea typeface="Arial"/>
              </a:rPr>
              <a:t>產生動畫效果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zh-TW" sz="2100" spc="-1" strike="noStrike">
                <a:solidFill>
                  <a:srgbClr val="000000"/>
                </a:solidFill>
                <a:latin typeface="Arial"/>
                <a:ea typeface="Arial"/>
              </a:rPr>
              <a:t>可再加上 </a:t>
            </a:r>
            <a:r>
              <a:rPr b="0" lang="en" sz="1600" spc="-1" strike="noStrike">
                <a:solidFill>
                  <a:srgbClr val="333333"/>
                </a:solidFill>
                <a:highlight>
                  <a:srgbClr val="fce5cd"/>
                </a:highlight>
                <a:latin typeface="Courier New"/>
                <a:ea typeface="Courier New"/>
              </a:rPr>
              <a:t>animate__infinite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zh-TW" sz="2100" spc="-1" strike="noStrike">
                <a:solidFill>
                  <a:srgbClr val="000000"/>
                </a:solidFill>
                <a:latin typeface="Arial"/>
                <a:ea typeface="Arial"/>
              </a:rPr>
              <a:t>這個 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class </a:t>
            </a:r>
            <a:r>
              <a:rPr b="0" lang="zh-TW" sz="2100" spc="-1" strike="noStrike">
                <a:solidFill>
                  <a:srgbClr val="000000"/>
                </a:solidFill>
                <a:latin typeface="Arial"/>
                <a:ea typeface="Arial"/>
              </a:rPr>
              <a:t>讓動畫無限播放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執行一次後移除 </a:t>
            </a: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class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Google Shape;1300;p106"/>
          <p:cNvSpPr/>
          <p:nvPr/>
        </p:nvSpPr>
        <p:spPr>
          <a:xfrm>
            <a:off x="1158840" y="1290600"/>
            <a:ext cx="7939800" cy="285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let animate = 'animate__' + $(this).text();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$(".box").addClass(animate).one('animationend', function() {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$(this).removeClass(animate);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});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714240" y="2034000"/>
            <a:ext cx="3924000" cy="1148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TW" sz="48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取得網頁內容 </a:t>
            </a:r>
            <a:r>
              <a:rPr b="1" lang="en" sz="48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content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 type="title"/>
          </p:nvPr>
        </p:nvSpPr>
        <p:spPr>
          <a:xfrm>
            <a:off x="714240" y="814680"/>
            <a:ext cx="1076400" cy="5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04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48" name="Google Shape;1307;p107"/>
          <p:cNvGrpSpPr/>
          <p:nvPr/>
        </p:nvGrpSpPr>
        <p:grpSpPr>
          <a:xfrm>
            <a:off x="4877640" y="2255400"/>
            <a:ext cx="1461600" cy="2581200"/>
            <a:chOff x="4877640" y="2255400"/>
            <a:chExt cx="1461600" cy="2581200"/>
          </a:xfrm>
        </p:grpSpPr>
        <p:sp>
          <p:nvSpPr>
            <p:cNvPr id="849" name="Google Shape;1308;p107"/>
            <p:cNvSpPr/>
            <p:nvPr/>
          </p:nvSpPr>
          <p:spPr>
            <a:xfrm>
              <a:off x="4877640" y="2458800"/>
              <a:ext cx="499320" cy="2253600"/>
            </a:xfrm>
            <a:custGeom>
              <a:avLst/>
              <a:gdLst/>
              <a:ahLst/>
              <a:rect l="l" t="t" r="r" b="b"/>
              <a:pathLst>
                <a:path w="11375" h="51338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Google Shape;1309;p107"/>
            <p:cNvSpPr/>
            <p:nvPr/>
          </p:nvSpPr>
          <p:spPr>
            <a:xfrm>
              <a:off x="4877640" y="2458800"/>
              <a:ext cx="494640" cy="2253600"/>
            </a:xfrm>
            <a:custGeom>
              <a:avLst/>
              <a:gdLst/>
              <a:ahLst/>
              <a:rect l="l" t="t" r="r" b="b"/>
              <a:pathLst>
                <a:path w="11275" h="51338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Google Shape;1310;p107"/>
            <p:cNvSpPr/>
            <p:nvPr/>
          </p:nvSpPr>
          <p:spPr>
            <a:xfrm>
              <a:off x="5212800" y="452952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Google Shape;1311;p107"/>
            <p:cNvSpPr/>
            <p:nvPr/>
          </p:nvSpPr>
          <p:spPr>
            <a:xfrm>
              <a:off x="5226120" y="444456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Google Shape;1312;p107"/>
            <p:cNvSpPr/>
            <p:nvPr/>
          </p:nvSpPr>
          <p:spPr>
            <a:xfrm>
              <a:off x="4934880" y="2290680"/>
              <a:ext cx="1010520" cy="901800"/>
            </a:xfrm>
            <a:custGeom>
              <a:avLst/>
              <a:gdLst/>
              <a:ahLst/>
              <a:rect l="l" t="t" r="r" b="b"/>
              <a:pathLst>
                <a:path w="23017" h="20549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Google Shape;1313;p107"/>
            <p:cNvSpPr/>
            <p:nvPr/>
          </p:nvSpPr>
          <p:spPr>
            <a:xfrm>
              <a:off x="5226120" y="452952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Google Shape;1314;p107"/>
            <p:cNvSpPr/>
            <p:nvPr/>
          </p:nvSpPr>
          <p:spPr>
            <a:xfrm>
              <a:off x="5212800" y="444456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Google Shape;1315;p107"/>
            <p:cNvSpPr/>
            <p:nvPr/>
          </p:nvSpPr>
          <p:spPr>
            <a:xfrm>
              <a:off x="4934880" y="2290680"/>
              <a:ext cx="1010520" cy="901800"/>
            </a:xfrm>
            <a:custGeom>
              <a:avLst/>
              <a:gdLst/>
              <a:ahLst/>
              <a:rect l="l" t="t" r="r" b="b"/>
              <a:pathLst>
                <a:path w="23017" h="20549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Google Shape;1316;p107"/>
            <p:cNvSpPr/>
            <p:nvPr/>
          </p:nvSpPr>
          <p:spPr>
            <a:xfrm>
              <a:off x="5623200" y="2279160"/>
              <a:ext cx="716040" cy="937440"/>
            </a:xfrm>
            <a:custGeom>
              <a:avLst/>
              <a:gdLst/>
              <a:ahLst/>
              <a:rect l="l" t="t" r="r" b="b"/>
              <a:pathLst>
                <a:path w="16313" h="21362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Google Shape;1317;p107"/>
            <p:cNvSpPr/>
            <p:nvPr/>
          </p:nvSpPr>
          <p:spPr>
            <a:xfrm>
              <a:off x="5623200" y="2255400"/>
              <a:ext cx="716040" cy="985320"/>
            </a:xfrm>
            <a:custGeom>
              <a:avLst/>
              <a:gdLst/>
              <a:ahLst/>
              <a:rect l="l" t="t" r="r" b="b"/>
              <a:pathLst>
                <a:path w="16313" h="22451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9" name="Google Shape;1318;p107"/>
          <p:cNvGrpSpPr/>
          <p:nvPr/>
        </p:nvGrpSpPr>
        <p:grpSpPr>
          <a:xfrm>
            <a:off x="6233760" y="2746080"/>
            <a:ext cx="3924000" cy="2506320"/>
            <a:chOff x="6233760" y="2746080"/>
            <a:chExt cx="3924000" cy="2506320"/>
          </a:xfrm>
        </p:grpSpPr>
        <p:grpSp>
          <p:nvGrpSpPr>
            <p:cNvPr id="860" name="Google Shape;1319;p107"/>
            <p:cNvGrpSpPr/>
            <p:nvPr/>
          </p:nvGrpSpPr>
          <p:grpSpPr>
            <a:xfrm>
              <a:off x="6233760" y="2746080"/>
              <a:ext cx="3924000" cy="2506320"/>
              <a:chOff x="6233760" y="2746080"/>
              <a:chExt cx="3924000" cy="2506320"/>
            </a:xfrm>
          </p:grpSpPr>
          <p:sp>
            <p:nvSpPr>
              <p:cNvPr id="861" name="Google Shape;1320;p107"/>
              <p:cNvSpPr/>
              <p:nvPr/>
            </p:nvSpPr>
            <p:spPr>
              <a:xfrm>
                <a:off x="6233760" y="3159360"/>
                <a:ext cx="3924000" cy="2093040"/>
              </a:xfrm>
              <a:custGeom>
                <a:avLst/>
                <a:gdLst/>
                <a:ahLst/>
                <a:rect l="l" t="t" r="r" b="b"/>
                <a:pathLst>
                  <a:path w="144426" h="77041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2" name="Google Shape;1321;p107"/>
              <p:cNvSpPr/>
              <p:nvPr/>
            </p:nvSpPr>
            <p:spPr>
              <a:xfrm>
                <a:off x="6507720" y="4361400"/>
                <a:ext cx="1688400" cy="740160"/>
              </a:xfrm>
              <a:custGeom>
                <a:avLst/>
                <a:gdLst/>
                <a:ahLst/>
                <a:rect l="l" t="t" r="r" b="b"/>
                <a:pathLst>
                  <a:path w="62146" h="27253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3" name="Google Shape;1322;p107"/>
              <p:cNvSpPr/>
              <p:nvPr/>
            </p:nvSpPr>
            <p:spPr>
              <a:xfrm>
                <a:off x="8196480" y="4361400"/>
                <a:ext cx="1688400" cy="740160"/>
              </a:xfrm>
              <a:custGeom>
                <a:avLst/>
                <a:gdLst/>
                <a:ahLst/>
                <a:rect l="l" t="t" r="r" b="b"/>
                <a:pathLst>
                  <a:path w="62145" h="27253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4" name="Google Shape;1323;p107"/>
              <p:cNvSpPr/>
              <p:nvPr/>
            </p:nvSpPr>
            <p:spPr>
              <a:xfrm>
                <a:off x="7174080" y="4385520"/>
                <a:ext cx="2025360" cy="487440"/>
              </a:xfrm>
              <a:custGeom>
                <a:avLst/>
                <a:gdLst/>
                <a:ahLst/>
                <a:rect l="l" t="t" r="r" b="b"/>
                <a:pathLst>
                  <a:path w="74554" h="17948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5" name="Google Shape;1324;p107"/>
              <p:cNvSpPr/>
              <p:nvPr/>
            </p:nvSpPr>
            <p:spPr>
              <a:xfrm>
                <a:off x="7174080" y="4380120"/>
                <a:ext cx="2025360" cy="492840"/>
              </a:xfrm>
              <a:custGeom>
                <a:avLst/>
                <a:gdLst/>
                <a:ahLst/>
                <a:rect l="l" t="t" r="r" b="b"/>
                <a:pathLst>
                  <a:path w="74554" h="18147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6" name="Google Shape;1325;p107"/>
              <p:cNvSpPr/>
              <p:nvPr/>
            </p:nvSpPr>
            <p:spPr>
              <a:xfrm>
                <a:off x="6399000" y="2995560"/>
                <a:ext cx="1797120" cy="2023200"/>
              </a:xfrm>
              <a:custGeom>
                <a:avLst/>
                <a:gdLst/>
                <a:ahLst/>
                <a:rect l="l" t="t" r="r" b="b"/>
                <a:pathLst>
                  <a:path w="66148" h="74473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7" name="Google Shape;1326;p107"/>
              <p:cNvSpPr/>
              <p:nvPr/>
            </p:nvSpPr>
            <p:spPr>
              <a:xfrm>
                <a:off x="6399000" y="2791440"/>
                <a:ext cx="1797120" cy="2227680"/>
              </a:xfrm>
              <a:custGeom>
                <a:avLst/>
                <a:gdLst/>
                <a:ahLst/>
                <a:rect l="l" t="t" r="r" b="b"/>
                <a:pathLst>
                  <a:path w="66148" h="81993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8" name="Google Shape;1327;p107"/>
              <p:cNvSpPr/>
              <p:nvPr/>
            </p:nvSpPr>
            <p:spPr>
              <a:xfrm>
                <a:off x="8196480" y="2972880"/>
                <a:ext cx="1797120" cy="2023200"/>
              </a:xfrm>
              <a:custGeom>
                <a:avLst/>
                <a:gdLst/>
                <a:ahLst/>
                <a:rect l="l" t="t" r="r" b="b"/>
                <a:pathLst>
                  <a:path w="66148" h="74473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9" name="Google Shape;1328;p107"/>
              <p:cNvSpPr/>
              <p:nvPr/>
            </p:nvSpPr>
            <p:spPr>
              <a:xfrm>
                <a:off x="8196480" y="2768760"/>
                <a:ext cx="1797120" cy="2227680"/>
              </a:xfrm>
              <a:custGeom>
                <a:avLst/>
                <a:gdLst/>
                <a:ahLst/>
                <a:rect l="l" t="t" r="r" b="b"/>
                <a:pathLst>
                  <a:path w="66148" h="81993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0" name="Google Shape;1329;p107"/>
              <p:cNvSpPr/>
              <p:nvPr/>
            </p:nvSpPr>
            <p:spPr>
              <a:xfrm>
                <a:off x="8196480" y="2956680"/>
                <a:ext cx="1819800" cy="1903680"/>
              </a:xfrm>
              <a:custGeom>
                <a:avLst/>
                <a:gdLst/>
                <a:ahLst/>
                <a:rect l="l" t="t" r="r" b="b"/>
                <a:pathLst>
                  <a:path w="66982" h="70073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1" name="Google Shape;1330;p107"/>
              <p:cNvSpPr/>
              <p:nvPr/>
            </p:nvSpPr>
            <p:spPr>
              <a:xfrm>
                <a:off x="8196480" y="2768760"/>
                <a:ext cx="1819800" cy="2091600"/>
              </a:xfrm>
              <a:custGeom>
                <a:avLst/>
                <a:gdLst/>
                <a:ahLst/>
                <a:rect l="l" t="t" r="r" b="b"/>
                <a:pathLst>
                  <a:path w="66982" h="76989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2" name="Google Shape;1331;p107"/>
              <p:cNvSpPr/>
              <p:nvPr/>
            </p:nvSpPr>
            <p:spPr>
              <a:xfrm>
                <a:off x="8196480" y="2911680"/>
                <a:ext cx="1853280" cy="1801800"/>
              </a:xfrm>
              <a:custGeom>
                <a:avLst/>
                <a:gdLst/>
                <a:ahLst/>
                <a:rect l="l" t="t" r="r" b="b"/>
                <a:pathLst>
                  <a:path w="68216" h="66327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3" name="Google Shape;1332;p107"/>
              <p:cNvSpPr/>
              <p:nvPr/>
            </p:nvSpPr>
            <p:spPr>
              <a:xfrm>
                <a:off x="8196480" y="2746080"/>
                <a:ext cx="1853280" cy="1967400"/>
              </a:xfrm>
              <a:custGeom>
                <a:avLst/>
                <a:gdLst/>
                <a:ahLst/>
                <a:rect l="l" t="t" r="r" b="b"/>
                <a:pathLst>
                  <a:path w="68216" h="72420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4" name="Google Shape;1333;p107"/>
              <p:cNvSpPr/>
              <p:nvPr/>
            </p:nvSpPr>
            <p:spPr>
              <a:xfrm>
                <a:off x="6381720" y="2956680"/>
                <a:ext cx="1819800" cy="1903680"/>
              </a:xfrm>
              <a:custGeom>
                <a:avLst/>
                <a:gdLst/>
                <a:ahLst/>
                <a:rect l="l" t="t" r="r" b="b"/>
                <a:pathLst>
                  <a:path w="66982" h="70073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5" name="Google Shape;1334;p107"/>
              <p:cNvSpPr/>
              <p:nvPr/>
            </p:nvSpPr>
            <p:spPr>
              <a:xfrm>
                <a:off x="6381720" y="2768760"/>
                <a:ext cx="1819800" cy="2091600"/>
              </a:xfrm>
              <a:custGeom>
                <a:avLst/>
                <a:gdLst/>
                <a:ahLst/>
                <a:rect l="l" t="t" r="r" b="b"/>
                <a:pathLst>
                  <a:path w="66982" h="76989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6" name="Google Shape;1335;p107"/>
              <p:cNvSpPr/>
              <p:nvPr/>
            </p:nvSpPr>
            <p:spPr>
              <a:xfrm>
                <a:off x="6347520" y="2911680"/>
                <a:ext cx="1854000" cy="1801800"/>
              </a:xfrm>
              <a:custGeom>
                <a:avLst/>
                <a:gdLst/>
                <a:ahLst/>
                <a:rect l="l" t="t" r="r" b="b"/>
                <a:pathLst>
                  <a:path w="68250" h="66327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7" name="Google Shape;1336;p107"/>
              <p:cNvSpPr/>
              <p:nvPr/>
            </p:nvSpPr>
            <p:spPr>
              <a:xfrm>
                <a:off x="6347520" y="2746080"/>
                <a:ext cx="1854000" cy="1967400"/>
              </a:xfrm>
              <a:custGeom>
                <a:avLst/>
                <a:gdLst/>
                <a:ahLst/>
                <a:rect l="l" t="t" r="r" b="b"/>
                <a:pathLst>
                  <a:path w="68250" h="7242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78" name="Google Shape;1337;p107"/>
            <p:cNvSpPr/>
            <p:nvPr/>
          </p:nvSpPr>
          <p:spPr>
            <a:xfrm>
              <a:off x="8210520" y="2957400"/>
              <a:ext cx="198720" cy="1678680"/>
            </a:xfrm>
            <a:custGeom>
              <a:avLst/>
              <a:gdLst/>
              <a:ahLst/>
              <a:rect l="l" t="t" r="r" b="b"/>
              <a:pathLst>
                <a:path w="7473" h="63046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HTML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操作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0" name="Google Shape;1343;p108"/>
          <p:cNvSpPr/>
          <p:nvPr/>
        </p:nvSpPr>
        <p:spPr>
          <a:xfrm>
            <a:off x="1152000" y="1297440"/>
            <a:ext cx="7939800" cy="285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1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.text();</a:t>
            </a:r>
            <a:endParaRPr b="0" lang="en-US" sz="31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1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.html();</a:t>
            </a:r>
            <a:endParaRPr b="0" lang="en-US" sz="31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1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.attr();</a:t>
            </a:r>
            <a:endParaRPr b="0" lang="en-US" sz="31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1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.prop();</a:t>
            </a:r>
            <a:endParaRPr b="0" lang="en-US" sz="31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1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.val();</a:t>
            </a:r>
            <a:endParaRPr b="0" lang="en-US" sz="31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3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HTML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操作  </a:t>
            </a: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.text()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2" name="Google Shape;1349;p109"/>
          <p:cNvSpPr/>
          <p:nvPr/>
        </p:nvSpPr>
        <p:spPr>
          <a:xfrm>
            <a:off x="1152000" y="1297440"/>
            <a:ext cx="7939800" cy="285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zh-TW" sz="2500" spc="-1" strike="noStrike">
                <a:solidFill>
                  <a:srgbClr val="000000"/>
                </a:solidFill>
                <a:latin typeface="Arial"/>
                <a:ea typeface="Arial"/>
              </a:rPr>
              <a:t>取得或設定 </a:t>
            </a:r>
            <a:r>
              <a:rPr b="0" lang="en" sz="2500" spc="-1" strike="noStrike">
                <a:solidFill>
                  <a:srgbClr val="000000"/>
                </a:solidFill>
                <a:latin typeface="Arial"/>
                <a:ea typeface="Arial"/>
              </a:rPr>
              <a:t>HTML tag </a:t>
            </a:r>
            <a:r>
              <a:rPr b="0" lang="zh-TW" sz="2500" spc="-1" strike="noStrike">
                <a:solidFill>
                  <a:srgbClr val="000000"/>
                </a:solidFill>
                <a:latin typeface="Arial"/>
                <a:ea typeface="Arial"/>
              </a:rPr>
              <a:t>內的文字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zh-TW" sz="2500" spc="-1" strike="noStrike">
                <a:solidFill>
                  <a:srgbClr val="000000"/>
                </a:solidFill>
                <a:latin typeface="Arial"/>
                <a:ea typeface="Arial"/>
              </a:rPr>
              <a:t>取值</a:t>
            </a:r>
            <a:r>
              <a:rPr b="0" lang="en" sz="2500" spc="-1" strike="noStrike">
                <a:solidFill>
                  <a:srgbClr val="000000"/>
                </a:solidFill>
                <a:latin typeface="Arial"/>
                <a:ea typeface="Arial"/>
              </a:rPr>
              <a:t>: .text()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zh-TW" sz="2500" spc="-1" strike="noStrike">
                <a:solidFill>
                  <a:srgbClr val="000000"/>
                </a:solidFill>
                <a:latin typeface="Arial"/>
                <a:ea typeface="Arial"/>
              </a:rPr>
              <a:t>設值</a:t>
            </a:r>
            <a:r>
              <a:rPr b="0" lang="en" sz="2500" spc="-1" strike="noStrike">
                <a:solidFill>
                  <a:srgbClr val="000000"/>
                </a:solidFill>
                <a:latin typeface="Arial"/>
                <a:ea typeface="Arial"/>
              </a:rPr>
              <a:t>: .text(text)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/>
          </p:nvPr>
        </p:nvSpPr>
        <p:spPr>
          <a:xfrm>
            <a:off x="714240" y="1040760"/>
            <a:ext cx="771552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ctr">
            <a:noAutofit/>
          </a:bodyPr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750" spc="-1" strike="noStrike">
                <a:solidFill>
                  <a:srgbClr val="202122"/>
                </a:solidFill>
                <a:latin typeface="Arial"/>
                <a:ea typeface="Arial"/>
              </a:rPr>
              <a:t>jQuery</a:t>
            </a:r>
            <a:r>
              <a:rPr b="0" lang="zh-TW" sz="1750" spc="-1" strike="noStrike">
                <a:solidFill>
                  <a:srgbClr val="202122"/>
                </a:solidFill>
                <a:latin typeface="Arial"/>
                <a:ea typeface="Arial"/>
              </a:rPr>
              <a:t>有下列特色：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  <a:p>
            <a:pPr marL="457200" indent="-320760">
              <a:lnSpc>
                <a:spcPct val="115000"/>
              </a:lnSpc>
              <a:spcBef>
                <a:spcPts val="601"/>
              </a:spcBef>
              <a:buClr>
                <a:srgbClr val="352a53"/>
              </a:buClr>
              <a:buFont typeface="Arial"/>
              <a:buChar char="❏"/>
              <a:tabLst>
                <a:tab algn="l" pos="0"/>
              </a:tabLst>
            </a:pPr>
            <a:r>
              <a:rPr b="0" lang="zh-TW" sz="1450" spc="-1" strike="noStrike">
                <a:solidFill>
                  <a:srgbClr val="202122"/>
                </a:solidFill>
                <a:latin typeface="Arial"/>
                <a:ea typeface="Arial"/>
              </a:rPr>
              <a:t>使用多瀏覽器開源選擇器引擎</a:t>
            </a:r>
            <a:r>
              <a:rPr b="0" i="1" lang="en" sz="1450" spc="-1" strike="noStrike">
                <a:solidFill>
                  <a:srgbClr val="202122"/>
                </a:solidFill>
                <a:latin typeface="Arial"/>
                <a:ea typeface="Arial"/>
              </a:rPr>
              <a:t>Sizzle</a:t>
            </a:r>
            <a:r>
              <a:rPr b="0" lang="zh-TW" sz="1450" spc="-1" strike="noStrike">
                <a:solidFill>
                  <a:srgbClr val="202122"/>
                </a:solidFill>
                <a:latin typeface="Arial"/>
                <a:ea typeface="Arial"/>
              </a:rPr>
              <a:t>（</a:t>
            </a:r>
            <a:r>
              <a:rPr b="0" lang="en" sz="1450" spc="-1" strike="noStrike">
                <a:solidFill>
                  <a:srgbClr val="202122"/>
                </a:solidFill>
                <a:latin typeface="Arial"/>
                <a:ea typeface="Arial"/>
              </a:rPr>
              <a:t>jQuery</a:t>
            </a:r>
            <a:r>
              <a:rPr b="0" lang="zh-TW" sz="1450" spc="-1" strike="noStrike">
                <a:solidFill>
                  <a:srgbClr val="202122"/>
                </a:solidFill>
                <a:latin typeface="Arial"/>
                <a:ea typeface="Arial"/>
              </a:rPr>
              <a:t>專案的衍生產品）進行</a:t>
            </a:r>
            <a:r>
              <a:rPr b="0" lang="en" sz="1450" spc="-1" strike="noStrike" u="sng">
                <a:solidFill>
                  <a:srgbClr val="0b0080"/>
                </a:solidFill>
                <a:uFillTx/>
                <a:latin typeface="Arial"/>
                <a:ea typeface="Arial"/>
                <a:hlinkClick r:id="rId1"/>
              </a:rPr>
              <a:t>DOM</a:t>
            </a:r>
            <a:r>
              <a:rPr b="0" lang="zh-TW" sz="1450" spc="-1" strike="noStrike">
                <a:solidFill>
                  <a:srgbClr val="202122"/>
                </a:solidFill>
                <a:latin typeface="Arial"/>
                <a:ea typeface="Arial"/>
              </a:rPr>
              <a:t>元素選擇</a:t>
            </a:r>
            <a:r>
              <a:rPr b="0" lang="en" sz="1450" spc="-1" strike="noStrike" u="sng" baseline="30000">
                <a:solidFill>
                  <a:srgbClr val="0b0080"/>
                </a:solidFill>
                <a:uFillTx/>
                <a:latin typeface="Arial"/>
                <a:ea typeface="Arial"/>
                <a:hlinkClick r:id="rId2"/>
              </a:rPr>
              <a:t>[10]</a:t>
            </a:r>
            <a:endParaRPr b="0" lang="en-US" sz="1450" spc="-1" strike="noStrike">
              <a:solidFill>
                <a:srgbClr val="000000"/>
              </a:solidFill>
              <a:latin typeface="Arial"/>
            </a:endParaRPr>
          </a:p>
          <a:p>
            <a:pPr marL="457200" indent="-320760">
              <a:lnSpc>
                <a:spcPct val="115000"/>
              </a:lnSpc>
              <a:buClr>
                <a:srgbClr val="202122"/>
              </a:buClr>
              <a:buFont typeface="Arial"/>
              <a:buChar char="❏"/>
              <a:tabLst>
                <a:tab algn="l" pos="0"/>
              </a:tabLst>
            </a:pPr>
            <a:r>
              <a:rPr b="0" lang="zh-TW" sz="1450" spc="-1" strike="noStrike">
                <a:solidFill>
                  <a:srgbClr val="202122"/>
                </a:solidFill>
                <a:latin typeface="Arial"/>
                <a:ea typeface="Arial"/>
              </a:rPr>
              <a:t>基於</a:t>
            </a:r>
            <a:r>
              <a:rPr b="0" lang="en" sz="1450" spc="-1" strike="noStrike">
                <a:solidFill>
                  <a:srgbClr val="202122"/>
                </a:solidFill>
                <a:latin typeface="Arial"/>
                <a:ea typeface="Arial"/>
              </a:rPr>
              <a:t>CSS</a:t>
            </a:r>
            <a:r>
              <a:rPr b="0" lang="zh-TW" sz="1450" spc="-1" strike="noStrike">
                <a:solidFill>
                  <a:srgbClr val="202122"/>
                </a:solidFill>
                <a:latin typeface="Arial"/>
                <a:ea typeface="Arial"/>
              </a:rPr>
              <a:t>選擇器的</a:t>
            </a:r>
            <a:r>
              <a:rPr b="0" lang="en" sz="1450" spc="-1" strike="noStrike">
                <a:solidFill>
                  <a:srgbClr val="202122"/>
                </a:solidFill>
                <a:latin typeface="Arial"/>
                <a:ea typeface="Arial"/>
              </a:rPr>
              <a:t>DOM</a:t>
            </a:r>
            <a:r>
              <a:rPr b="0" lang="zh-TW" sz="1450" spc="-1" strike="noStrike">
                <a:solidFill>
                  <a:srgbClr val="202122"/>
                </a:solidFill>
                <a:latin typeface="Arial"/>
                <a:ea typeface="Arial"/>
              </a:rPr>
              <a:t>操作，使用元素的名稱和屬性（如</a:t>
            </a:r>
            <a:r>
              <a:rPr b="0" lang="en" sz="1450" spc="-1" strike="noStrike">
                <a:solidFill>
                  <a:srgbClr val="202122"/>
                </a:solidFill>
                <a:latin typeface="Arial"/>
                <a:ea typeface="Arial"/>
              </a:rPr>
              <a:t>id</a:t>
            </a:r>
            <a:r>
              <a:rPr b="0" lang="zh-TW" sz="1450" spc="-1" strike="noStrike">
                <a:solidFill>
                  <a:srgbClr val="202122"/>
                </a:solidFill>
                <a:latin typeface="Arial"/>
                <a:ea typeface="Arial"/>
              </a:rPr>
              <a:t>和</a:t>
            </a:r>
            <a:r>
              <a:rPr b="0" lang="en" sz="1450" spc="-1" strike="noStrike">
                <a:solidFill>
                  <a:srgbClr val="202122"/>
                </a:solidFill>
                <a:latin typeface="Arial"/>
                <a:ea typeface="Arial"/>
              </a:rPr>
              <a:t>class</a:t>
            </a:r>
            <a:r>
              <a:rPr b="0" lang="zh-TW" sz="1450" spc="-1" strike="noStrike">
                <a:solidFill>
                  <a:srgbClr val="202122"/>
                </a:solidFill>
                <a:latin typeface="Arial"/>
                <a:ea typeface="Arial"/>
              </a:rPr>
              <a:t>）</a:t>
            </a:r>
            <a:br/>
            <a:r>
              <a:rPr b="0" lang="zh-TW" sz="1450" spc="-1" strike="noStrike">
                <a:solidFill>
                  <a:srgbClr val="202122"/>
                </a:solidFill>
                <a:latin typeface="Arial"/>
                <a:ea typeface="Arial"/>
              </a:rPr>
              <a:t>作為選擇</a:t>
            </a:r>
            <a:r>
              <a:rPr b="0" lang="en" sz="1450" spc="-1" strike="noStrike">
                <a:solidFill>
                  <a:srgbClr val="202122"/>
                </a:solidFill>
                <a:latin typeface="Arial"/>
                <a:ea typeface="Arial"/>
              </a:rPr>
              <a:t>DOM</a:t>
            </a:r>
            <a:r>
              <a:rPr b="0" lang="zh-TW" sz="1450" spc="-1" strike="noStrike">
                <a:solidFill>
                  <a:srgbClr val="202122"/>
                </a:solidFill>
                <a:latin typeface="Arial"/>
                <a:ea typeface="Arial"/>
              </a:rPr>
              <a:t>中節點的條件</a:t>
            </a:r>
            <a:endParaRPr b="0" lang="en-US" sz="1450" spc="-1" strike="noStrike">
              <a:solidFill>
                <a:srgbClr val="000000"/>
              </a:solidFill>
              <a:latin typeface="Arial"/>
            </a:endParaRPr>
          </a:p>
          <a:p>
            <a:pPr marL="457200" indent="-320760">
              <a:lnSpc>
                <a:spcPct val="115000"/>
              </a:lnSpc>
              <a:buClr>
                <a:srgbClr val="202122"/>
              </a:buClr>
              <a:buFont typeface="Arial"/>
              <a:buChar char="❏"/>
              <a:tabLst>
                <a:tab algn="l" pos="0"/>
              </a:tabLst>
            </a:pPr>
            <a:r>
              <a:rPr b="0" lang="zh-TW" sz="1450" spc="-1" strike="noStrike">
                <a:solidFill>
                  <a:srgbClr val="202122"/>
                </a:solidFill>
                <a:latin typeface="Arial"/>
                <a:ea typeface="Arial"/>
              </a:rPr>
              <a:t>事件 </a:t>
            </a:r>
            <a:r>
              <a:rPr b="0" lang="en" sz="1450" spc="-1" strike="noStrike">
                <a:solidFill>
                  <a:srgbClr val="202122"/>
                </a:solidFill>
                <a:latin typeface="Arial"/>
                <a:ea typeface="Arial"/>
              </a:rPr>
              <a:t>event</a:t>
            </a:r>
            <a:endParaRPr b="0" lang="en-US" sz="1450" spc="-1" strike="noStrike">
              <a:solidFill>
                <a:srgbClr val="000000"/>
              </a:solidFill>
              <a:latin typeface="Arial"/>
            </a:endParaRPr>
          </a:p>
          <a:p>
            <a:pPr marL="457200" indent="-320760">
              <a:lnSpc>
                <a:spcPct val="115000"/>
              </a:lnSpc>
              <a:buClr>
                <a:srgbClr val="202122"/>
              </a:buClr>
              <a:buFont typeface="Arial"/>
              <a:buChar char="❏"/>
              <a:tabLst>
                <a:tab algn="l" pos="0"/>
              </a:tabLst>
            </a:pPr>
            <a:r>
              <a:rPr b="0" lang="zh-TW" sz="1450" spc="-1" strike="noStrike">
                <a:solidFill>
                  <a:srgbClr val="202122"/>
                </a:solidFill>
                <a:latin typeface="Arial"/>
                <a:ea typeface="Arial"/>
              </a:rPr>
              <a:t>特效和動畫 </a:t>
            </a:r>
            <a:endParaRPr b="0" lang="en-US" sz="1450" spc="-1" strike="noStrike">
              <a:solidFill>
                <a:srgbClr val="000000"/>
              </a:solidFill>
              <a:latin typeface="Arial"/>
            </a:endParaRPr>
          </a:p>
          <a:p>
            <a:pPr marL="457200" indent="-320760">
              <a:lnSpc>
                <a:spcPct val="115000"/>
              </a:lnSpc>
              <a:buClr>
                <a:srgbClr val="352a53"/>
              </a:buClr>
              <a:buFont typeface="Arial"/>
              <a:buChar char="❏"/>
              <a:tabLst>
                <a:tab algn="l" pos="0"/>
              </a:tabLst>
            </a:pPr>
            <a:r>
              <a:rPr b="0" lang="en" sz="1450" spc="-1" strike="noStrike" u="sng">
                <a:solidFill>
                  <a:srgbClr val="0b0080"/>
                </a:solidFill>
                <a:uFillTx/>
                <a:latin typeface="Arial"/>
                <a:ea typeface="Arial"/>
                <a:hlinkClick r:id="rId3"/>
              </a:rPr>
              <a:t>Ajax</a:t>
            </a:r>
            <a:endParaRPr b="0" lang="en-US" sz="1450" spc="-1" strike="noStrike">
              <a:solidFill>
                <a:srgbClr val="000000"/>
              </a:solidFill>
              <a:latin typeface="Arial"/>
            </a:endParaRPr>
          </a:p>
          <a:p>
            <a:pPr marL="457200" indent="-320760">
              <a:lnSpc>
                <a:spcPct val="115000"/>
              </a:lnSpc>
              <a:buClr>
                <a:srgbClr val="352a53"/>
              </a:buClr>
              <a:buFont typeface="Arial"/>
              <a:buChar char="❏"/>
              <a:tabLst>
                <a:tab algn="l" pos="0"/>
              </a:tabLst>
            </a:pPr>
            <a:r>
              <a:rPr b="0" lang="en" sz="1450" spc="-1" strike="noStrike">
                <a:solidFill>
                  <a:srgbClr val="202122"/>
                </a:solidFill>
                <a:latin typeface="Arial"/>
                <a:ea typeface="Arial"/>
              </a:rPr>
              <a:t>Deferred </a:t>
            </a:r>
            <a:r>
              <a:rPr b="0" lang="zh-TW" sz="1450" spc="-1" strike="noStrike">
                <a:solidFill>
                  <a:srgbClr val="202122"/>
                </a:solidFill>
                <a:latin typeface="Arial"/>
                <a:ea typeface="Arial"/>
              </a:rPr>
              <a:t>和 </a:t>
            </a:r>
            <a:r>
              <a:rPr b="0" lang="en" sz="1450" spc="-1" strike="noStrike">
                <a:solidFill>
                  <a:srgbClr val="202122"/>
                </a:solidFill>
                <a:latin typeface="Arial"/>
                <a:ea typeface="Arial"/>
              </a:rPr>
              <a:t>Promise </a:t>
            </a:r>
            <a:r>
              <a:rPr b="0" lang="zh-TW" sz="1450" spc="-1" strike="noStrike">
                <a:solidFill>
                  <a:srgbClr val="202122"/>
                </a:solidFill>
                <a:latin typeface="Arial"/>
                <a:ea typeface="Arial"/>
              </a:rPr>
              <a:t>物件來控制</a:t>
            </a:r>
            <a:r>
              <a:rPr b="0" lang="zh-TW" sz="1450" spc="-1" strike="noStrike" u="sng">
                <a:solidFill>
                  <a:srgbClr val="202122"/>
                </a:solidFill>
                <a:uFillTx/>
                <a:latin typeface="Arial"/>
                <a:ea typeface="Arial"/>
              </a:rPr>
              <a:t>非同步處理</a:t>
            </a:r>
            <a:endParaRPr b="0" lang="en-US" sz="1450" spc="-1" strike="noStrike">
              <a:solidFill>
                <a:srgbClr val="000000"/>
              </a:solidFill>
              <a:latin typeface="Arial"/>
            </a:endParaRPr>
          </a:p>
          <a:p>
            <a:pPr marL="457200" indent="-320760">
              <a:lnSpc>
                <a:spcPct val="115000"/>
              </a:lnSpc>
              <a:buClr>
                <a:srgbClr val="352a53"/>
              </a:buClr>
              <a:buFont typeface="Arial"/>
              <a:buChar char="❏"/>
              <a:tabLst>
                <a:tab algn="l" pos="0"/>
              </a:tabLst>
            </a:pPr>
            <a:r>
              <a:rPr b="0" lang="en" sz="1450" spc="-1" strike="noStrike" u="sng">
                <a:solidFill>
                  <a:srgbClr val="0b0080"/>
                </a:solidFill>
                <a:uFillTx/>
                <a:latin typeface="Arial"/>
                <a:ea typeface="Arial"/>
                <a:hlinkClick r:id="rId4"/>
              </a:rPr>
              <a:t>JSON</a:t>
            </a:r>
            <a:r>
              <a:rPr b="0" lang="en" sz="1450" spc="-1" strike="noStrike">
                <a:solidFill>
                  <a:srgbClr val="202122"/>
                </a:solidFill>
                <a:latin typeface="Arial"/>
                <a:ea typeface="Arial"/>
              </a:rPr>
              <a:t> </a:t>
            </a:r>
            <a:r>
              <a:rPr b="0" lang="zh-TW" sz="1450" spc="-1" strike="noStrike">
                <a:solidFill>
                  <a:srgbClr val="202122"/>
                </a:solidFill>
                <a:latin typeface="Arial"/>
                <a:ea typeface="Arial"/>
              </a:rPr>
              <a:t>解析</a:t>
            </a:r>
            <a:endParaRPr b="0" lang="en-US" sz="1450" spc="-1" strike="noStrike">
              <a:solidFill>
                <a:srgbClr val="000000"/>
              </a:solidFill>
              <a:latin typeface="Arial"/>
            </a:endParaRPr>
          </a:p>
          <a:p>
            <a:pPr marL="457200" indent="-320760">
              <a:lnSpc>
                <a:spcPct val="115000"/>
              </a:lnSpc>
              <a:buClr>
                <a:srgbClr val="202122"/>
              </a:buClr>
              <a:buFont typeface="Arial"/>
              <a:buChar char="❏"/>
              <a:tabLst>
                <a:tab algn="l" pos="0"/>
              </a:tabLst>
            </a:pPr>
            <a:r>
              <a:rPr b="0" lang="zh-TW" sz="1450" spc="-1" strike="noStrike">
                <a:solidFill>
                  <a:srgbClr val="202122"/>
                </a:solidFill>
                <a:latin typeface="Arial"/>
                <a:ea typeface="Arial"/>
              </a:rPr>
              <a:t>通過外掛程式擴充</a:t>
            </a:r>
            <a:endParaRPr b="0" lang="en-US" sz="1450" spc="-1" strike="noStrike">
              <a:solidFill>
                <a:srgbClr val="000000"/>
              </a:solidFill>
              <a:latin typeface="Arial"/>
            </a:endParaRPr>
          </a:p>
          <a:p>
            <a:pPr marL="457200" indent="-320760">
              <a:lnSpc>
                <a:spcPct val="115000"/>
              </a:lnSpc>
              <a:buClr>
                <a:srgbClr val="352a53"/>
              </a:buClr>
              <a:buFont typeface="Arial"/>
              <a:buChar char="❏"/>
              <a:tabLst>
                <a:tab algn="l" pos="0"/>
              </a:tabLst>
            </a:pPr>
            <a:r>
              <a:rPr b="0" lang="zh-TW" sz="1450" spc="-1" strike="noStrike">
                <a:solidFill>
                  <a:srgbClr val="202122"/>
                </a:solidFill>
                <a:latin typeface="Arial"/>
                <a:ea typeface="Arial"/>
              </a:rPr>
              <a:t>多瀏覽器支援（不要與</a:t>
            </a:r>
            <a:r>
              <a:rPr b="0" lang="zh-TW" sz="1450" spc="-1" strike="noStrike" u="sng">
                <a:solidFill>
                  <a:srgbClr val="0b0080"/>
                </a:solidFill>
                <a:uFillTx/>
                <a:latin typeface="Arial"/>
                <a:ea typeface="Arial"/>
                <a:hlinkClick r:id="rId5"/>
              </a:rPr>
              <a:t>跨瀏覽器</a:t>
            </a:r>
            <a:r>
              <a:rPr b="0" lang="zh-TW" sz="1450" spc="-1" strike="noStrike">
                <a:solidFill>
                  <a:srgbClr val="202122"/>
                </a:solidFill>
                <a:latin typeface="Arial"/>
                <a:ea typeface="Arial"/>
              </a:rPr>
              <a:t>混淆）</a:t>
            </a:r>
            <a:endParaRPr b="0" lang="en-US" sz="14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endParaRPr b="0" lang="en-US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Contents  of  jQuery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HTML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操作  </a:t>
            </a: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.html()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4" name="Google Shape;1355;p110"/>
          <p:cNvSpPr/>
          <p:nvPr/>
        </p:nvSpPr>
        <p:spPr>
          <a:xfrm>
            <a:off x="1152000" y="1297440"/>
            <a:ext cx="7939800" cy="285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zh-TW" sz="2300" spc="-1" strike="noStrike">
                <a:solidFill>
                  <a:srgbClr val="000000"/>
                </a:solidFill>
                <a:latin typeface="Arial"/>
                <a:ea typeface="Arial"/>
              </a:rPr>
              <a:t>跟</a:t>
            </a: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.text()</a:t>
            </a:r>
            <a:r>
              <a:rPr b="0" lang="zh-TW" sz="2300" spc="-1" strike="noStrike">
                <a:solidFill>
                  <a:srgbClr val="000000"/>
                </a:solidFill>
                <a:latin typeface="Arial"/>
                <a:ea typeface="Arial"/>
              </a:rPr>
              <a:t>類似，但會取得或設定 </a:t>
            </a: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HTML tag </a:t>
            </a:r>
            <a:r>
              <a:rPr b="0" lang="zh-TW" sz="2300" spc="-1" strike="noStrike">
                <a:solidFill>
                  <a:srgbClr val="000000"/>
                </a:solidFill>
                <a:latin typeface="Arial"/>
                <a:ea typeface="Arial"/>
              </a:rPr>
              <a:t>的</a:t>
            </a: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HTML</a:t>
            </a:r>
            <a:r>
              <a:rPr b="0" lang="zh-TW" sz="2300" spc="-1" strike="noStrike">
                <a:solidFill>
                  <a:srgbClr val="000000"/>
                </a:solidFill>
                <a:latin typeface="Arial"/>
                <a:ea typeface="Arial"/>
              </a:rPr>
              <a:t>內容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zh-TW" sz="2300" spc="-1" strike="noStrike">
                <a:solidFill>
                  <a:srgbClr val="000000"/>
                </a:solidFill>
                <a:latin typeface="Arial"/>
                <a:ea typeface="Arial"/>
              </a:rPr>
              <a:t>取值</a:t>
            </a: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: .html()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b="0" lang="zh-TW" sz="2300" spc="-1" strike="noStrike">
                <a:solidFill>
                  <a:srgbClr val="000000"/>
                </a:solidFill>
                <a:latin typeface="Arial"/>
                <a:ea typeface="Arial"/>
              </a:rPr>
              <a:t>設值</a:t>
            </a: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: .html(html)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HTML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操作  </a:t>
            </a: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.attr()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6" name="Google Shape;1361;p111"/>
          <p:cNvSpPr/>
          <p:nvPr/>
        </p:nvSpPr>
        <p:spPr>
          <a:xfrm>
            <a:off x="1152000" y="1297440"/>
            <a:ext cx="7939800" cy="285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zh-TW" sz="2100" spc="-1" strike="noStrike">
                <a:solidFill>
                  <a:srgbClr val="000000"/>
                </a:solidFill>
                <a:latin typeface="Arial"/>
                <a:ea typeface="Arial"/>
              </a:rPr>
              <a:t>取得或設定 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HTML tag </a:t>
            </a:r>
            <a:r>
              <a:rPr b="0" lang="en" sz="2100" spc="-1" strike="noStrike">
                <a:solidFill>
                  <a:srgbClr val="ff0000"/>
                </a:solidFill>
                <a:latin typeface="Arial"/>
                <a:ea typeface="Arial"/>
              </a:rPr>
              <a:t>attribute</a:t>
            </a:r>
            <a:r>
              <a:rPr b="0" lang="zh-TW" sz="2100" spc="-1" strike="noStrike">
                <a:solidFill>
                  <a:srgbClr val="ff0000"/>
                </a:solidFill>
                <a:latin typeface="Arial"/>
                <a:ea typeface="Arial"/>
              </a:rPr>
              <a:t>屬性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 的值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&lt;img </a:t>
            </a:r>
            <a:r>
              <a:rPr b="0" lang="en" sz="2100" spc="-1" strike="noStrike">
                <a:solidFill>
                  <a:srgbClr val="ff0000"/>
                </a:solidFill>
                <a:latin typeface="Arial"/>
                <a:ea typeface="Arial"/>
              </a:rPr>
              <a:t>src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=“./imgs/” </a:t>
            </a:r>
            <a:r>
              <a:rPr b="0" lang="en" sz="2100" spc="-1" strike="noStrike">
                <a:solidFill>
                  <a:srgbClr val="ff0000"/>
                </a:solidFill>
                <a:latin typeface="Arial"/>
                <a:ea typeface="Arial"/>
              </a:rPr>
              <a:t>alt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=“”&gt;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zh-TW" sz="2100" spc="-1" strike="noStrike">
                <a:solidFill>
                  <a:srgbClr val="000000"/>
                </a:solidFill>
                <a:latin typeface="Arial"/>
                <a:ea typeface="Arial"/>
              </a:rPr>
              <a:t>取值 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$(‘</a:t>
            </a:r>
            <a:r>
              <a:rPr b="0" lang="zh-TW" sz="2100" spc="-1" strike="noStrike">
                <a:solidFill>
                  <a:srgbClr val="000000"/>
                </a:solidFill>
                <a:latin typeface="Arial"/>
                <a:ea typeface="Arial"/>
              </a:rPr>
              <a:t>小圖’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).attr( ‘src’ )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zh-TW" sz="2100" spc="-1" strike="noStrike">
                <a:solidFill>
                  <a:srgbClr val="000000"/>
                </a:solidFill>
                <a:latin typeface="Arial"/>
                <a:ea typeface="Arial"/>
              </a:rPr>
              <a:t>設值 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$(‘</a:t>
            </a:r>
            <a:r>
              <a:rPr b="0" lang="zh-TW" sz="2100" spc="-1" strike="noStrike">
                <a:solidFill>
                  <a:srgbClr val="000000"/>
                </a:solidFill>
                <a:latin typeface="Arial"/>
                <a:ea typeface="Arial"/>
              </a:rPr>
              <a:t>大圖’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).attr(‘src’, $(‘</a:t>
            </a:r>
            <a:r>
              <a:rPr b="0" lang="zh-TW" sz="2100" spc="-1" strike="noStrike">
                <a:solidFill>
                  <a:srgbClr val="000000"/>
                </a:solidFill>
                <a:latin typeface="Arial"/>
                <a:ea typeface="Arial"/>
              </a:rPr>
              <a:t>小圖’</a:t>
            </a:r>
            <a:r>
              <a:rPr b="0" lang="en" sz="2100" spc="-1" strike="noStrike">
                <a:solidFill>
                  <a:srgbClr val="000000"/>
                </a:solidFill>
                <a:latin typeface="Arial"/>
                <a:ea typeface="Arial"/>
              </a:rPr>
              <a:t>).attr( ‘src’ ))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HTML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操作  </a:t>
            </a: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.attr()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8" name="Google Shape;1367;p112"/>
          <p:cNvSpPr/>
          <p:nvPr/>
        </p:nvSpPr>
        <p:spPr>
          <a:xfrm>
            <a:off x="1152000" y="1297440"/>
            <a:ext cx="7939800" cy="285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zh-TW" sz="2200" spc="-1" strike="noStrike">
                <a:solidFill>
                  <a:srgbClr val="000000"/>
                </a:solidFill>
                <a:latin typeface="Arial"/>
                <a:ea typeface="Arial"/>
              </a:rPr>
              <a:t>使用物件方式設定 </a:t>
            </a: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attr </a:t>
            </a:r>
            <a:r>
              <a:rPr b="0" lang="zh-TW" sz="2200" spc="-1" strike="noStrike">
                <a:solidFill>
                  <a:srgbClr val="000000"/>
                </a:solidFill>
                <a:latin typeface="Arial"/>
                <a:ea typeface="Arial"/>
              </a:rPr>
              <a:t>的值：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.attr({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zh-TW" sz="2200" spc="-1" strike="noStrike">
                <a:solidFill>
                  <a:srgbClr val="000000"/>
                </a:solidFill>
                <a:latin typeface="Arial"/>
                <a:ea typeface="Arial"/>
              </a:rPr>
              <a:t>屬性</a:t>
            </a: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1: </a:t>
            </a:r>
            <a:r>
              <a:rPr b="0" lang="zh-TW" sz="2200" spc="-1" strike="noStrike">
                <a:solidFill>
                  <a:srgbClr val="000000"/>
                </a:solidFill>
                <a:latin typeface="Arial"/>
                <a:ea typeface="Arial"/>
              </a:rPr>
              <a:t>值</a:t>
            </a: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1,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zh-TW" sz="2200" spc="-1" strike="noStrike">
                <a:solidFill>
                  <a:srgbClr val="000000"/>
                </a:solidFill>
                <a:latin typeface="Arial"/>
                <a:ea typeface="Arial"/>
              </a:rPr>
              <a:t>屬性</a:t>
            </a: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2: </a:t>
            </a:r>
            <a:r>
              <a:rPr b="0" lang="zh-TW" sz="2200" spc="-1" strike="noStrike">
                <a:solidFill>
                  <a:srgbClr val="000000"/>
                </a:solidFill>
                <a:latin typeface="Arial"/>
                <a:ea typeface="Arial"/>
              </a:rPr>
              <a:t>值</a:t>
            </a: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})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練習 </a:t>
            </a: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13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點選後替換圖片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0" name="Google Shape;1373;p113" descr=""/>
          <p:cNvPicPr/>
          <p:nvPr/>
        </p:nvPicPr>
        <p:blipFill>
          <a:blip r:embed="rId1"/>
          <a:stretch/>
        </p:blipFill>
        <p:spPr>
          <a:xfrm>
            <a:off x="521280" y="1108800"/>
            <a:ext cx="8101440" cy="384948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新增修改</a:t>
            </a: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DOM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節點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2" name="Google Shape;1379;p114"/>
          <p:cNvSpPr/>
          <p:nvPr/>
        </p:nvSpPr>
        <p:spPr>
          <a:xfrm>
            <a:off x="1203840" y="1058760"/>
            <a:ext cx="7939800" cy="38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1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.append(); </a:t>
            </a:r>
            <a:r>
              <a:rPr b="0" lang="zh-TW" sz="3100" spc="-1" strike="noStrike">
                <a:solidFill>
                  <a:srgbClr val="000000"/>
                </a:solidFill>
                <a:latin typeface="Arial"/>
                <a:ea typeface="Arial"/>
              </a:rPr>
              <a:t>貼上</a:t>
            </a:r>
            <a:endParaRPr b="0" lang="en-US" sz="31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1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.prepend();</a:t>
            </a:r>
            <a:endParaRPr b="0" lang="en-US" sz="31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1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.before();</a:t>
            </a:r>
            <a:endParaRPr b="0" lang="en-US" sz="31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1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.after();</a:t>
            </a:r>
            <a:endParaRPr b="0" lang="en-US" sz="31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1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.remove();</a:t>
            </a:r>
            <a:endParaRPr b="0" lang="en-US" sz="31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1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.empty();</a:t>
            </a:r>
            <a:endParaRPr b="0" lang="en-US" sz="31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1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.detach(); </a:t>
            </a:r>
            <a:r>
              <a:rPr b="0" lang="zh-TW" sz="3100" spc="-1" strike="noStrike">
                <a:solidFill>
                  <a:srgbClr val="000000"/>
                </a:solidFill>
                <a:latin typeface="Arial"/>
                <a:ea typeface="Arial"/>
              </a:rPr>
              <a:t>剪下</a:t>
            </a:r>
            <a:endParaRPr b="0" lang="en-US" sz="31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31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3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.append()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4" name="Google Shape;1385;p115"/>
          <p:cNvSpPr/>
          <p:nvPr/>
        </p:nvSpPr>
        <p:spPr>
          <a:xfrm>
            <a:off x="720000" y="900000"/>
            <a:ext cx="3283920" cy="38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class="container"&gt;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class="row"&gt;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&lt;ul&gt;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&lt;li&gt;item 1&lt;/li&gt;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&lt;li&gt;item 2&lt;/li&gt;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&lt;/ul&gt;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895" name="Google Shape;1386;p115"/>
          <p:cNvSpPr/>
          <p:nvPr/>
        </p:nvSpPr>
        <p:spPr>
          <a:xfrm>
            <a:off x="4506480" y="1066680"/>
            <a:ext cx="4509720" cy="79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$("ul").append("&lt;li&gt;item 3&lt;/li&gt;");</a:t>
            </a: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.prepend()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Google Shape;1392;p116"/>
          <p:cNvSpPr/>
          <p:nvPr/>
        </p:nvSpPr>
        <p:spPr>
          <a:xfrm>
            <a:off x="909360" y="1066680"/>
            <a:ext cx="3283920" cy="38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class="container"&gt;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class="row"&gt;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&lt;ul&gt;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&lt;li&gt;item 1&lt;/li&gt;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&lt;li&gt;item 2&lt;/li&gt;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&lt;/ul&gt;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898" name="Google Shape;1393;p116"/>
          <p:cNvSpPr/>
          <p:nvPr/>
        </p:nvSpPr>
        <p:spPr>
          <a:xfrm>
            <a:off x="4506480" y="1066680"/>
            <a:ext cx="4509720" cy="79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$("ul").prepend("&lt;li&gt;item 3&lt;/li&gt;");</a:t>
            </a: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.before()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0" name="Google Shape;1399;p117"/>
          <p:cNvSpPr/>
          <p:nvPr/>
        </p:nvSpPr>
        <p:spPr>
          <a:xfrm>
            <a:off x="909360" y="1066680"/>
            <a:ext cx="3283920" cy="38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class="container"&gt;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class="row"&gt;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&lt;ul&gt;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&lt;li&gt;item 1&lt;/li&gt;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&lt;li&gt;item 2&lt;/li&gt;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&lt;/ul&gt;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901" name="Google Shape;1400;p117"/>
          <p:cNvSpPr/>
          <p:nvPr/>
        </p:nvSpPr>
        <p:spPr>
          <a:xfrm>
            <a:off x="4506480" y="1066680"/>
            <a:ext cx="4509720" cy="79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$("ul").before("&lt;li&gt;item 3&lt;/li&gt;");</a:t>
            </a: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.after()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Google Shape;1406;p118"/>
          <p:cNvSpPr/>
          <p:nvPr/>
        </p:nvSpPr>
        <p:spPr>
          <a:xfrm>
            <a:off x="909360" y="1066680"/>
            <a:ext cx="3283920" cy="38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class="container"&gt;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class="row"&gt;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&lt;ul&gt;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&lt;li&gt;item 1&lt;/li&gt;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&lt;li&gt;item 2&lt;/li&gt;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&lt;/ul&gt;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904" name="Google Shape;1407;p118"/>
          <p:cNvSpPr/>
          <p:nvPr/>
        </p:nvSpPr>
        <p:spPr>
          <a:xfrm>
            <a:off x="4506480" y="1066680"/>
            <a:ext cx="4509720" cy="79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$("ul").after("&lt;li&gt;item 3&lt;/li&gt;");</a:t>
            </a: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.remove()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" name="Google Shape;1413;p119"/>
          <p:cNvSpPr/>
          <p:nvPr/>
        </p:nvSpPr>
        <p:spPr>
          <a:xfrm>
            <a:off x="701640" y="1066680"/>
            <a:ext cx="7207920" cy="22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class="container"&gt;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class="row"&gt;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class="hello"&gt;Hello World&lt;/div&gt;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class="hello hello1"&gt;Hello World1&lt;/div&gt;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class="hello2"&gt;Hello World2&lt;/div&gt;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907" name="Google Shape;1414;p119"/>
          <p:cNvSpPr/>
          <p:nvPr/>
        </p:nvSpPr>
        <p:spPr>
          <a:xfrm>
            <a:off x="924480" y="4178160"/>
            <a:ext cx="4509720" cy="79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$(".hello").remove();</a:t>
            </a: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/>
          </p:nvPr>
        </p:nvSpPr>
        <p:spPr>
          <a:xfrm>
            <a:off x="708480" y="934200"/>
            <a:ext cx="771552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zh-TW" sz="24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事件驅動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	</a:t>
            </a:r>
            <a:r>
              <a:rPr b="0" lang="zh-TW" sz="20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透過針對某個 </a:t>
            </a:r>
            <a:r>
              <a:rPr b="0" lang="en" sz="20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DOM </a:t>
            </a:r>
            <a:r>
              <a:rPr b="0" lang="zh-TW" sz="20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節點做一個 </a:t>
            </a:r>
            <a:r>
              <a:rPr b="0" lang="en" sz="20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addEventListener </a:t>
            </a:r>
            <a:r>
              <a:rPr b="0" lang="zh-TW" sz="20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監視事件，當事件被觸發的時候執行某個 </a:t>
            </a:r>
            <a:r>
              <a:rPr b="0" lang="en" sz="20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function </a:t>
            </a:r>
            <a:r>
              <a:rPr b="0" lang="zh-TW" sz="20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產生資料變化或畫面改變。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24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資料驅動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	</a:t>
            </a:r>
            <a:r>
              <a:rPr b="0" lang="zh-TW" sz="20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直接將畫面與資料綁定關連性，未來只要資料變動，自動重新渲染畫面更新，不再需要選取 </a:t>
            </a:r>
            <a:r>
              <a:rPr b="0" lang="en" sz="20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DOM </a:t>
            </a:r>
            <a:r>
              <a:rPr b="0" lang="zh-TW" sz="2000" spc="-1" strike="noStrike">
                <a:solidFill>
                  <a:srgbClr val="352a53"/>
                </a:solidFill>
                <a:latin typeface="Montserrat Medium"/>
                <a:ea typeface="Montserrat Medium"/>
              </a:rPr>
              <a:t>節點。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zh-TW" sz="36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事件驅動 </a:t>
            </a:r>
            <a:r>
              <a:rPr b="1" lang="en" sz="36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VS </a:t>
            </a:r>
            <a:r>
              <a:rPr b="1" lang="zh-TW" sz="36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資料驅動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.empty()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Google Shape;1420;p120"/>
          <p:cNvSpPr/>
          <p:nvPr/>
        </p:nvSpPr>
        <p:spPr>
          <a:xfrm>
            <a:off x="701640" y="1066680"/>
            <a:ext cx="7207920" cy="22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class="container"&gt;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class="row"&gt;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class="hello"&gt;Hello World&lt;/div&gt;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class="hello hello1"&gt;Hello World1&lt;/div&gt;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class="hello2"&gt;Hello World2&lt;/div&gt;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910" name="Google Shape;1421;p120"/>
          <p:cNvSpPr/>
          <p:nvPr/>
        </p:nvSpPr>
        <p:spPr>
          <a:xfrm>
            <a:off x="924480" y="4178160"/>
            <a:ext cx="4509720" cy="79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$(".hello").empty();</a:t>
            </a: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.detach()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2" name="Google Shape;1427;p121"/>
          <p:cNvSpPr/>
          <p:nvPr/>
        </p:nvSpPr>
        <p:spPr>
          <a:xfrm>
            <a:off x="4024800" y="791280"/>
            <a:ext cx="6050520" cy="40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let isDetached = false;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let myContent = null;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let index = 0;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$(".btn").click(function () {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if (isDetached) {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isDetached = false;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$('.row').append(myContent);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}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else {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isDetached = true;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myContent = $(".row div").detach();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}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});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913" name="Google Shape;1428;p121"/>
          <p:cNvSpPr/>
          <p:nvPr/>
        </p:nvSpPr>
        <p:spPr>
          <a:xfrm>
            <a:off x="163080" y="942840"/>
            <a:ext cx="4345560" cy="64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&lt;button class="btn btn-info"&gt;detach&lt;/button&gt;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class="container"&gt;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class="row flex-column"&gt;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class="hello"&gt;Hello World&lt;/div&gt;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class="hello hello1"&gt;Hello World1&lt;/div&gt;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class="hello2"&gt;Hello World2&lt;/div&gt;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新增修改</a:t>
            </a: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DOM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節點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Google Shape;1434;p122"/>
          <p:cNvSpPr/>
          <p:nvPr/>
        </p:nvSpPr>
        <p:spPr>
          <a:xfrm>
            <a:off x="1167840" y="1162080"/>
            <a:ext cx="7939800" cy="38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1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.wrap(); </a:t>
            </a:r>
            <a:r>
              <a:rPr b="0" lang="zh-TW" sz="3100" spc="-1" strike="noStrike">
                <a:solidFill>
                  <a:srgbClr val="000000"/>
                </a:solidFill>
                <a:latin typeface="Arial"/>
                <a:ea typeface="Arial"/>
              </a:rPr>
              <a:t>包一層</a:t>
            </a:r>
            <a:endParaRPr b="0" lang="en-US" sz="31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1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.unwrap(); </a:t>
            </a:r>
            <a:r>
              <a:rPr b="0" lang="zh-TW" sz="3100" spc="-1" strike="noStrike">
                <a:solidFill>
                  <a:srgbClr val="000000"/>
                </a:solidFill>
                <a:latin typeface="Arial"/>
                <a:ea typeface="Arial"/>
              </a:rPr>
              <a:t>拆一層</a:t>
            </a:r>
            <a:endParaRPr b="0" lang="en-US" sz="31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1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.wrapAll(); </a:t>
            </a:r>
            <a:r>
              <a:rPr b="0" lang="zh-TW" sz="3100" spc="-1" strike="noStrike">
                <a:solidFill>
                  <a:srgbClr val="000000"/>
                </a:solidFill>
                <a:latin typeface="Arial"/>
                <a:ea typeface="Arial"/>
              </a:rPr>
              <a:t>全包</a:t>
            </a:r>
            <a:endParaRPr b="0" lang="en-US" sz="31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100" spc="-1" strike="noStrike">
                <a:solidFill>
                  <a:srgbClr val="595959"/>
                </a:solidFill>
                <a:latin typeface="Arial"/>
                <a:ea typeface="Arial"/>
              </a:rPr>
              <a:t>●</a:t>
            </a:r>
            <a:r>
              <a:rPr b="0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.wrapInner(); </a:t>
            </a:r>
            <a:r>
              <a:rPr b="0" lang="zh-TW" sz="3100" spc="-1" strike="noStrike">
                <a:solidFill>
                  <a:srgbClr val="000000"/>
                </a:solidFill>
                <a:latin typeface="Arial"/>
                <a:ea typeface="Arial"/>
              </a:rPr>
              <a:t>子層 補上一層</a:t>
            </a:r>
            <a:endParaRPr b="0" lang="en-US" sz="31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31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31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3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707400" y="9972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.wrap()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7" name="Google Shape;1440;p123"/>
          <p:cNvSpPr/>
          <p:nvPr/>
        </p:nvSpPr>
        <p:spPr>
          <a:xfrm>
            <a:off x="590040" y="771840"/>
            <a:ext cx="3269520" cy="40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&lt;style&gt;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.img-wrap {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width: 100px;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height: 100px;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border-radius: 50%;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overflow: hidden;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margin: 10px;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}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.img-wrap&gt;img {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width: 100%;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height: 100%;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object-fit: cover;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}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&lt;/style&gt;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918" name="Google Shape;1441;p123"/>
          <p:cNvSpPr/>
          <p:nvPr/>
        </p:nvSpPr>
        <p:spPr>
          <a:xfrm>
            <a:off x="4139640" y="771840"/>
            <a:ext cx="5004360" cy="223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class="container"&gt;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class="row"&gt;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&lt;img src="./imgs/person1.jpg" alt=""&gt;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&lt;img src="./imgs/person2.jpg" alt=""&gt;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&lt;img src="./imgs/person3.jpg" alt=""&gt;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919" name="Google Shape;1442;p123"/>
          <p:cNvSpPr/>
          <p:nvPr/>
        </p:nvSpPr>
        <p:spPr>
          <a:xfrm>
            <a:off x="4106520" y="3660840"/>
            <a:ext cx="5976360" cy="11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$("img").wrap("&lt;div class='img-wrap'&gt;&lt;/div&gt;");</a:t>
            </a: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title"/>
          </p:nvPr>
        </p:nvSpPr>
        <p:spPr>
          <a:xfrm>
            <a:off x="707400" y="9972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.unwrap()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Google Shape;1448;p124"/>
          <p:cNvSpPr/>
          <p:nvPr/>
        </p:nvSpPr>
        <p:spPr>
          <a:xfrm>
            <a:off x="590040" y="771840"/>
            <a:ext cx="3269520" cy="40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&lt;style&gt;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.img-wrap {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width: 100px;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height: 100px;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border-radius: 50%;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overflow: hidden;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margin: 10px;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}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.img-wrap&gt;img {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width: 100%;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height: 100%;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object-fit: cover;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}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&lt;/style&gt;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922" name="Google Shape;1449;p124"/>
          <p:cNvSpPr/>
          <p:nvPr/>
        </p:nvSpPr>
        <p:spPr>
          <a:xfrm>
            <a:off x="4139640" y="771840"/>
            <a:ext cx="5004360" cy="223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class="container"&gt;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class="row"&gt;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&lt;img src="./imgs/person1.jpg" alt=""&gt;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&lt;img src="./imgs/person2.jpg" alt=""&gt;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&lt;img src="./imgs/person3.jpg" alt=""&gt;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923" name="Google Shape;1450;p124"/>
          <p:cNvSpPr/>
          <p:nvPr/>
        </p:nvSpPr>
        <p:spPr>
          <a:xfrm>
            <a:off x="4106520" y="3660840"/>
            <a:ext cx="5976360" cy="11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$("img").wrap("&lt;div class='img-wrap'&gt;&lt;/div&gt;");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$("img").unwrap();</a:t>
            </a: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title"/>
          </p:nvPr>
        </p:nvSpPr>
        <p:spPr>
          <a:xfrm>
            <a:off x="707400" y="9972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.wrapAll()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" name="Google Shape;1456;p125"/>
          <p:cNvSpPr/>
          <p:nvPr/>
        </p:nvSpPr>
        <p:spPr>
          <a:xfrm>
            <a:off x="590040" y="771840"/>
            <a:ext cx="3269520" cy="40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&lt;style&gt;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.img-wrap {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width: 100px;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height: 100px;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border-radius: 50%;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overflow: hidden;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margin: 10px;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}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.img-wrap&gt;img {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width: 100%;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height: 100%;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object-fit: cover;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}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&lt;/style&gt;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926" name="Google Shape;1457;p125"/>
          <p:cNvSpPr/>
          <p:nvPr/>
        </p:nvSpPr>
        <p:spPr>
          <a:xfrm>
            <a:off x="3948480" y="99720"/>
            <a:ext cx="5004360" cy="331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class="container"&gt;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class="row"&gt;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&lt;img src="./imgs/person1.jpg" alt=""&gt;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&lt;img src="./imgs/person2.jpg" alt=""&gt;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&lt;img src="./imgs/person3.jpg" alt=""&gt;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class="row"&gt;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&lt;img src="./imgs/person4.jpg" alt=""&gt;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&lt;img src="./imgs/person5.jpg" alt=""&gt;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927" name="Google Shape;1458;p125"/>
          <p:cNvSpPr/>
          <p:nvPr/>
        </p:nvSpPr>
        <p:spPr>
          <a:xfrm>
            <a:off x="3780360" y="3971160"/>
            <a:ext cx="5976360" cy="11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$("img").wrapAll("&lt;div class='img-wrap'&gt;&lt;/div&gt;");</a:t>
            </a: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707400" y="9972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3100" spc="-1" strike="noStrike">
                <a:solidFill>
                  <a:srgbClr val="000000"/>
                </a:solidFill>
                <a:latin typeface="Arial"/>
                <a:ea typeface="Arial"/>
              </a:rPr>
              <a:t>.wrapInner()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" name="Google Shape;1464;p126"/>
          <p:cNvSpPr/>
          <p:nvPr/>
        </p:nvSpPr>
        <p:spPr>
          <a:xfrm>
            <a:off x="891360" y="955080"/>
            <a:ext cx="5004360" cy="40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class="container"&gt;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 class="row"&gt;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&lt;div&gt;Hello World&lt;/div&gt;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&lt;div&gt;Hello World1&lt;/div&gt;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&lt;div&gt;Hello World2&lt;/div&gt;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    </a:t>
            </a: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&lt;/div&gt;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930" name="Google Shape;1465;p126"/>
          <p:cNvSpPr/>
          <p:nvPr/>
        </p:nvSpPr>
        <p:spPr>
          <a:xfrm>
            <a:off x="891360" y="3907440"/>
            <a:ext cx="5976360" cy="11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b5394"/>
                </a:solidFill>
                <a:latin typeface="Arial"/>
                <a:ea typeface="Arial"/>
              </a:rPr>
              <a:t>$(".row div").wrapInner("&lt;h1&gt;&lt;/h1&gt;");</a:t>
            </a: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laceHolder 1"/>
          <p:cNvSpPr>
            <a:spLocks noGrp="1"/>
          </p:cNvSpPr>
          <p:nvPr>
            <p:ph type="title"/>
          </p:nvPr>
        </p:nvSpPr>
        <p:spPr>
          <a:xfrm>
            <a:off x="714240" y="2034000"/>
            <a:ext cx="4596120" cy="1148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TW" sz="48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傳遞資料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AJAX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2" name="PlaceHolder 2"/>
          <p:cNvSpPr>
            <a:spLocks noGrp="1"/>
          </p:cNvSpPr>
          <p:nvPr>
            <p:ph type="title"/>
          </p:nvPr>
        </p:nvSpPr>
        <p:spPr>
          <a:xfrm>
            <a:off x="714240" y="814680"/>
            <a:ext cx="1076400" cy="5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rgbClr val="352a53"/>
                </a:solidFill>
                <a:latin typeface="DM Serif Display"/>
                <a:ea typeface="DM Serif Display"/>
              </a:rPr>
              <a:t>05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33" name="Google Shape;1472;p127"/>
          <p:cNvGrpSpPr/>
          <p:nvPr/>
        </p:nvGrpSpPr>
        <p:grpSpPr>
          <a:xfrm>
            <a:off x="4877640" y="2255400"/>
            <a:ext cx="1461600" cy="2581200"/>
            <a:chOff x="4877640" y="2255400"/>
            <a:chExt cx="1461600" cy="2581200"/>
          </a:xfrm>
        </p:grpSpPr>
        <p:sp>
          <p:nvSpPr>
            <p:cNvPr id="934" name="Google Shape;1473;p127"/>
            <p:cNvSpPr/>
            <p:nvPr/>
          </p:nvSpPr>
          <p:spPr>
            <a:xfrm>
              <a:off x="4877640" y="2458800"/>
              <a:ext cx="499320" cy="2253600"/>
            </a:xfrm>
            <a:custGeom>
              <a:avLst/>
              <a:gdLst/>
              <a:ahLst/>
              <a:rect l="l" t="t" r="r" b="b"/>
              <a:pathLst>
                <a:path w="11375" h="51338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Google Shape;1474;p127"/>
            <p:cNvSpPr/>
            <p:nvPr/>
          </p:nvSpPr>
          <p:spPr>
            <a:xfrm>
              <a:off x="4877640" y="2458800"/>
              <a:ext cx="494640" cy="2253600"/>
            </a:xfrm>
            <a:custGeom>
              <a:avLst/>
              <a:gdLst/>
              <a:ahLst/>
              <a:rect l="l" t="t" r="r" b="b"/>
              <a:pathLst>
                <a:path w="11275" h="51338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Google Shape;1475;p127"/>
            <p:cNvSpPr/>
            <p:nvPr/>
          </p:nvSpPr>
          <p:spPr>
            <a:xfrm>
              <a:off x="5212800" y="452952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Google Shape;1476;p127"/>
            <p:cNvSpPr/>
            <p:nvPr/>
          </p:nvSpPr>
          <p:spPr>
            <a:xfrm>
              <a:off x="5226120" y="444456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Google Shape;1477;p127"/>
            <p:cNvSpPr/>
            <p:nvPr/>
          </p:nvSpPr>
          <p:spPr>
            <a:xfrm>
              <a:off x="4934880" y="2290680"/>
              <a:ext cx="1010520" cy="901800"/>
            </a:xfrm>
            <a:custGeom>
              <a:avLst/>
              <a:gdLst/>
              <a:ahLst/>
              <a:rect l="l" t="t" r="r" b="b"/>
              <a:pathLst>
                <a:path w="23017" h="20549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w="28575">
              <a:solidFill>
                <a:srgbClr val="352a5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Google Shape;1478;p127"/>
            <p:cNvSpPr/>
            <p:nvPr/>
          </p:nvSpPr>
          <p:spPr>
            <a:xfrm>
              <a:off x="5226120" y="452952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Google Shape;1479;p127"/>
            <p:cNvSpPr/>
            <p:nvPr/>
          </p:nvSpPr>
          <p:spPr>
            <a:xfrm>
              <a:off x="5212800" y="4444560"/>
              <a:ext cx="1027800" cy="307080"/>
            </a:xfrm>
            <a:custGeom>
              <a:avLst/>
              <a:gdLst/>
              <a:ahLst/>
              <a:rect l="l" t="t" r="r" b="b"/>
              <a:pathLst>
                <a:path w="23417" h="7006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Google Shape;1480;p127"/>
            <p:cNvSpPr/>
            <p:nvPr/>
          </p:nvSpPr>
          <p:spPr>
            <a:xfrm>
              <a:off x="4934880" y="2290680"/>
              <a:ext cx="1010520" cy="901800"/>
            </a:xfrm>
            <a:custGeom>
              <a:avLst/>
              <a:gdLst/>
              <a:ahLst/>
              <a:rect l="l" t="t" r="r" b="b"/>
              <a:pathLst>
                <a:path w="23017" h="20549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Google Shape;1481;p127"/>
            <p:cNvSpPr/>
            <p:nvPr/>
          </p:nvSpPr>
          <p:spPr>
            <a:xfrm>
              <a:off x="5623200" y="2279160"/>
              <a:ext cx="716040" cy="937440"/>
            </a:xfrm>
            <a:custGeom>
              <a:avLst/>
              <a:gdLst/>
              <a:ahLst/>
              <a:rect l="l" t="t" r="r" b="b"/>
              <a:pathLst>
                <a:path w="16313" h="21362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Google Shape;1482;p127"/>
            <p:cNvSpPr/>
            <p:nvPr/>
          </p:nvSpPr>
          <p:spPr>
            <a:xfrm>
              <a:off x="5623200" y="2255400"/>
              <a:ext cx="716040" cy="985320"/>
            </a:xfrm>
            <a:custGeom>
              <a:avLst/>
              <a:gdLst/>
              <a:ahLst/>
              <a:rect l="l" t="t" r="r" b="b"/>
              <a:pathLst>
                <a:path w="16313" h="22451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w="28575">
              <a:solidFill>
                <a:srgbClr val="352a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4" name="Google Shape;1483;p127"/>
          <p:cNvGrpSpPr/>
          <p:nvPr/>
        </p:nvGrpSpPr>
        <p:grpSpPr>
          <a:xfrm>
            <a:off x="6233760" y="2746080"/>
            <a:ext cx="3924000" cy="2506320"/>
            <a:chOff x="6233760" y="2746080"/>
            <a:chExt cx="3924000" cy="2506320"/>
          </a:xfrm>
        </p:grpSpPr>
        <p:grpSp>
          <p:nvGrpSpPr>
            <p:cNvPr id="945" name="Google Shape;1484;p127"/>
            <p:cNvGrpSpPr/>
            <p:nvPr/>
          </p:nvGrpSpPr>
          <p:grpSpPr>
            <a:xfrm>
              <a:off x="6233760" y="2746080"/>
              <a:ext cx="3924000" cy="2506320"/>
              <a:chOff x="6233760" y="2746080"/>
              <a:chExt cx="3924000" cy="2506320"/>
            </a:xfrm>
          </p:grpSpPr>
          <p:sp>
            <p:nvSpPr>
              <p:cNvPr id="946" name="Google Shape;1485;p127"/>
              <p:cNvSpPr/>
              <p:nvPr/>
            </p:nvSpPr>
            <p:spPr>
              <a:xfrm>
                <a:off x="6233760" y="3159360"/>
                <a:ext cx="3924000" cy="2093040"/>
              </a:xfrm>
              <a:custGeom>
                <a:avLst/>
                <a:gdLst/>
                <a:ahLst/>
                <a:rect l="l" t="t" r="r" b="b"/>
                <a:pathLst>
                  <a:path w="144426" h="77041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7" name="Google Shape;1486;p127"/>
              <p:cNvSpPr/>
              <p:nvPr/>
            </p:nvSpPr>
            <p:spPr>
              <a:xfrm>
                <a:off x="6507720" y="4361400"/>
                <a:ext cx="1688400" cy="740160"/>
              </a:xfrm>
              <a:custGeom>
                <a:avLst/>
                <a:gdLst/>
                <a:ahLst/>
                <a:rect l="l" t="t" r="r" b="b"/>
                <a:pathLst>
                  <a:path w="62146" h="27253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8" name="Google Shape;1487;p127"/>
              <p:cNvSpPr/>
              <p:nvPr/>
            </p:nvSpPr>
            <p:spPr>
              <a:xfrm>
                <a:off x="8196480" y="4361400"/>
                <a:ext cx="1688400" cy="740160"/>
              </a:xfrm>
              <a:custGeom>
                <a:avLst/>
                <a:gdLst/>
                <a:ahLst/>
                <a:rect l="l" t="t" r="r" b="b"/>
                <a:pathLst>
                  <a:path w="62145" h="27253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9" name="Google Shape;1488;p127"/>
              <p:cNvSpPr/>
              <p:nvPr/>
            </p:nvSpPr>
            <p:spPr>
              <a:xfrm>
                <a:off x="7174080" y="4385520"/>
                <a:ext cx="2025360" cy="487440"/>
              </a:xfrm>
              <a:custGeom>
                <a:avLst/>
                <a:gdLst/>
                <a:ahLst/>
                <a:rect l="l" t="t" r="r" b="b"/>
                <a:pathLst>
                  <a:path w="74554" h="17948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0" name="Google Shape;1489;p127"/>
              <p:cNvSpPr/>
              <p:nvPr/>
            </p:nvSpPr>
            <p:spPr>
              <a:xfrm>
                <a:off x="7174080" y="4380120"/>
                <a:ext cx="2025360" cy="492840"/>
              </a:xfrm>
              <a:custGeom>
                <a:avLst/>
                <a:gdLst/>
                <a:ahLst/>
                <a:rect l="l" t="t" r="r" b="b"/>
                <a:pathLst>
                  <a:path w="74554" h="18147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1" name="Google Shape;1490;p127"/>
              <p:cNvSpPr/>
              <p:nvPr/>
            </p:nvSpPr>
            <p:spPr>
              <a:xfrm>
                <a:off x="6399000" y="2995560"/>
                <a:ext cx="1797120" cy="2023200"/>
              </a:xfrm>
              <a:custGeom>
                <a:avLst/>
                <a:gdLst/>
                <a:ahLst/>
                <a:rect l="l" t="t" r="r" b="b"/>
                <a:pathLst>
                  <a:path w="66148" h="74473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2" name="Google Shape;1491;p127"/>
              <p:cNvSpPr/>
              <p:nvPr/>
            </p:nvSpPr>
            <p:spPr>
              <a:xfrm>
                <a:off x="6399000" y="2791440"/>
                <a:ext cx="1797120" cy="2227680"/>
              </a:xfrm>
              <a:custGeom>
                <a:avLst/>
                <a:gdLst/>
                <a:ahLst/>
                <a:rect l="l" t="t" r="r" b="b"/>
                <a:pathLst>
                  <a:path w="66148" h="81993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3" name="Google Shape;1492;p127"/>
              <p:cNvSpPr/>
              <p:nvPr/>
            </p:nvSpPr>
            <p:spPr>
              <a:xfrm>
                <a:off x="8196480" y="2972880"/>
                <a:ext cx="1797120" cy="2023200"/>
              </a:xfrm>
              <a:custGeom>
                <a:avLst/>
                <a:gdLst/>
                <a:ahLst/>
                <a:rect l="l" t="t" r="r" b="b"/>
                <a:pathLst>
                  <a:path w="66148" h="74473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4" name="Google Shape;1493;p127"/>
              <p:cNvSpPr/>
              <p:nvPr/>
            </p:nvSpPr>
            <p:spPr>
              <a:xfrm>
                <a:off x="8196480" y="2768760"/>
                <a:ext cx="1797120" cy="2227680"/>
              </a:xfrm>
              <a:custGeom>
                <a:avLst/>
                <a:gdLst/>
                <a:ahLst/>
                <a:rect l="l" t="t" r="r" b="b"/>
                <a:pathLst>
                  <a:path w="66148" h="81993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5" name="Google Shape;1494;p127"/>
              <p:cNvSpPr/>
              <p:nvPr/>
            </p:nvSpPr>
            <p:spPr>
              <a:xfrm>
                <a:off x="8196480" y="2956680"/>
                <a:ext cx="1819800" cy="1903680"/>
              </a:xfrm>
              <a:custGeom>
                <a:avLst/>
                <a:gdLst/>
                <a:ahLst/>
                <a:rect l="l" t="t" r="r" b="b"/>
                <a:pathLst>
                  <a:path w="66982" h="70073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6" name="Google Shape;1495;p127"/>
              <p:cNvSpPr/>
              <p:nvPr/>
            </p:nvSpPr>
            <p:spPr>
              <a:xfrm>
                <a:off x="8196480" y="2768760"/>
                <a:ext cx="1819800" cy="2091600"/>
              </a:xfrm>
              <a:custGeom>
                <a:avLst/>
                <a:gdLst/>
                <a:ahLst/>
                <a:rect l="l" t="t" r="r" b="b"/>
                <a:pathLst>
                  <a:path w="66982" h="76989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7" name="Google Shape;1496;p127"/>
              <p:cNvSpPr/>
              <p:nvPr/>
            </p:nvSpPr>
            <p:spPr>
              <a:xfrm>
                <a:off x="8196480" y="2911680"/>
                <a:ext cx="1853280" cy="1801800"/>
              </a:xfrm>
              <a:custGeom>
                <a:avLst/>
                <a:gdLst/>
                <a:ahLst/>
                <a:rect l="l" t="t" r="r" b="b"/>
                <a:pathLst>
                  <a:path w="68216" h="66327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8" name="Google Shape;1497;p127"/>
              <p:cNvSpPr/>
              <p:nvPr/>
            </p:nvSpPr>
            <p:spPr>
              <a:xfrm>
                <a:off x="8196480" y="2746080"/>
                <a:ext cx="1853280" cy="1967400"/>
              </a:xfrm>
              <a:custGeom>
                <a:avLst/>
                <a:gdLst/>
                <a:ahLst/>
                <a:rect l="l" t="t" r="r" b="b"/>
                <a:pathLst>
                  <a:path w="68216" h="72420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9" name="Google Shape;1498;p127"/>
              <p:cNvSpPr/>
              <p:nvPr/>
            </p:nvSpPr>
            <p:spPr>
              <a:xfrm>
                <a:off x="6381720" y="2956680"/>
                <a:ext cx="1819800" cy="1903680"/>
              </a:xfrm>
              <a:custGeom>
                <a:avLst/>
                <a:gdLst/>
                <a:ahLst/>
                <a:rect l="l" t="t" r="r" b="b"/>
                <a:pathLst>
                  <a:path w="66982" h="70073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0" name="Google Shape;1499;p127"/>
              <p:cNvSpPr/>
              <p:nvPr/>
            </p:nvSpPr>
            <p:spPr>
              <a:xfrm>
                <a:off x="6381720" y="2768760"/>
                <a:ext cx="1819800" cy="2091600"/>
              </a:xfrm>
              <a:custGeom>
                <a:avLst/>
                <a:gdLst/>
                <a:ahLst/>
                <a:rect l="l" t="t" r="r" b="b"/>
                <a:pathLst>
                  <a:path w="66982" h="76989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1" name="Google Shape;1500;p127"/>
              <p:cNvSpPr/>
              <p:nvPr/>
            </p:nvSpPr>
            <p:spPr>
              <a:xfrm>
                <a:off x="6347520" y="2911680"/>
                <a:ext cx="1854000" cy="1801800"/>
              </a:xfrm>
              <a:custGeom>
                <a:avLst/>
                <a:gdLst/>
                <a:ahLst/>
                <a:rect l="l" t="t" r="r" b="b"/>
                <a:pathLst>
                  <a:path w="68250" h="66327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352a5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2" name="Google Shape;1501;p127"/>
              <p:cNvSpPr/>
              <p:nvPr/>
            </p:nvSpPr>
            <p:spPr>
              <a:xfrm>
                <a:off x="6347520" y="2746080"/>
                <a:ext cx="1854000" cy="1967400"/>
              </a:xfrm>
              <a:custGeom>
                <a:avLst/>
                <a:gdLst/>
                <a:ahLst/>
                <a:rect l="l" t="t" r="r" b="b"/>
                <a:pathLst>
                  <a:path w="68250" h="7242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w="28575">
                <a:solidFill>
                  <a:srgbClr val="352a5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63" name="Google Shape;1502;p127"/>
            <p:cNvSpPr/>
            <p:nvPr/>
          </p:nvSpPr>
          <p:spPr>
            <a:xfrm>
              <a:off x="8210520" y="2957400"/>
              <a:ext cx="198720" cy="1678680"/>
            </a:xfrm>
            <a:custGeom>
              <a:avLst/>
              <a:gdLst/>
              <a:ahLst/>
              <a:rect l="l" t="t" r="r" b="b"/>
              <a:pathLst>
                <a:path w="7473" h="63046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jQuery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取得表單資料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5" name="Google Shape;1508;p128"/>
          <p:cNvSpPr/>
          <p:nvPr/>
        </p:nvSpPr>
        <p:spPr>
          <a:xfrm>
            <a:off x="701640" y="1182960"/>
            <a:ext cx="7939800" cy="38455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ffffff"/>
                </a:solidFill>
                <a:latin typeface="Arial"/>
                <a:ea typeface="Arial"/>
              </a:rPr>
              <a:t>$( </a:t>
            </a:r>
            <a:r>
              <a:rPr b="0" lang="en" sz="1950" spc="-1" strike="noStrike">
                <a:solidFill>
                  <a:srgbClr val="dd1144"/>
                </a:solidFill>
                <a:latin typeface="Arial"/>
                <a:ea typeface="Arial"/>
              </a:rPr>
              <a:t>"form"</a:t>
            </a:r>
            <a:r>
              <a:rPr b="0" lang="en" sz="1950" spc="-1" strike="noStrike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b="0" lang="en" sz="1950" spc="-1" strike="noStrike">
                <a:solidFill>
                  <a:srgbClr val="ffffff"/>
                </a:solidFill>
                <a:latin typeface="Arial"/>
                <a:ea typeface="Arial"/>
              </a:rPr>
              <a:t>).on(</a:t>
            </a:r>
            <a:r>
              <a:rPr b="0" lang="en" sz="1950" spc="-1" strike="noStrike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b="0" lang="en" sz="1950" spc="-1" strike="noStrike">
                <a:solidFill>
                  <a:srgbClr val="dd1144"/>
                </a:solidFill>
                <a:latin typeface="Arial"/>
                <a:ea typeface="Arial"/>
              </a:rPr>
              <a:t>"submit"</a:t>
            </a:r>
            <a:r>
              <a:rPr b="0" lang="en" sz="1950" spc="-1" strike="noStrike">
                <a:solidFill>
                  <a:srgbClr val="ffffff"/>
                </a:solidFill>
                <a:latin typeface="Arial"/>
                <a:ea typeface="Arial"/>
              </a:rPr>
              <a:t>, </a:t>
            </a:r>
            <a:r>
              <a:rPr b="1" lang="en" sz="1950" spc="-1" strike="noStrike">
                <a:solidFill>
                  <a:srgbClr val="ffffff"/>
                </a:solidFill>
                <a:latin typeface="Arial"/>
                <a:ea typeface="Arial"/>
              </a:rPr>
              <a:t>function</a:t>
            </a:r>
            <a:r>
              <a:rPr b="0" lang="en" sz="1950" spc="-1" strike="noStrike">
                <a:solidFill>
                  <a:srgbClr val="ffffff"/>
                </a:solidFill>
                <a:latin typeface="Arial"/>
                <a:ea typeface="Arial"/>
              </a:rPr>
              <a:t>( event ) {</a:t>
            </a:r>
            <a:endParaRPr b="0" lang="en-US" sz="19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" sz="1950" spc="-1" strike="noStrike">
                <a:solidFill>
                  <a:srgbClr val="ffffff"/>
                </a:solidFill>
                <a:latin typeface="Arial"/>
                <a:ea typeface="Arial"/>
              </a:rPr>
              <a:t>event.preventDefault();</a:t>
            </a:r>
            <a:endParaRPr b="0" lang="en-US" sz="19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b="0" lang="en" sz="1950" spc="-1" strike="noStrike">
                <a:solidFill>
                  <a:srgbClr val="0086b3"/>
                </a:solidFill>
                <a:latin typeface="Arial"/>
                <a:ea typeface="Arial"/>
              </a:rPr>
              <a:t>console</a:t>
            </a:r>
            <a:r>
              <a:rPr b="0" lang="en" sz="1950" spc="-1" strike="noStrike">
                <a:solidFill>
                  <a:srgbClr val="ffffff"/>
                </a:solidFill>
                <a:latin typeface="Arial"/>
                <a:ea typeface="Arial"/>
              </a:rPr>
              <a:t>.log( $(</a:t>
            </a:r>
            <a:r>
              <a:rPr b="0" lang="en" sz="1950" spc="-1" strike="noStrike">
                <a:solidFill>
                  <a:srgbClr val="0086b3"/>
                </a:solidFill>
                <a:latin typeface="Arial"/>
                <a:ea typeface="Arial"/>
              </a:rPr>
              <a:t>this</a:t>
            </a:r>
            <a:r>
              <a:rPr b="0" lang="en" sz="1950" spc="-1" strike="noStrike">
                <a:solidFill>
                  <a:srgbClr val="ffffff"/>
                </a:solidFill>
                <a:latin typeface="Arial"/>
                <a:ea typeface="Arial"/>
              </a:rPr>
              <a:t>).serialize() );</a:t>
            </a:r>
            <a:endParaRPr b="0" lang="en-US" sz="19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ffffff"/>
                </a:solidFill>
                <a:latin typeface="Arial"/>
                <a:ea typeface="Arial"/>
              </a:rPr>
              <a:t>});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701640" y="412200"/>
            <a:ext cx="7728840" cy="57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jQuery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的 </a:t>
            </a: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Ajax 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用法（</a:t>
            </a: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POST</a:t>
            </a:r>
            <a:r>
              <a:rPr b="1" lang="zh-TW" sz="2600" spc="-1" strike="noStrike">
                <a:solidFill>
                  <a:srgbClr val="1a1a1a"/>
                </a:solidFill>
                <a:latin typeface="Raleway"/>
                <a:ea typeface="Raleway"/>
              </a:rPr>
              <a:t>）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7" name="Google Shape;1514;p129"/>
          <p:cNvSpPr/>
          <p:nvPr/>
        </p:nvSpPr>
        <p:spPr>
          <a:xfrm>
            <a:off x="701640" y="1182960"/>
            <a:ext cx="7939800" cy="38455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$.ajax({</a:t>
            </a:r>
            <a:endParaRPr b="0" lang="en-US" sz="20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50" spc="-1" strike="noStrike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b="0" lang="en" sz="2050" spc="-1" strike="noStrike">
                <a:solidFill>
                  <a:srgbClr val="008080"/>
                </a:solidFill>
                <a:latin typeface="Arial"/>
                <a:ea typeface="Arial"/>
              </a:rPr>
              <a:t>method</a:t>
            </a: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: </a:t>
            </a:r>
            <a:r>
              <a:rPr b="0" lang="en" sz="2050" spc="-1" strike="noStrike">
                <a:solidFill>
                  <a:srgbClr val="dd1144"/>
                </a:solidFill>
                <a:latin typeface="Arial"/>
                <a:ea typeface="Arial"/>
              </a:rPr>
              <a:t>"POST"</a:t>
            </a: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,</a:t>
            </a:r>
            <a:endParaRPr b="0" lang="en-US" sz="20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50" spc="-1" strike="noStrike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b="0" lang="en" sz="2050" spc="-1" strike="noStrike">
                <a:solidFill>
                  <a:srgbClr val="008080"/>
                </a:solidFill>
                <a:latin typeface="Arial"/>
                <a:ea typeface="Arial"/>
              </a:rPr>
              <a:t>url</a:t>
            </a: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: </a:t>
            </a:r>
            <a:r>
              <a:rPr b="0" lang="en" sz="2050" spc="-1" strike="noStrike">
                <a:solidFill>
                  <a:srgbClr val="dd1144"/>
                </a:solidFill>
                <a:latin typeface="Arial"/>
                <a:ea typeface="Arial"/>
              </a:rPr>
              <a:t>"some.php"</a:t>
            </a: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,</a:t>
            </a:r>
            <a:endParaRPr b="0" lang="en-US" sz="20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50" spc="-1" strike="noStrike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b="0" lang="en" sz="2050" spc="-1" strike="noStrike">
                <a:solidFill>
                  <a:srgbClr val="008080"/>
                </a:solidFill>
                <a:latin typeface="Arial"/>
                <a:ea typeface="Arial"/>
              </a:rPr>
              <a:t>data</a:t>
            </a: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: { </a:t>
            </a:r>
            <a:r>
              <a:rPr b="0" lang="en" sz="2050" spc="-1" strike="noStrike">
                <a:solidFill>
                  <a:srgbClr val="008080"/>
                </a:solidFill>
                <a:latin typeface="Arial"/>
                <a:ea typeface="Arial"/>
              </a:rPr>
              <a:t>name</a:t>
            </a: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: </a:t>
            </a:r>
            <a:r>
              <a:rPr b="0" lang="en" sz="2050" spc="-1" strike="noStrike">
                <a:solidFill>
                  <a:srgbClr val="dd1144"/>
                </a:solidFill>
                <a:latin typeface="Arial"/>
                <a:ea typeface="Arial"/>
              </a:rPr>
              <a:t>"John"</a:t>
            </a: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, </a:t>
            </a:r>
            <a:r>
              <a:rPr b="0" lang="en" sz="2050" spc="-1" strike="noStrike">
                <a:solidFill>
                  <a:srgbClr val="008080"/>
                </a:solidFill>
                <a:latin typeface="Arial"/>
                <a:ea typeface="Arial"/>
              </a:rPr>
              <a:t>location</a:t>
            </a: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: </a:t>
            </a:r>
            <a:r>
              <a:rPr b="0" lang="en" sz="2050" spc="-1" strike="noStrike">
                <a:solidFill>
                  <a:srgbClr val="dd1144"/>
                </a:solidFill>
                <a:latin typeface="Arial"/>
                <a:ea typeface="Arial"/>
              </a:rPr>
              <a:t>"Boston"</a:t>
            </a: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 },</a:t>
            </a:r>
            <a:endParaRPr b="0" lang="en-US" sz="20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" sz="2050" spc="-1" strike="noStrike">
                <a:solidFill>
                  <a:srgbClr val="008080"/>
                </a:solidFill>
                <a:latin typeface="Arial"/>
                <a:ea typeface="Arial"/>
              </a:rPr>
              <a:t>datatype</a:t>
            </a: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: "json"</a:t>
            </a:r>
            <a:endParaRPr b="0" lang="en-US" sz="20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})</a:t>
            </a:r>
            <a:endParaRPr b="0" lang="en-US" sz="20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.done(</a:t>
            </a:r>
            <a:r>
              <a:rPr b="1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function</a:t>
            </a: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( msg ) {</a:t>
            </a:r>
            <a:endParaRPr b="0" lang="en-US" sz="20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50" spc="-1" strike="noStrike">
                <a:solidFill>
                  <a:srgbClr val="333333"/>
                </a:solidFill>
                <a:latin typeface="Arial"/>
                <a:ea typeface="Arial"/>
              </a:rPr>
              <a:t>  </a:t>
            </a: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alert( </a:t>
            </a:r>
            <a:r>
              <a:rPr b="0" lang="en" sz="2050" spc="-1" strike="noStrike">
                <a:solidFill>
                  <a:srgbClr val="dd1144"/>
                </a:solidFill>
                <a:latin typeface="Arial"/>
                <a:ea typeface="Arial"/>
              </a:rPr>
              <a:t>"Data Saved: "</a:t>
            </a: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 + msg );</a:t>
            </a:r>
            <a:endParaRPr b="0" lang="en-US" sz="2050" spc="-1" strike="noStrike">
              <a:latin typeface="Arial"/>
            </a:endParaRPr>
          </a:p>
          <a:p>
            <a:pPr marL="7632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" sz="2050" spc="-1" strike="noStrike">
                <a:solidFill>
                  <a:srgbClr val="ffffff"/>
                </a:solidFill>
                <a:latin typeface="Arial"/>
                <a:ea typeface="Arial"/>
              </a:rPr>
              <a:t>});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c99ce"/>
      </a:dk2>
      <a:lt2>
        <a:srgbClr val="ffd378"/>
      </a:lt2>
      <a:accent1>
        <a:srgbClr val="352a53"/>
      </a:accent1>
      <a:accent2>
        <a:srgbClr val="ffbbbb"/>
      </a:accent2>
      <a:accent3>
        <a:srgbClr val="80a4e7"/>
      </a:accent3>
      <a:accent4>
        <a:srgbClr val="fcefe7"/>
      </a:accent4>
      <a:accent5>
        <a:srgbClr val="ffffff"/>
      </a:accent5>
      <a:accent6>
        <a:srgbClr val="80a4e7"/>
      </a:accent6>
      <a:hlink>
        <a:srgbClr val="8e7ba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c99ce"/>
      </a:dk2>
      <a:lt2>
        <a:srgbClr val="ffd378"/>
      </a:lt2>
      <a:accent1>
        <a:srgbClr val="352a53"/>
      </a:accent1>
      <a:accent2>
        <a:srgbClr val="ffbbbb"/>
      </a:accent2>
      <a:accent3>
        <a:srgbClr val="80a4e7"/>
      </a:accent3>
      <a:accent4>
        <a:srgbClr val="fcefe7"/>
      </a:accent4>
      <a:accent5>
        <a:srgbClr val="ffffff"/>
      </a:accent5>
      <a:accent6>
        <a:srgbClr val="80a4e7"/>
      </a:accent6>
      <a:hlink>
        <a:srgbClr val="8e7ba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c99ce"/>
      </a:dk2>
      <a:lt2>
        <a:srgbClr val="ffd378"/>
      </a:lt2>
      <a:accent1>
        <a:srgbClr val="352a53"/>
      </a:accent1>
      <a:accent2>
        <a:srgbClr val="ffbbbb"/>
      </a:accent2>
      <a:accent3>
        <a:srgbClr val="80a4e7"/>
      </a:accent3>
      <a:accent4>
        <a:srgbClr val="fcefe7"/>
      </a:accent4>
      <a:accent5>
        <a:srgbClr val="ffffff"/>
      </a:accent5>
      <a:accent6>
        <a:srgbClr val="80a4e7"/>
      </a:accent6>
      <a:hlink>
        <a:srgbClr val="8e7ba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c99ce"/>
      </a:dk2>
      <a:lt2>
        <a:srgbClr val="ffd378"/>
      </a:lt2>
      <a:accent1>
        <a:srgbClr val="352a53"/>
      </a:accent1>
      <a:accent2>
        <a:srgbClr val="ffbbbb"/>
      </a:accent2>
      <a:accent3>
        <a:srgbClr val="80a4e7"/>
      </a:accent3>
      <a:accent4>
        <a:srgbClr val="fcefe7"/>
      </a:accent4>
      <a:accent5>
        <a:srgbClr val="ffffff"/>
      </a:accent5>
      <a:accent6>
        <a:srgbClr val="80a4e7"/>
      </a:accent6>
      <a:hlink>
        <a:srgbClr val="8e7ba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c99ce"/>
      </a:dk2>
      <a:lt2>
        <a:srgbClr val="ffd378"/>
      </a:lt2>
      <a:accent1>
        <a:srgbClr val="352a53"/>
      </a:accent1>
      <a:accent2>
        <a:srgbClr val="ffbbbb"/>
      </a:accent2>
      <a:accent3>
        <a:srgbClr val="80a4e7"/>
      </a:accent3>
      <a:accent4>
        <a:srgbClr val="fcefe7"/>
      </a:accent4>
      <a:accent5>
        <a:srgbClr val="ffffff"/>
      </a:accent5>
      <a:accent6>
        <a:srgbClr val="80a4e7"/>
      </a:accent6>
      <a:hlink>
        <a:srgbClr val="8e7ba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c99ce"/>
      </a:dk2>
      <a:lt2>
        <a:srgbClr val="ffd378"/>
      </a:lt2>
      <a:accent1>
        <a:srgbClr val="352a53"/>
      </a:accent1>
      <a:accent2>
        <a:srgbClr val="ffbbbb"/>
      </a:accent2>
      <a:accent3>
        <a:srgbClr val="80a4e7"/>
      </a:accent3>
      <a:accent4>
        <a:srgbClr val="fcefe7"/>
      </a:accent4>
      <a:accent5>
        <a:srgbClr val="ffffff"/>
      </a:accent5>
      <a:accent6>
        <a:srgbClr val="80a4e7"/>
      </a:accent6>
      <a:hlink>
        <a:srgbClr val="8e7ba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c99ce"/>
      </a:dk2>
      <a:lt2>
        <a:srgbClr val="ffd378"/>
      </a:lt2>
      <a:accent1>
        <a:srgbClr val="352a53"/>
      </a:accent1>
      <a:accent2>
        <a:srgbClr val="ffbbbb"/>
      </a:accent2>
      <a:accent3>
        <a:srgbClr val="80a4e7"/>
      </a:accent3>
      <a:accent4>
        <a:srgbClr val="fcefe7"/>
      </a:accent4>
      <a:accent5>
        <a:srgbClr val="ffffff"/>
      </a:accent5>
      <a:accent6>
        <a:srgbClr val="80a4e7"/>
      </a:accent6>
      <a:hlink>
        <a:srgbClr val="8e7ba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Application>LibreOffice/7.2.6.2$Windows_X86_64 LibreOffice_project/b0ec3a565991f7569a5a7f5d24fed7f52653d754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zh-TW</dc:language>
  <cp:lastModifiedBy/>
  <dcterms:modified xsi:type="dcterms:W3CDTF">2022-06-09T16:34:34Z</dcterms:modified>
  <cp:revision>2</cp:revision>
  <dc:subject/>
  <dc:title/>
</cp:coreProperties>
</file>