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7" r:id="rId3"/>
    <p:sldId id="308" r:id="rId4"/>
    <p:sldId id="301" r:id="rId5"/>
    <p:sldId id="309" r:id="rId6"/>
    <p:sldId id="266" r:id="rId7"/>
    <p:sldId id="267" r:id="rId8"/>
    <p:sldId id="268" r:id="rId9"/>
    <p:sldId id="270" r:id="rId10"/>
    <p:sldId id="302" r:id="rId11"/>
    <p:sldId id="303" r:id="rId12"/>
    <p:sldId id="304" r:id="rId13"/>
    <p:sldId id="310" r:id="rId14"/>
    <p:sldId id="311" r:id="rId15"/>
    <p:sldId id="312" r:id="rId16"/>
    <p:sldId id="313" r:id="rId17"/>
    <p:sldId id="314" r:id="rId18"/>
    <p:sldId id="316" r:id="rId19"/>
    <p:sldId id="317" r:id="rId20"/>
    <p:sldId id="319" r:id="rId21"/>
    <p:sldId id="318" r:id="rId22"/>
    <p:sldId id="286" r:id="rId23"/>
    <p:sldId id="287" r:id="rId24"/>
    <p:sldId id="291" r:id="rId25"/>
    <p:sldId id="293" r:id="rId26"/>
    <p:sldId id="288" r:id="rId27"/>
    <p:sldId id="260" r:id="rId28"/>
    <p:sldId id="261" r:id="rId29"/>
    <p:sldId id="294" r:id="rId30"/>
    <p:sldId id="295" r:id="rId31"/>
    <p:sldId id="289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331D49-2B3B-45AD-8690-691273BF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7C7F89-ED3F-4FFE-BFD7-547F240B6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C8393-43DD-4EA1-8AFF-E8C39759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67229-A756-48A8-9B52-D332E102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32DD0-227E-460B-A2A1-C9163237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9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C182E-2111-4A93-8336-D01C8F8D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A9C0A6-A08F-4BDF-BD53-6CC6B5DD1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A4C73E-C55E-4915-9D1E-202D86A9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C12AD5-6D09-447F-A53B-8A34A780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0F830B-2BFC-4C9F-A8D5-A8375D5E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8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FF575B-337D-4E67-84EC-A079BA694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34FCA9-B57F-4334-A3DD-0E865730B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8771F-D3D1-4273-95E6-AB85ED1D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34EA54-5EE7-4C13-A79A-0901EC69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2D6671-068E-487A-8ACB-33A1E5D9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2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F186E-0B32-4198-AFEA-5B5FFC43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65B727-909E-400D-9DC8-3AA92BD07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7BC8E-D5E7-42F0-9B41-44867702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FD7AE0-3572-4FF6-9064-4BFBD42C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EEF869-919B-49E3-B87F-8A9C5DC4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84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189AE-E083-4C4D-91F7-096A6CE8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E95B46-248F-4D5C-9BEA-FAE81BE7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D0AD52-6F38-472E-AF0A-0FB57C230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0CDF5-7A38-4C73-B0FB-4C334CD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EC1388-384B-4316-9A71-E0336BEF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4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5CCEB8-6D80-4DF3-B1EC-329B2DDF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819B3-A029-48FD-A49E-87BFAA38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C177E4E-FCD8-45DA-B4EA-42D379CC2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1D8B1B-D8A7-4738-955E-806D5F21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6B3614-ECAD-49C9-B9F6-65B6EEC1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E5318A-DA36-4C5D-BE68-2F24829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3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AAD5B-B1DC-4AF0-AB5B-4B6AE9D0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4B9341-B618-465E-B5C3-05F61F72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A72842-948B-4E5F-87CA-9DE38713C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DF0EC9-E3AC-44BC-87F0-FDF4FB505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646B40-5E80-4845-885E-64B66FE9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EDF101-CA67-4DDC-B831-B1EDD039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424017-F386-45BF-8861-D260600E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1E96AA-8821-43DF-9905-A103DDD3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02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09D26-43EA-45A6-98A3-60A6CCEB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6C2F9B-A22F-4D72-AE98-0DAF0C1E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FB38FA-7E8D-4538-B99F-B579608B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98625B-78F4-4B3D-9844-60A59F8F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00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5799D6B-5827-4865-98A7-6369FF2C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8CBB48D-444F-4B17-ABCC-D6C5E1D3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ADCAED-CDAD-40F2-95C4-E7421413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5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770914-8044-42D7-91F0-A81DDBE1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45A460-888D-4F62-A0B8-25C7F76F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6C3FE9-2518-4327-9608-4AE5F4097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47EE77-F08C-45AA-BE6F-1F510F1A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C7784D-1917-4A42-83CF-6CA9CF5B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3B7576-5499-42C3-AD21-E46537D9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8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C8EC5-482B-48D6-B2E8-9814DB39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AF4C75E-8C44-42E0-8E89-36295B1FC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F77457-E9CD-4773-9C45-286FEEDA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445036-08A7-42D0-B24B-E4D3A0A5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5639EF-B86A-411D-98CE-022090A9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3F124F-E6DB-4CE2-8B56-A4E03D74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7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3873FC-7A18-4B6C-BE7E-0898B286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139DA-23CF-418A-B386-36565A88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7CE14-E45E-4442-A27C-CF08903DE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6D01A-ECC2-4B9A-8A0A-9C38D3F8D7F0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08E34-B32D-4E2D-97FF-E0F9AAE5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157B7-2977-4CFA-AA68-A14D4B385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FBE7-0090-4E13-9C6F-E56334662F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0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u/s!AlPEMrNLYyG-g5VzGBR3F_C_huKXyA?e=X5qbTz" TargetMode="External"/><Relationship Id="rId2" Type="http://schemas.openxmlformats.org/officeDocument/2006/relationships/hyperlink" Target="https://drive.google.com/drive/folders/161mdHBCimnN9BAXx3CYCEc3G-NCouZi1?usp=sharing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字方塊 13">
            <a:extLst>
              <a:ext uri="{FF2B5EF4-FFF2-40B4-BE49-F238E27FC236}">
                <a16:creationId xmlns:a16="http://schemas.microsoft.com/office/drawing/2014/main" id="{7E9525AB-4356-4624-815E-9F1770616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05" y="1499557"/>
            <a:ext cx="8001190" cy="343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TW" sz="8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8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認知服務</a:t>
            </a:r>
            <a:endParaRPr lang="en-US" altLang="zh-TW" sz="8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30000"/>
              </a:lnSpc>
              <a:defRPr/>
            </a:pPr>
            <a:r>
              <a:rPr lang="zh-TW" altLang="en-US" sz="8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雲端運算介紹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群組 86">
            <a:extLst>
              <a:ext uri="{FF2B5EF4-FFF2-40B4-BE49-F238E27FC236}">
                <a16:creationId xmlns:a16="http://schemas.microsoft.com/office/drawing/2014/main" id="{7F0E2D30-5DE0-4847-8D08-650C0ACB360A}"/>
              </a:ext>
            </a:extLst>
          </p:cNvPr>
          <p:cNvGrpSpPr/>
          <p:nvPr/>
        </p:nvGrpSpPr>
        <p:grpSpPr>
          <a:xfrm>
            <a:off x="1290313" y="1446343"/>
            <a:ext cx="9611373" cy="4729868"/>
            <a:chOff x="1378546" y="1005185"/>
            <a:chExt cx="9611373" cy="4729868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5E0AD4E6-3A91-43CD-A290-CEDFE7202AF9}"/>
                </a:ext>
              </a:extLst>
            </p:cNvPr>
            <p:cNvGrpSpPr/>
            <p:nvPr/>
          </p:nvGrpSpPr>
          <p:grpSpPr>
            <a:xfrm>
              <a:off x="1378546" y="1005185"/>
              <a:ext cx="1999394" cy="4729868"/>
              <a:chOff x="1627197" y="1005185"/>
              <a:chExt cx="1999394" cy="472986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51739FF-8625-4282-BA70-6B6C258BFFA7}"/>
                  </a:ext>
                </a:extLst>
              </p:cNvPr>
              <p:cNvSpPr/>
              <p:nvPr/>
            </p:nvSpPr>
            <p:spPr>
              <a:xfrm>
                <a:off x="1627199" y="153202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CDEB6C1-9AAC-4D89-9349-272357ECC347}"/>
                  </a:ext>
                </a:extLst>
              </p:cNvPr>
              <p:cNvSpPr/>
              <p:nvPr/>
            </p:nvSpPr>
            <p:spPr>
              <a:xfrm>
                <a:off x="1627199" y="200626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37B892C-DC84-4A68-98D6-EEAD560D89AE}"/>
                  </a:ext>
                </a:extLst>
              </p:cNvPr>
              <p:cNvSpPr/>
              <p:nvPr/>
            </p:nvSpPr>
            <p:spPr>
              <a:xfrm>
                <a:off x="1627199" y="248051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A827763-64C7-43C2-853D-E3262E24D9E1}"/>
                  </a:ext>
                </a:extLst>
              </p:cNvPr>
              <p:cNvSpPr/>
              <p:nvPr/>
            </p:nvSpPr>
            <p:spPr>
              <a:xfrm>
                <a:off x="1627199" y="295475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46D06-C26A-4634-A6D0-D25CE64554CA}"/>
                  </a:ext>
                </a:extLst>
              </p:cNvPr>
              <p:cNvSpPr/>
              <p:nvPr/>
            </p:nvSpPr>
            <p:spPr>
              <a:xfrm>
                <a:off x="1627199" y="342900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35E46CA-E704-4D5D-9C94-2DDB2581842F}"/>
                  </a:ext>
                </a:extLst>
              </p:cNvPr>
              <p:cNvSpPr/>
              <p:nvPr/>
            </p:nvSpPr>
            <p:spPr>
              <a:xfrm>
                <a:off x="1627199" y="390324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6BEA1BA-1F49-4721-BBA6-1B7B8501F2A6}"/>
                  </a:ext>
                </a:extLst>
              </p:cNvPr>
              <p:cNvSpPr/>
              <p:nvPr/>
            </p:nvSpPr>
            <p:spPr>
              <a:xfrm>
                <a:off x="1627199" y="437749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E98E6D-019D-4ABA-B4AD-3B8C295C0444}"/>
                  </a:ext>
                </a:extLst>
              </p:cNvPr>
              <p:cNvSpPr/>
              <p:nvPr/>
            </p:nvSpPr>
            <p:spPr>
              <a:xfrm>
                <a:off x="1627199" y="485173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0B02D96-AA15-4D6F-8B4B-1B1A86AD864A}"/>
                  </a:ext>
                </a:extLst>
              </p:cNvPr>
              <p:cNvSpPr/>
              <p:nvPr/>
            </p:nvSpPr>
            <p:spPr>
              <a:xfrm>
                <a:off x="1627199" y="5325979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2BCBBC4-26D0-4FA4-8051-1D02B5C21655}"/>
                  </a:ext>
                </a:extLst>
              </p:cNvPr>
              <p:cNvSpPr txBox="1"/>
              <p:nvPr/>
            </p:nvSpPr>
            <p:spPr>
              <a:xfrm>
                <a:off x="1627197" y="1005185"/>
                <a:ext cx="199939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Private Cloud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C2A15DD7-EAF3-45C2-839F-28F353F13B11}"/>
                </a:ext>
              </a:extLst>
            </p:cNvPr>
            <p:cNvGrpSpPr/>
            <p:nvPr/>
          </p:nvGrpSpPr>
          <p:grpSpPr>
            <a:xfrm>
              <a:off x="3915874" y="1005185"/>
              <a:ext cx="1999392" cy="4729868"/>
              <a:chOff x="4025493" y="1005185"/>
              <a:chExt cx="1999392" cy="4729868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ED4548B-5EA1-4609-A815-A6AB3E216CEE}"/>
                  </a:ext>
                </a:extLst>
              </p:cNvPr>
              <p:cNvSpPr/>
              <p:nvPr/>
            </p:nvSpPr>
            <p:spPr>
              <a:xfrm>
                <a:off x="4025493" y="153202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B27DC44-7718-472A-BD35-4E132D7CE713}"/>
                  </a:ext>
                </a:extLst>
              </p:cNvPr>
              <p:cNvSpPr/>
              <p:nvPr/>
            </p:nvSpPr>
            <p:spPr>
              <a:xfrm>
                <a:off x="4025493" y="200626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C633D64-E439-4130-9CAB-09F25703ED71}"/>
                  </a:ext>
                </a:extLst>
              </p:cNvPr>
              <p:cNvSpPr/>
              <p:nvPr/>
            </p:nvSpPr>
            <p:spPr>
              <a:xfrm>
                <a:off x="4025493" y="248051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D4F81D4-DFAF-4965-B4BE-9BC36D9532C0}"/>
                  </a:ext>
                </a:extLst>
              </p:cNvPr>
              <p:cNvSpPr/>
              <p:nvPr/>
            </p:nvSpPr>
            <p:spPr>
              <a:xfrm>
                <a:off x="4025493" y="295475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AE5D063-4797-49A7-8486-C437D8EF907A}"/>
                  </a:ext>
                </a:extLst>
              </p:cNvPr>
              <p:cNvSpPr/>
              <p:nvPr/>
            </p:nvSpPr>
            <p:spPr>
              <a:xfrm>
                <a:off x="4025493" y="342900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1157904-9DF1-4F5E-A358-836C5F2CDF49}"/>
                  </a:ext>
                </a:extLst>
              </p:cNvPr>
              <p:cNvSpPr/>
              <p:nvPr/>
            </p:nvSpPr>
            <p:spPr>
              <a:xfrm>
                <a:off x="4025493" y="390324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9D3E62D-E236-4920-832D-041B863A0C06}"/>
                  </a:ext>
                </a:extLst>
              </p:cNvPr>
              <p:cNvSpPr/>
              <p:nvPr/>
            </p:nvSpPr>
            <p:spPr>
              <a:xfrm>
                <a:off x="4025493" y="437749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C779A7F-D987-4684-89D4-9EA816E6CC02}"/>
                  </a:ext>
                </a:extLst>
              </p:cNvPr>
              <p:cNvSpPr/>
              <p:nvPr/>
            </p:nvSpPr>
            <p:spPr>
              <a:xfrm>
                <a:off x="4025493" y="485173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0B591E6-ABC3-44FB-A729-EEF87F9F9A19}"/>
                  </a:ext>
                </a:extLst>
              </p:cNvPr>
              <p:cNvSpPr/>
              <p:nvPr/>
            </p:nvSpPr>
            <p:spPr>
              <a:xfrm>
                <a:off x="4025493" y="5325979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EBCCA5F-5EAA-44DC-9F80-723A3B313203}"/>
                  </a:ext>
                </a:extLst>
              </p:cNvPr>
              <p:cNvSpPr txBox="1"/>
              <p:nvPr/>
            </p:nvSpPr>
            <p:spPr>
              <a:xfrm>
                <a:off x="4648319" y="1005185"/>
                <a:ext cx="75373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IaaS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5F69312C-584B-4A1F-9F1C-B73E5081A73A}"/>
                </a:ext>
              </a:extLst>
            </p:cNvPr>
            <p:cNvGrpSpPr/>
            <p:nvPr/>
          </p:nvGrpSpPr>
          <p:grpSpPr>
            <a:xfrm>
              <a:off x="6453200" y="1005185"/>
              <a:ext cx="1999392" cy="4729868"/>
              <a:chOff x="6704525" y="1005185"/>
              <a:chExt cx="1999392" cy="4729868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7D21821-8E3B-482A-8821-8E9363840F1F}"/>
                  </a:ext>
                </a:extLst>
              </p:cNvPr>
              <p:cNvSpPr/>
              <p:nvPr/>
            </p:nvSpPr>
            <p:spPr>
              <a:xfrm>
                <a:off x="6704525" y="153202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3CE1B67-6FAE-47FF-8FA7-E6621D3B91EC}"/>
                  </a:ext>
                </a:extLst>
              </p:cNvPr>
              <p:cNvSpPr/>
              <p:nvPr/>
            </p:nvSpPr>
            <p:spPr>
              <a:xfrm>
                <a:off x="6704525" y="200626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16FE2C8-2264-48C2-AE75-E3DEDFC82D3B}"/>
                  </a:ext>
                </a:extLst>
              </p:cNvPr>
              <p:cNvSpPr/>
              <p:nvPr/>
            </p:nvSpPr>
            <p:spPr>
              <a:xfrm>
                <a:off x="6704525" y="248051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F7F935C-053C-486A-88B2-3C3EFCB910D4}"/>
                  </a:ext>
                </a:extLst>
              </p:cNvPr>
              <p:cNvSpPr/>
              <p:nvPr/>
            </p:nvSpPr>
            <p:spPr>
              <a:xfrm>
                <a:off x="6704525" y="295475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EEA7DE8-FA3B-4CAB-95B0-B0D79CADD18F}"/>
                  </a:ext>
                </a:extLst>
              </p:cNvPr>
              <p:cNvSpPr/>
              <p:nvPr/>
            </p:nvSpPr>
            <p:spPr>
              <a:xfrm>
                <a:off x="6704525" y="342900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26CD95-9C72-48DF-883E-43A3E16F8291}"/>
                  </a:ext>
                </a:extLst>
              </p:cNvPr>
              <p:cNvSpPr/>
              <p:nvPr/>
            </p:nvSpPr>
            <p:spPr>
              <a:xfrm>
                <a:off x="6704525" y="390324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0846CE9-3C78-4A55-AA0B-A602C5B3FC17}"/>
                  </a:ext>
                </a:extLst>
              </p:cNvPr>
              <p:cNvSpPr/>
              <p:nvPr/>
            </p:nvSpPr>
            <p:spPr>
              <a:xfrm>
                <a:off x="6704525" y="437749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EF105C6-645B-4566-9EF5-933F116B1B8E}"/>
                  </a:ext>
                </a:extLst>
              </p:cNvPr>
              <p:cNvSpPr/>
              <p:nvPr/>
            </p:nvSpPr>
            <p:spPr>
              <a:xfrm>
                <a:off x="6704525" y="485173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4387D47-AB48-4579-99FE-C92A2017EAB9}"/>
                  </a:ext>
                </a:extLst>
              </p:cNvPr>
              <p:cNvSpPr/>
              <p:nvPr/>
            </p:nvSpPr>
            <p:spPr>
              <a:xfrm>
                <a:off x="6704525" y="5325979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A8444DCF-E0A6-4987-B84D-02E9992AEB14}"/>
                  </a:ext>
                </a:extLst>
              </p:cNvPr>
              <p:cNvSpPr txBox="1"/>
              <p:nvPr/>
            </p:nvSpPr>
            <p:spPr>
              <a:xfrm>
                <a:off x="7287372" y="1005185"/>
                <a:ext cx="83369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PaaS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A025457-C1E4-433D-9153-09F78B09DA03}"/>
                </a:ext>
              </a:extLst>
            </p:cNvPr>
            <p:cNvGrpSpPr/>
            <p:nvPr/>
          </p:nvGrpSpPr>
          <p:grpSpPr>
            <a:xfrm>
              <a:off x="8990527" y="1005185"/>
              <a:ext cx="1999392" cy="4729868"/>
              <a:chOff x="9239178" y="1005185"/>
              <a:chExt cx="1999392" cy="4729868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3AD1AEB-D666-4FD6-A312-DBC9653CC1B8}"/>
                  </a:ext>
                </a:extLst>
              </p:cNvPr>
              <p:cNvSpPr/>
              <p:nvPr/>
            </p:nvSpPr>
            <p:spPr>
              <a:xfrm>
                <a:off x="9239178" y="153202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7B47518-AA10-4C11-9231-209F9B17FFFC}"/>
                  </a:ext>
                </a:extLst>
              </p:cNvPr>
              <p:cNvSpPr/>
              <p:nvPr/>
            </p:nvSpPr>
            <p:spPr>
              <a:xfrm>
                <a:off x="9239178" y="200626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2E901F4-4D4B-4482-BA52-2B4E74681564}"/>
                  </a:ext>
                </a:extLst>
              </p:cNvPr>
              <p:cNvSpPr/>
              <p:nvPr/>
            </p:nvSpPr>
            <p:spPr>
              <a:xfrm>
                <a:off x="9239178" y="248051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EBBC505-D7E6-4B71-A0FE-59724DCB480C}"/>
                  </a:ext>
                </a:extLst>
              </p:cNvPr>
              <p:cNvSpPr/>
              <p:nvPr/>
            </p:nvSpPr>
            <p:spPr>
              <a:xfrm>
                <a:off x="9239178" y="295475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BEB7E3-C7B1-4763-973E-F01492B0813C}"/>
                  </a:ext>
                </a:extLst>
              </p:cNvPr>
              <p:cNvSpPr/>
              <p:nvPr/>
            </p:nvSpPr>
            <p:spPr>
              <a:xfrm>
                <a:off x="9239178" y="342900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B9C0EFE9-E6F3-43D5-94C2-80B578DB88D9}"/>
                  </a:ext>
                </a:extLst>
              </p:cNvPr>
              <p:cNvSpPr/>
              <p:nvPr/>
            </p:nvSpPr>
            <p:spPr>
              <a:xfrm>
                <a:off x="9239178" y="390324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490DF96-A7AE-4235-9357-B1D0977EBBF3}"/>
                  </a:ext>
                </a:extLst>
              </p:cNvPr>
              <p:cNvSpPr/>
              <p:nvPr/>
            </p:nvSpPr>
            <p:spPr>
              <a:xfrm>
                <a:off x="9239178" y="437749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9C54DA1-7622-4945-964C-0EADC901D8B7}"/>
                  </a:ext>
                </a:extLst>
              </p:cNvPr>
              <p:cNvSpPr/>
              <p:nvPr/>
            </p:nvSpPr>
            <p:spPr>
              <a:xfrm>
                <a:off x="9239178" y="485173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1BD8AE-A46A-46BB-A333-627DA6512152}"/>
                  </a:ext>
                </a:extLst>
              </p:cNvPr>
              <p:cNvSpPr/>
              <p:nvPr/>
            </p:nvSpPr>
            <p:spPr>
              <a:xfrm>
                <a:off x="9239178" y="5325979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919D9690-6E71-4AD7-A46A-1EBACBEB47CF}"/>
                  </a:ext>
                </a:extLst>
              </p:cNvPr>
              <p:cNvSpPr txBox="1"/>
              <p:nvPr/>
            </p:nvSpPr>
            <p:spPr>
              <a:xfrm>
                <a:off x="9822730" y="1005185"/>
                <a:ext cx="83228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SaaS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8" name="標題 1">
            <a:extLst>
              <a:ext uri="{FF2B5EF4-FFF2-40B4-BE49-F238E27FC236}">
                <a16:creationId xmlns:a16="http://schemas.microsoft.com/office/drawing/2014/main" id="{83B592E9-B17F-4062-BB38-ADFD2B68729A}"/>
              </a:ext>
            </a:extLst>
          </p:cNvPr>
          <p:cNvSpPr txBox="1">
            <a:spLocks/>
          </p:cNvSpPr>
          <p:nvPr/>
        </p:nvSpPr>
        <p:spPr>
          <a:xfrm>
            <a:off x="1847850" y="394953"/>
            <a:ext cx="8434388" cy="850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b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雲端運算的安全架構</a:t>
            </a:r>
            <a:endParaRPr lang="zh-TW" altLang="en-US" sz="4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92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>
            <a:extLst>
              <a:ext uri="{FF2B5EF4-FFF2-40B4-BE49-F238E27FC236}">
                <a16:creationId xmlns:a16="http://schemas.microsoft.com/office/drawing/2014/main" id="{3602B5C6-96F1-4BD5-8579-F9F97C0E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0" y="348814"/>
            <a:ext cx="10659979" cy="1366838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雲端服務的特色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可擴充性</a:t>
            </a:r>
            <a:r>
              <a:rPr lang="it-IT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Auto Scale</a:t>
            </a:r>
            <a:endParaRPr lang="zh-TW" altLang="en-US" sz="4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71C88A4-D884-4A45-A852-EED3290F1C5C}"/>
              </a:ext>
            </a:extLst>
          </p:cNvPr>
          <p:cNvGrpSpPr/>
          <p:nvPr/>
        </p:nvGrpSpPr>
        <p:grpSpPr>
          <a:xfrm>
            <a:off x="3043929" y="1706328"/>
            <a:ext cx="6104137" cy="1778106"/>
            <a:chOff x="3043929" y="1794559"/>
            <a:chExt cx="6104137" cy="1778106"/>
          </a:xfrm>
        </p:grpSpPr>
        <p:sp>
          <p:nvSpPr>
            <p:cNvPr id="2" name="流程圖: 磁碟 1">
              <a:extLst>
                <a:ext uri="{FF2B5EF4-FFF2-40B4-BE49-F238E27FC236}">
                  <a16:creationId xmlns:a16="http://schemas.microsoft.com/office/drawing/2014/main" id="{4CDAF62A-380C-4F3C-8123-81BCBEAD9B1A}"/>
                </a:ext>
              </a:extLst>
            </p:cNvPr>
            <p:cNvSpPr/>
            <p:nvPr/>
          </p:nvSpPr>
          <p:spPr>
            <a:xfrm>
              <a:off x="3108214" y="3119476"/>
              <a:ext cx="1058779" cy="449179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流程圖: 磁碟 5">
              <a:extLst>
                <a:ext uri="{FF2B5EF4-FFF2-40B4-BE49-F238E27FC236}">
                  <a16:creationId xmlns:a16="http://schemas.microsoft.com/office/drawing/2014/main" id="{700D6FB1-D272-4839-B594-39B01A88354E}"/>
                </a:ext>
              </a:extLst>
            </p:cNvPr>
            <p:cNvSpPr/>
            <p:nvPr/>
          </p:nvSpPr>
          <p:spPr>
            <a:xfrm>
              <a:off x="5598751" y="2666287"/>
              <a:ext cx="1058779" cy="90637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流程圖: 磁碟 6">
              <a:extLst>
                <a:ext uri="{FF2B5EF4-FFF2-40B4-BE49-F238E27FC236}">
                  <a16:creationId xmlns:a16="http://schemas.microsoft.com/office/drawing/2014/main" id="{32A67E1B-5CE3-4499-8948-82871D786683}"/>
                </a:ext>
              </a:extLst>
            </p:cNvPr>
            <p:cNvSpPr/>
            <p:nvPr/>
          </p:nvSpPr>
          <p:spPr>
            <a:xfrm>
              <a:off x="8089287" y="2108825"/>
              <a:ext cx="1058779" cy="145983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" name="直線單箭頭接點 3">
              <a:extLst>
                <a:ext uri="{FF2B5EF4-FFF2-40B4-BE49-F238E27FC236}">
                  <a16:creationId xmlns:a16="http://schemas.microsoft.com/office/drawing/2014/main" id="{C6540B1E-47F9-4B04-8598-2AC406D4AE62}"/>
                </a:ext>
              </a:extLst>
            </p:cNvPr>
            <p:cNvCxnSpPr>
              <a:cxnSpLocks/>
            </p:cNvCxnSpPr>
            <p:nvPr/>
          </p:nvCxnSpPr>
          <p:spPr>
            <a:xfrm>
              <a:off x="4415646" y="3303960"/>
              <a:ext cx="89033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6401B43-F5C7-439A-BE67-418F20EE260D}"/>
                </a:ext>
              </a:extLst>
            </p:cNvPr>
            <p:cNvCxnSpPr>
              <a:cxnSpLocks/>
            </p:cNvCxnSpPr>
            <p:nvPr/>
          </p:nvCxnSpPr>
          <p:spPr>
            <a:xfrm>
              <a:off x="6910193" y="3303960"/>
              <a:ext cx="89033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DF14885-366A-44D8-A126-10FFAFFEB71A}"/>
                </a:ext>
              </a:extLst>
            </p:cNvPr>
            <p:cNvSpPr txBox="1"/>
            <p:nvPr/>
          </p:nvSpPr>
          <p:spPr>
            <a:xfrm>
              <a:off x="3043929" y="1794559"/>
              <a:ext cx="26581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Scale up</a:t>
              </a:r>
              <a:endPara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0965A0F-0B30-460F-9FB5-FD10338688D1}"/>
              </a:ext>
            </a:extLst>
          </p:cNvPr>
          <p:cNvGrpSpPr/>
          <p:nvPr/>
        </p:nvGrpSpPr>
        <p:grpSpPr>
          <a:xfrm>
            <a:off x="2450430" y="3958526"/>
            <a:ext cx="7291137" cy="1933073"/>
            <a:chOff x="1515979" y="4435643"/>
            <a:chExt cx="7291137" cy="193307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F6A032E-0578-45A2-87D1-91FABA90BD35}"/>
                </a:ext>
              </a:extLst>
            </p:cNvPr>
            <p:cNvSpPr/>
            <p:nvPr/>
          </p:nvSpPr>
          <p:spPr>
            <a:xfrm>
              <a:off x="1515979" y="4435643"/>
              <a:ext cx="7291137" cy="193307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流程圖: 磁碟 12">
              <a:extLst>
                <a:ext uri="{FF2B5EF4-FFF2-40B4-BE49-F238E27FC236}">
                  <a16:creationId xmlns:a16="http://schemas.microsoft.com/office/drawing/2014/main" id="{F91F5FC1-73AA-4691-8596-8086AE547C20}"/>
                </a:ext>
              </a:extLst>
            </p:cNvPr>
            <p:cNvSpPr/>
            <p:nvPr/>
          </p:nvSpPr>
          <p:spPr>
            <a:xfrm>
              <a:off x="7170820" y="4700339"/>
              <a:ext cx="1058779" cy="145983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流程圖: 磁碟 13">
              <a:extLst>
                <a:ext uri="{FF2B5EF4-FFF2-40B4-BE49-F238E27FC236}">
                  <a16:creationId xmlns:a16="http://schemas.microsoft.com/office/drawing/2014/main" id="{59DDF8DD-CF48-48FD-843B-F67D7569D082}"/>
                </a:ext>
              </a:extLst>
            </p:cNvPr>
            <p:cNvSpPr/>
            <p:nvPr/>
          </p:nvSpPr>
          <p:spPr>
            <a:xfrm>
              <a:off x="4680283" y="4700339"/>
              <a:ext cx="1058779" cy="145983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流程圖: 磁碟 14">
              <a:extLst>
                <a:ext uri="{FF2B5EF4-FFF2-40B4-BE49-F238E27FC236}">
                  <a16:creationId xmlns:a16="http://schemas.microsoft.com/office/drawing/2014/main" id="{7CD29D64-0F09-4EF8-93AD-B186B7749576}"/>
                </a:ext>
              </a:extLst>
            </p:cNvPr>
            <p:cNvSpPr/>
            <p:nvPr/>
          </p:nvSpPr>
          <p:spPr>
            <a:xfrm>
              <a:off x="2189746" y="4700339"/>
              <a:ext cx="1058779" cy="145983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加號 11">
              <a:extLst>
                <a:ext uri="{FF2B5EF4-FFF2-40B4-BE49-F238E27FC236}">
                  <a16:creationId xmlns:a16="http://schemas.microsoft.com/office/drawing/2014/main" id="{5D116E3D-9331-4FBA-967A-C4504FBF11C7}"/>
                </a:ext>
              </a:extLst>
            </p:cNvPr>
            <p:cNvSpPr/>
            <p:nvPr/>
          </p:nvSpPr>
          <p:spPr>
            <a:xfrm>
              <a:off x="3631530" y="5117433"/>
              <a:ext cx="625642" cy="62564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加號 17">
              <a:extLst>
                <a:ext uri="{FF2B5EF4-FFF2-40B4-BE49-F238E27FC236}">
                  <a16:creationId xmlns:a16="http://schemas.microsoft.com/office/drawing/2014/main" id="{097440AA-17F3-4E4B-AFFA-DF49E7DF9441}"/>
                </a:ext>
              </a:extLst>
            </p:cNvPr>
            <p:cNvSpPr/>
            <p:nvPr/>
          </p:nvSpPr>
          <p:spPr>
            <a:xfrm>
              <a:off x="6140119" y="5117433"/>
              <a:ext cx="625642" cy="62564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836F9D-A1E1-4AF7-A21F-80F3068CB771}"/>
              </a:ext>
            </a:extLst>
          </p:cNvPr>
          <p:cNvSpPr txBox="1"/>
          <p:nvPr/>
        </p:nvSpPr>
        <p:spPr>
          <a:xfrm>
            <a:off x="4703840" y="5816281"/>
            <a:ext cx="2893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 out</a:t>
            </a:r>
            <a:endParaRPr lang="zh-TW" altLang="en-US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731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F6524360-2687-4B58-81C2-BF07C549BABA}"/>
              </a:ext>
            </a:extLst>
          </p:cNvPr>
          <p:cNvGrpSpPr/>
          <p:nvPr/>
        </p:nvGrpSpPr>
        <p:grpSpPr>
          <a:xfrm>
            <a:off x="1086227" y="3712990"/>
            <a:ext cx="9735757" cy="2687587"/>
            <a:chOff x="546379" y="3784064"/>
            <a:chExt cx="9735757" cy="268758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9A2AF71-49E9-4A54-966F-BD1F2964603A}"/>
                </a:ext>
              </a:extLst>
            </p:cNvPr>
            <p:cNvGrpSpPr/>
            <p:nvPr/>
          </p:nvGrpSpPr>
          <p:grpSpPr>
            <a:xfrm>
              <a:off x="1819911" y="3784064"/>
              <a:ext cx="8462225" cy="2687587"/>
              <a:chOff x="1819911" y="1935804"/>
              <a:chExt cx="8462225" cy="2687587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CAC4FA67-16CC-4852-9D67-25E534711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9850" y="2487529"/>
                <a:ext cx="6873699" cy="1882942"/>
              </a:xfrm>
              <a:prstGeom prst="rect">
                <a:avLst/>
              </a:prstGeom>
            </p:spPr>
          </p:pic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4745547-B2F2-4011-B873-7245861CF751}"/>
                  </a:ext>
                </a:extLst>
              </p:cNvPr>
              <p:cNvCxnSpPr/>
              <p:nvPr/>
            </p:nvCxnSpPr>
            <p:spPr>
              <a:xfrm>
                <a:off x="2286000" y="1935804"/>
                <a:ext cx="0" cy="2616741"/>
              </a:xfrm>
              <a:prstGeom prst="straightConnector1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7F30EE85-CB3D-4DDC-9FA6-DD068AE3C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609850" y="2234609"/>
                <a:ext cx="6873699" cy="1882942"/>
              </a:xfrm>
              <a:prstGeom prst="rect">
                <a:avLst/>
              </a:prstGeom>
            </p:spPr>
          </p:pic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ED9644E2-8234-4F3A-A166-3072EA31E6AD}"/>
                  </a:ext>
                </a:extLst>
              </p:cNvPr>
              <p:cNvCxnSpPr/>
              <p:nvPr/>
            </p:nvCxnSpPr>
            <p:spPr>
              <a:xfrm>
                <a:off x="2286000" y="4552545"/>
                <a:ext cx="7996136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54841E9-C60F-4735-92D5-C50084020F58}"/>
                  </a:ext>
                </a:extLst>
              </p:cNvPr>
              <p:cNvSpPr txBox="1"/>
              <p:nvPr/>
            </p:nvSpPr>
            <p:spPr>
              <a:xfrm>
                <a:off x="5826868" y="4161726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time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0F69EF2-EC1B-4C79-91CE-206607525257}"/>
                  </a:ext>
                </a:extLst>
              </p:cNvPr>
              <p:cNvSpPr txBox="1"/>
              <p:nvPr/>
            </p:nvSpPr>
            <p:spPr>
              <a:xfrm rot="10800000">
                <a:off x="1819911" y="2402735"/>
                <a:ext cx="553998" cy="159511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Resources</a:t>
                </a:r>
                <a:endPara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1B96DB6-462C-48F1-85F9-164471684C24}"/>
                </a:ext>
              </a:extLst>
            </p:cNvPr>
            <p:cNvSpPr txBox="1"/>
            <p:nvPr/>
          </p:nvSpPr>
          <p:spPr>
            <a:xfrm>
              <a:off x="546379" y="4669993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07E5D8FD-B1C9-4B0D-A564-704151F96104}"/>
              </a:ext>
            </a:extLst>
          </p:cNvPr>
          <p:cNvGrpSpPr/>
          <p:nvPr/>
        </p:nvGrpSpPr>
        <p:grpSpPr>
          <a:xfrm>
            <a:off x="1086227" y="470929"/>
            <a:ext cx="9735757" cy="2687587"/>
            <a:chOff x="546379" y="943585"/>
            <a:chExt cx="9735757" cy="2687587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C017CD4E-3FD8-411A-B24A-7BD07E049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9850" y="1495310"/>
              <a:ext cx="6873699" cy="1882942"/>
            </a:xfrm>
            <a:prstGeom prst="rect">
              <a:avLst/>
            </a:prstGeom>
          </p:spPr>
        </p:pic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6D39A35C-D681-4922-8A3B-875ECF800186}"/>
                </a:ext>
              </a:extLst>
            </p:cNvPr>
            <p:cNvCxnSpPr/>
            <p:nvPr/>
          </p:nvCxnSpPr>
          <p:spPr>
            <a:xfrm>
              <a:off x="2286000" y="943585"/>
              <a:ext cx="0" cy="2616741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A6E3888E-DCFD-4F21-831A-A888B169F522}"/>
                </a:ext>
              </a:extLst>
            </p:cNvPr>
            <p:cNvCxnSpPr/>
            <p:nvPr/>
          </p:nvCxnSpPr>
          <p:spPr>
            <a:xfrm>
              <a:off x="2286000" y="3560326"/>
              <a:ext cx="799613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8A87F89-FC84-47FA-A105-92D14BF454BB}"/>
                </a:ext>
              </a:extLst>
            </p:cNvPr>
            <p:cNvSpPr txBox="1"/>
            <p:nvPr/>
          </p:nvSpPr>
          <p:spPr>
            <a:xfrm>
              <a:off x="5826868" y="3169507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time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8E45316-BB29-4A01-9BBB-2A9515FE26E2}"/>
                </a:ext>
              </a:extLst>
            </p:cNvPr>
            <p:cNvSpPr txBox="1"/>
            <p:nvPr/>
          </p:nvSpPr>
          <p:spPr>
            <a:xfrm rot="10800000">
              <a:off x="1819911" y="1410516"/>
              <a:ext cx="553998" cy="159511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Resources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A60D80AB-43F3-4928-B9B4-6755B1E0BDD8}"/>
                </a:ext>
              </a:extLst>
            </p:cNvPr>
            <p:cNvSpPr txBox="1"/>
            <p:nvPr/>
          </p:nvSpPr>
          <p:spPr>
            <a:xfrm>
              <a:off x="546379" y="18364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傳統</a:t>
              </a: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E33872E6-F54A-4B90-9210-8DE0F1E2E43C}"/>
                </a:ext>
              </a:extLst>
            </p:cNvPr>
            <p:cNvCxnSpPr/>
            <p:nvPr/>
          </p:nvCxnSpPr>
          <p:spPr>
            <a:xfrm>
              <a:off x="2609850" y="2120630"/>
              <a:ext cx="6873699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879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0A6632-CC7F-445D-99BF-E3FF56F74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2167" r="519" b="14968"/>
          <a:stretch/>
        </p:blipFill>
        <p:spPr>
          <a:xfrm>
            <a:off x="301560" y="1384495"/>
            <a:ext cx="11614826" cy="526922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9773897-B941-4CC2-A629-C4E14EC796CA}"/>
              </a:ext>
            </a:extLst>
          </p:cNvPr>
          <p:cNvSpPr txBox="1"/>
          <p:nvPr/>
        </p:nvSpPr>
        <p:spPr>
          <a:xfrm>
            <a:off x="456623" y="272375"/>
            <a:ext cx="11244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雲端服務的特色</a:t>
            </a:r>
            <a:r>
              <a:rPr lang="en-US" altLang="zh-TW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anywhere</a:t>
            </a:r>
            <a:r>
              <a:rPr lang="zh-TW" altLang="en-US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anytime</a:t>
            </a:r>
          </a:p>
          <a:p>
            <a:r>
              <a:rPr lang="en-US" altLang="zh-TW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Qualified service 99.99%</a:t>
            </a:r>
            <a:r>
              <a:rPr lang="zh-TW" altLang="en-US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99.999999999%</a:t>
            </a:r>
            <a:r>
              <a:rPr lang="zh-TW" altLang="en-US" sz="3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EAAFD1E-2A56-42ED-B9C2-CEA9398CF968}"/>
              </a:ext>
            </a:extLst>
          </p:cNvPr>
          <p:cNvSpPr txBox="1"/>
          <p:nvPr/>
        </p:nvSpPr>
        <p:spPr>
          <a:xfrm>
            <a:off x="10391030" y="6518819"/>
            <a:ext cx="176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/>
              <a:t>From Microsoft Azure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7717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187FE6D-939B-4B10-98F1-E4C4526AC00A}"/>
              </a:ext>
            </a:extLst>
          </p:cNvPr>
          <p:cNvSpPr txBox="1"/>
          <p:nvPr/>
        </p:nvSpPr>
        <p:spPr>
          <a:xfrm>
            <a:off x="1306868" y="3376537"/>
            <a:ext cx="9578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雲端善於處理</a:t>
            </a:r>
            <a:r>
              <a:rPr lang="en-US" altLang="zh-TW" sz="5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5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、大數據、</a:t>
            </a:r>
            <a:r>
              <a:rPr lang="en-US" altLang="zh-TW" sz="5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IoT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D0300A7-4047-4766-99E2-5AC8FF0BDBD6}"/>
              </a:ext>
            </a:extLst>
          </p:cNvPr>
          <p:cNvSpPr txBox="1"/>
          <p:nvPr/>
        </p:nvSpPr>
        <p:spPr>
          <a:xfrm>
            <a:off x="3579926" y="223295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雲端服務的特色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6" descr="data center | AWS Public Sector Blog">
            <a:extLst>
              <a:ext uri="{FF2B5EF4-FFF2-40B4-BE49-F238E27FC236}">
                <a16:creationId xmlns:a16="http://schemas.microsoft.com/office/drawing/2014/main" id="{1E35AEDE-5B0D-4529-8C1A-967A69F9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2" y="1413613"/>
            <a:ext cx="10218583" cy="510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C24D36C-A1E8-45C5-8C63-8073B3A42464}"/>
              </a:ext>
            </a:extLst>
          </p:cNvPr>
          <p:cNvSpPr txBox="1"/>
          <p:nvPr/>
        </p:nvSpPr>
        <p:spPr>
          <a:xfrm>
            <a:off x="1248038" y="375046"/>
            <a:ext cx="9695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Center</a:t>
            </a: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（資料中心）</a:t>
            </a:r>
            <a:endParaRPr lang="zh-TW" altLang="en-US" sz="5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1875A9-5292-4B56-BD8D-AE021717AA6F}"/>
              </a:ext>
            </a:extLst>
          </p:cNvPr>
          <p:cNvSpPr txBox="1"/>
          <p:nvPr/>
        </p:nvSpPr>
        <p:spPr>
          <a:xfrm>
            <a:off x="8913520" y="6521116"/>
            <a:ext cx="231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/>
              <a:t>From  USDC Technology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3CC5A1-5CCF-484E-BD7E-886344B9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8" y="0"/>
            <a:ext cx="11618405" cy="6857999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1D9B7C1-7F01-420C-9D77-6DC257ECF8F3}"/>
              </a:ext>
            </a:extLst>
          </p:cNvPr>
          <p:cNvSpPr txBox="1"/>
          <p:nvPr/>
        </p:nvSpPr>
        <p:spPr>
          <a:xfrm>
            <a:off x="7830681" y="569155"/>
            <a:ext cx="3853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99.99%</a:t>
            </a:r>
          </a:p>
          <a:p>
            <a:pPr algn="r"/>
            <a:r>
              <a:rPr lang="en-US" altLang="zh-TW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99.999999999%</a:t>
            </a:r>
            <a:endParaRPr lang="zh-TW" altLang="en-US" sz="2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6CEB9C4-0012-47F4-8CFB-5C8AE5B1ED06}"/>
              </a:ext>
            </a:extLst>
          </p:cNvPr>
          <p:cNvSpPr txBox="1"/>
          <p:nvPr/>
        </p:nvSpPr>
        <p:spPr>
          <a:xfrm>
            <a:off x="9925235" y="6215166"/>
            <a:ext cx="1767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TW" sz="1400" dirty="0"/>
              <a:t>From Microsoft Azure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7092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6" descr="data center | AWS Public Sector Blog">
            <a:extLst>
              <a:ext uri="{FF2B5EF4-FFF2-40B4-BE49-F238E27FC236}">
                <a16:creationId xmlns:a16="http://schemas.microsoft.com/office/drawing/2014/main" id="{1E35AEDE-5B0D-4529-8C1A-967A69F9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2" y="1413613"/>
            <a:ext cx="10218583" cy="510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C24D36C-A1E8-45C5-8C63-8073B3A42464}"/>
              </a:ext>
            </a:extLst>
          </p:cNvPr>
          <p:cNvSpPr txBox="1"/>
          <p:nvPr/>
        </p:nvSpPr>
        <p:spPr>
          <a:xfrm>
            <a:off x="1248038" y="375046"/>
            <a:ext cx="9695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Center</a:t>
            </a: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（資料中心）</a:t>
            </a:r>
            <a:endParaRPr lang="zh-TW" altLang="en-US" sz="5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1875A9-5292-4B56-BD8D-AE021717AA6F}"/>
              </a:ext>
            </a:extLst>
          </p:cNvPr>
          <p:cNvSpPr txBox="1"/>
          <p:nvPr/>
        </p:nvSpPr>
        <p:spPr>
          <a:xfrm>
            <a:off x="8913520" y="6521116"/>
            <a:ext cx="231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/>
              <a:t>From  USDC Technology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88004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672DF60-6121-4B7C-9CD5-D6D9814360DF}"/>
              </a:ext>
            </a:extLst>
          </p:cNvPr>
          <p:cNvSpPr txBox="1"/>
          <p:nvPr/>
        </p:nvSpPr>
        <p:spPr>
          <a:xfrm>
            <a:off x="2194932" y="607936"/>
            <a:ext cx="780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虛擬機之間互相隔離</a:t>
            </a:r>
            <a:endParaRPr lang="en-US" altLang="zh-TW" sz="6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DA39982-CBF8-4752-AF97-F7403BF926A6}"/>
              </a:ext>
            </a:extLst>
          </p:cNvPr>
          <p:cNvGrpSpPr/>
          <p:nvPr/>
        </p:nvGrpSpPr>
        <p:grpSpPr>
          <a:xfrm>
            <a:off x="1198031" y="2182732"/>
            <a:ext cx="9795935" cy="3870931"/>
            <a:chOff x="1198031" y="2284336"/>
            <a:chExt cx="9795935" cy="38709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2422487-61FA-4CAD-8E07-3E67B584E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81" t="30371" r="10971" b="22593"/>
            <a:stretch/>
          </p:blipFill>
          <p:spPr>
            <a:xfrm>
              <a:off x="1198031" y="2929467"/>
              <a:ext cx="9795935" cy="32258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B8053B2-0A25-4DE9-99E8-1B79A677625E}"/>
                </a:ext>
              </a:extLst>
            </p:cNvPr>
            <p:cNvSpPr txBox="1"/>
            <p:nvPr/>
          </p:nvSpPr>
          <p:spPr>
            <a:xfrm>
              <a:off x="1704062" y="2284336"/>
              <a:ext cx="14686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VM1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E38C381-674C-4304-BCF7-FD7DA7A1BCF1}"/>
                </a:ext>
              </a:extLst>
            </p:cNvPr>
            <p:cNvSpPr txBox="1"/>
            <p:nvPr/>
          </p:nvSpPr>
          <p:spPr>
            <a:xfrm>
              <a:off x="4074729" y="2284336"/>
              <a:ext cx="14686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VM2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2892716-23F3-4927-8EF1-302B5C123B97}"/>
                </a:ext>
              </a:extLst>
            </p:cNvPr>
            <p:cNvSpPr txBox="1"/>
            <p:nvPr/>
          </p:nvSpPr>
          <p:spPr>
            <a:xfrm>
              <a:off x="6572396" y="2284336"/>
              <a:ext cx="14686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VM3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A584130-686C-4BE6-B8B7-244D2BA5047A}"/>
                </a:ext>
              </a:extLst>
            </p:cNvPr>
            <p:cNvSpPr txBox="1"/>
            <p:nvPr/>
          </p:nvSpPr>
          <p:spPr>
            <a:xfrm>
              <a:off x="8951529" y="2284336"/>
              <a:ext cx="146867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44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VM4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9925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3842D1D-6E7D-4596-8DF1-E49DEE0DF976}"/>
              </a:ext>
            </a:extLst>
          </p:cNvPr>
          <p:cNvGrpSpPr/>
          <p:nvPr/>
        </p:nvGrpSpPr>
        <p:grpSpPr>
          <a:xfrm>
            <a:off x="1265766" y="1730691"/>
            <a:ext cx="9660467" cy="4384030"/>
            <a:chOff x="1265766" y="2061633"/>
            <a:chExt cx="9660467" cy="438403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B2DCD03-C7D1-4B30-95CA-6EE21875B9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556" t="30123" r="10207" b="30001"/>
            <a:stretch/>
          </p:blipFill>
          <p:spPr>
            <a:xfrm>
              <a:off x="1265766" y="2061633"/>
              <a:ext cx="9660467" cy="2734734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4F5DF35-E499-4F7C-AD93-F5A3FD866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211" t="4404" r="76287" b="83314"/>
            <a:stretch/>
          </p:blipFill>
          <p:spPr>
            <a:xfrm>
              <a:off x="5198532" y="5588000"/>
              <a:ext cx="1651002" cy="857663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41EB2C1B-98F2-472D-9BE7-805B5B02BBD9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6095999" y="4796367"/>
              <a:ext cx="1" cy="88476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9FD1AE6-4FE1-47C2-BD80-78A413DC254B}"/>
              </a:ext>
            </a:extLst>
          </p:cNvPr>
          <p:cNvSpPr txBox="1"/>
          <p:nvPr/>
        </p:nvSpPr>
        <p:spPr>
          <a:xfrm>
            <a:off x="804236" y="607936"/>
            <a:ext cx="1058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虛擬化模擬 </a:t>
            </a:r>
            <a:r>
              <a:rPr lang="en-US" altLang="zh-TW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Switch</a:t>
            </a:r>
            <a:r>
              <a:rPr lang="zh-TW" altLang="en-US" sz="4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與虛擬網卡</a:t>
            </a:r>
            <a:endParaRPr lang="en-US" altLang="zh-TW" sz="48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97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字方塊 13">
            <a:extLst>
              <a:ext uri="{FF2B5EF4-FFF2-40B4-BE49-F238E27FC236}">
                <a16:creationId xmlns:a16="http://schemas.microsoft.com/office/drawing/2014/main" id="{7E9525AB-4356-4624-815E-9F1770616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407" y="3584111"/>
            <a:ext cx="8797185" cy="1169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TW" altLang="en-US" sz="6000" b="1" dirty="0">
                <a:solidFill>
                  <a:srgbClr val="EF15D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國際標準技術研究院</a:t>
            </a:r>
          </a:p>
        </p:txBody>
      </p:sp>
      <p:sp>
        <p:nvSpPr>
          <p:cNvPr id="3" name="文字方塊 13">
            <a:extLst>
              <a:ext uri="{FF2B5EF4-FFF2-40B4-BE49-F238E27FC236}">
                <a16:creationId xmlns:a16="http://schemas.microsoft.com/office/drawing/2014/main" id="{C54DDC5D-A6A7-48E5-86AD-37C93329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83" y="2845639"/>
            <a:ext cx="10756231" cy="73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National Institute of Standards and Technology</a:t>
            </a:r>
            <a:endParaRPr lang="zh-TW" altLang="en-US" sz="3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13">
            <a:extLst>
              <a:ext uri="{FF2B5EF4-FFF2-40B4-BE49-F238E27FC236}">
                <a16:creationId xmlns:a16="http://schemas.microsoft.com/office/drawing/2014/main" id="{DF7A9CCA-2BA0-47A8-BFB1-27E5A3C72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877" y="934250"/>
            <a:ext cx="6188242" cy="2156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TW" sz="115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NIST</a:t>
            </a:r>
            <a:endParaRPr lang="zh-TW" altLang="en-US" sz="115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54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6" descr="data center | AWS Public Sector Blog">
            <a:extLst>
              <a:ext uri="{FF2B5EF4-FFF2-40B4-BE49-F238E27FC236}">
                <a16:creationId xmlns:a16="http://schemas.microsoft.com/office/drawing/2014/main" id="{1E35AEDE-5B0D-4529-8C1A-967A69F9D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2" y="1413613"/>
            <a:ext cx="10218583" cy="510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C24D36C-A1E8-45C5-8C63-8073B3A42464}"/>
              </a:ext>
            </a:extLst>
          </p:cNvPr>
          <p:cNvSpPr txBox="1"/>
          <p:nvPr/>
        </p:nvSpPr>
        <p:spPr>
          <a:xfrm>
            <a:off x="1248038" y="375046"/>
            <a:ext cx="9695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Center</a:t>
            </a: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（資料中心）</a:t>
            </a:r>
            <a:endParaRPr lang="zh-TW" altLang="en-US" sz="5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11875A9-5292-4B56-BD8D-AE021717AA6F}"/>
              </a:ext>
            </a:extLst>
          </p:cNvPr>
          <p:cNvSpPr txBox="1"/>
          <p:nvPr/>
        </p:nvSpPr>
        <p:spPr>
          <a:xfrm>
            <a:off x="8913520" y="6521116"/>
            <a:ext cx="231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/>
              <a:t>From  USDC Technology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1110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CDEFAD-3744-4C24-A328-16BF1E8E1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9" t="17655" r="5764" b="12592"/>
          <a:stretch/>
        </p:blipFill>
        <p:spPr>
          <a:xfrm>
            <a:off x="635000" y="1447803"/>
            <a:ext cx="10854267" cy="478366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05D8A27-1C6C-4BBC-B1AB-BD0908E741AC}"/>
              </a:ext>
            </a:extLst>
          </p:cNvPr>
          <p:cNvSpPr txBox="1"/>
          <p:nvPr/>
        </p:nvSpPr>
        <p:spPr>
          <a:xfrm>
            <a:off x="1963941" y="311595"/>
            <a:ext cx="82641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機櫃、</a:t>
            </a:r>
            <a:r>
              <a:rPr lang="en-US" altLang="zh-TW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TW" altLang="en-US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r>
              <a:rPr lang="zh-TW" altLang="en-US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6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814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0F82EB12-D4F2-40ED-BCDA-2ACB4D74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92" y="1549506"/>
            <a:ext cx="10138615" cy="47309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支援業務的靈活性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迅速與彈性</a:t>
            </a:r>
            <a:b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一個新的應用能在很短的時間就能上線服務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TW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on-demand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的自我服務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免除企業內的建置部署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生產力的提升（</a:t>
            </a: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productivity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CACEE76-5A58-45CC-9835-05C6AD9E1512}"/>
              </a:ext>
            </a:extLst>
          </p:cNvPr>
          <p:cNvSpPr txBox="1"/>
          <p:nvPr/>
        </p:nvSpPr>
        <p:spPr>
          <a:xfrm>
            <a:off x="2643770" y="489818"/>
            <a:ext cx="6904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雲端運算的驅動力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A2763C40-F21A-4DAF-8B84-A9927AE8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84" y="1606562"/>
            <a:ext cx="10451432" cy="47630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服務品質的提升（</a:t>
            </a: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quality of service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降低成本（</a:t>
            </a: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將資本支出轉為營運支出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資本支出：固定資產的購買（使用年限通常在一年以上）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營運支出：使用效益通常短於一年，如薪資、維修、水電、訓練，支援服務等</a:t>
            </a:r>
            <a:r>
              <a:rPr lang="en-US" altLang="zh-TW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32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BD2D7D-17F5-4C4E-A133-DE90271B1D34}"/>
              </a:ext>
            </a:extLst>
          </p:cNvPr>
          <p:cNvSpPr txBox="1"/>
          <p:nvPr/>
        </p:nvSpPr>
        <p:spPr>
          <a:xfrm>
            <a:off x="2608054" y="489818"/>
            <a:ext cx="6904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雲端運算的驅動力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3793E05-FD77-424F-BBD1-E8423FF0B092}"/>
              </a:ext>
            </a:extLst>
          </p:cNvPr>
          <p:cNvSpPr txBox="1"/>
          <p:nvPr/>
        </p:nvSpPr>
        <p:spPr>
          <a:xfrm>
            <a:off x="2764992" y="2668940"/>
            <a:ext cx="67057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Azure</a:t>
            </a:r>
            <a:endParaRPr lang="zh-TW" altLang="en-US" sz="6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435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50A6632-CC7F-445D-99BF-E3FF56F749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836" r="519" b="1795"/>
          <a:stretch/>
        </p:blipFill>
        <p:spPr>
          <a:xfrm>
            <a:off x="16042" y="96253"/>
            <a:ext cx="12157864" cy="64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92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F3FD0F2-95B6-43FA-A348-E42B4ACBC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17" b="9521"/>
          <a:stretch/>
        </p:blipFill>
        <p:spPr>
          <a:xfrm>
            <a:off x="1182159" y="1322893"/>
            <a:ext cx="9827681" cy="5238329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1474F2D-F50D-4FBF-B2A1-63BC28879EBC}"/>
              </a:ext>
            </a:extLst>
          </p:cNvPr>
          <p:cNvSpPr txBox="1"/>
          <p:nvPr/>
        </p:nvSpPr>
        <p:spPr>
          <a:xfrm>
            <a:off x="1466367" y="393030"/>
            <a:ext cx="9259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Subscription</a:t>
            </a:r>
            <a:r>
              <a:rPr lang="zh-TW" altLang="zh-TW" sz="4400" b="1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（訂閱）：計費、授權</a:t>
            </a:r>
            <a:endParaRPr lang="zh-TW" altLang="en-US" sz="4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334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2A346BA-EC06-4E5F-B3DA-15BA6DDF947B}"/>
              </a:ext>
            </a:extLst>
          </p:cNvPr>
          <p:cNvSpPr txBox="1"/>
          <p:nvPr/>
        </p:nvSpPr>
        <p:spPr>
          <a:xfrm>
            <a:off x="1009158" y="687346"/>
            <a:ext cx="101736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TW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免費帳戶</a:t>
            </a:r>
            <a:r>
              <a:rPr lang="en-US" altLang="zh-TW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(200</a:t>
            </a:r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  <a:r>
              <a:rPr lang="en-US" altLang="zh-TW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天到期</a:t>
            </a:r>
            <a:r>
              <a:rPr lang="en-US" altLang="zh-TW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4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https://azure.microsoft.com/zh-tw/free/</a:t>
            </a:r>
            <a:endParaRPr lang="zh-TW" altLang="en-US" sz="4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F7B32C-13E0-4C61-860A-15FCFBF8CCA7}"/>
              </a:ext>
            </a:extLst>
          </p:cNvPr>
          <p:cNvSpPr txBox="1"/>
          <p:nvPr/>
        </p:nvSpPr>
        <p:spPr>
          <a:xfrm>
            <a:off x="2696767" y="2148478"/>
            <a:ext cx="6798464" cy="4129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66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en-US" altLang="zh-TW" sz="66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zh-TW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account</a:t>
            </a:r>
          </a:p>
          <a:p>
            <a:pPr marL="514350" indent="-51435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手機號碼</a:t>
            </a:r>
            <a:endParaRPr lang="en-US" altLang="zh-TW" sz="5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zh-TW" altLang="en-US" sz="5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信用卡</a:t>
            </a:r>
          </a:p>
        </p:txBody>
      </p:sp>
    </p:spTree>
    <p:extLst>
      <p:ext uri="{BB962C8B-B14F-4D97-AF65-F5344CB8AC3E}">
        <p14:creationId xmlns:p14="http://schemas.microsoft.com/office/powerpoint/2010/main" val="1221234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2A346BA-EC06-4E5F-B3DA-15BA6DDF947B}"/>
              </a:ext>
            </a:extLst>
          </p:cNvPr>
          <p:cNvSpPr txBox="1"/>
          <p:nvPr/>
        </p:nvSpPr>
        <p:spPr>
          <a:xfrm>
            <a:off x="1461274" y="2313783"/>
            <a:ext cx="926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https://azure.microsoft.com/zh-tw/free/</a:t>
            </a:r>
            <a:endParaRPr lang="zh-TW" altLang="en-US" sz="3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443DD-0A34-49F2-8C8C-E4118248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903" y="3253081"/>
            <a:ext cx="6992193" cy="282687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6B9D53E-1902-4555-AA48-A575CA7C607D}"/>
              </a:ext>
            </a:extLst>
          </p:cNvPr>
          <p:cNvSpPr txBox="1"/>
          <p:nvPr/>
        </p:nvSpPr>
        <p:spPr>
          <a:xfrm>
            <a:off x="701839" y="491262"/>
            <a:ext cx="10788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免費帳號會有些限制</a:t>
            </a:r>
            <a:endParaRPr lang="en-US" altLang="zh-TW" sz="48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比如有些地區或有些虛擬機型無法使用</a:t>
            </a:r>
          </a:p>
        </p:txBody>
      </p:sp>
    </p:spTree>
    <p:extLst>
      <p:ext uri="{BB962C8B-B14F-4D97-AF65-F5344CB8AC3E}">
        <p14:creationId xmlns:p14="http://schemas.microsoft.com/office/powerpoint/2010/main" val="184000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E4F273-1267-44E2-8A46-A013B885D034}"/>
              </a:ext>
            </a:extLst>
          </p:cNvPr>
          <p:cNvSpPr txBox="1"/>
          <p:nvPr/>
        </p:nvSpPr>
        <p:spPr>
          <a:xfrm>
            <a:off x="3007815" y="980728"/>
            <a:ext cx="61763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Pass $100 1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endParaRPr lang="en-US" altLang="zh-TW" sz="4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不需綁信用卡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4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A72A016-41FF-4F90-AA64-D1AE2F8782C1}"/>
              </a:ext>
            </a:extLst>
          </p:cNvPr>
          <p:cNvSpPr txBox="1"/>
          <p:nvPr/>
        </p:nvSpPr>
        <p:spPr>
          <a:xfrm>
            <a:off x="1626986" y="2996952"/>
            <a:ext cx="89380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免費帳戶</a:t>
            </a:r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$200 1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endParaRPr lang="en-US" altLang="zh-TW" sz="44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要綁信用卡</a:t>
            </a:r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只能申請一次</a:t>
            </a:r>
            <a:r>
              <a:rPr lang="en-US" altLang="zh-TW" sz="44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22E533-B8CC-4A1D-A5BA-C7C3A027E392}"/>
              </a:ext>
            </a:extLst>
          </p:cNvPr>
          <p:cNvSpPr txBox="1"/>
          <p:nvPr/>
        </p:nvSpPr>
        <p:spPr>
          <a:xfrm>
            <a:off x="2887334" y="5013177"/>
            <a:ext cx="6417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隨用隨付</a:t>
            </a:r>
            <a:r>
              <a:rPr lang="en-US" altLang="zh-TW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-pay</a:t>
            </a:r>
            <a:r>
              <a:rPr lang="zh-TW" altLang="en-US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zh-TW" altLang="en-US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</a:t>
            </a:r>
            <a:r>
              <a:rPr lang="zh-TW" altLang="en-US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</a:t>
            </a:r>
            <a:endParaRPr lang="zh-TW" altLang="en-US" sz="4400" b="1" dirty="0">
              <a:solidFill>
                <a:srgbClr val="FF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F3A8E55-5FDB-4CAB-9B8A-C1BFF2ECF51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096000" y="2427278"/>
            <a:ext cx="0" cy="56967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8FA7190-2686-42C6-B646-B07268D67B7B}"/>
              </a:ext>
            </a:extLst>
          </p:cNvPr>
          <p:cNvCxnSpPr>
            <a:cxnSpLocks/>
          </p:cNvCxnSpPr>
          <p:nvPr/>
        </p:nvCxnSpPr>
        <p:spPr>
          <a:xfrm>
            <a:off x="6096000" y="4509120"/>
            <a:ext cx="0" cy="64807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7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A069AC-F496-4964-B74A-960C2B42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97" y="26681"/>
            <a:ext cx="10911139" cy="67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52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91A5BB9-6AA7-4470-B653-8FDD04514CFB}"/>
              </a:ext>
            </a:extLst>
          </p:cNvPr>
          <p:cNvSpPr txBox="1"/>
          <p:nvPr/>
        </p:nvSpPr>
        <p:spPr>
          <a:xfrm>
            <a:off x="930442" y="1499922"/>
            <a:ext cx="103311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TW" altLang="en-US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兩人一組</a:t>
            </a:r>
            <a:r>
              <a:rPr lang="zh-TW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，單號先申請，假如有問題再請雙號申請</a:t>
            </a:r>
            <a:r>
              <a:rPr lang="en-US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4400" b="1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或用組別</a:t>
            </a:r>
            <a:r>
              <a:rPr lang="en-US" altLang="zh-TW" sz="4400" b="1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sz="4400" b="1" dirty="0">
              <a:solidFill>
                <a:srgbClr val="F808D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57175" indent="-257175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TW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雙號申請時請注意過期日</a:t>
            </a:r>
            <a:endParaRPr lang="en-US" altLang="zh-TW" sz="4400" b="1" dirty="0">
              <a:solidFill>
                <a:srgbClr val="F808D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57175" indent="-257175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TW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密碼請用</a:t>
            </a:r>
            <a:r>
              <a:rPr lang="zh-TW" altLang="en-US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4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P@ssw0rd-iii</a:t>
            </a:r>
          </a:p>
          <a:p>
            <a:pPr marL="257175" indent="-257175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TW" altLang="en-US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任何人申請的</a:t>
            </a:r>
            <a:r>
              <a:rPr lang="zh-TW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帳號班上同學大家都可以使用</a:t>
            </a:r>
            <a:r>
              <a:rPr lang="en-US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(30</a:t>
            </a:r>
            <a:r>
              <a:rPr lang="zh-TW" altLang="en-US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天過期</a:t>
            </a:r>
            <a:r>
              <a:rPr lang="en-US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257175" indent="-257175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TW" altLang="en-US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一個帳號最多可以</a:t>
            </a:r>
            <a:r>
              <a:rPr lang="en-US" altLang="zh-TW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sz="4400" b="1" dirty="0">
                <a:solidFill>
                  <a:srgbClr val="F808D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個人同時使用</a:t>
            </a:r>
            <a:endParaRPr lang="en-US" altLang="zh-TW" sz="4400" b="1" dirty="0">
              <a:solidFill>
                <a:srgbClr val="F808D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1C94B7-663A-46D9-A53A-2D59FD57532B}"/>
              </a:ext>
            </a:extLst>
          </p:cNvPr>
          <p:cNvSpPr txBox="1"/>
          <p:nvPr/>
        </p:nvSpPr>
        <p:spPr>
          <a:xfrm>
            <a:off x="3161094" y="315888"/>
            <a:ext cx="58698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Azure Pass</a:t>
            </a:r>
            <a:r>
              <a:rPr lang="zh-TW" altLang="en-US" sz="60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申請</a:t>
            </a:r>
          </a:p>
        </p:txBody>
      </p:sp>
    </p:spTree>
    <p:extLst>
      <p:ext uri="{BB962C8B-B14F-4D97-AF65-F5344CB8AC3E}">
        <p14:creationId xmlns:p14="http://schemas.microsoft.com/office/powerpoint/2010/main" val="2387782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4242C53-C8FD-49BC-AB6E-37D04E38F045}"/>
              </a:ext>
            </a:extLst>
          </p:cNvPr>
          <p:cNvSpPr txBox="1"/>
          <p:nvPr/>
        </p:nvSpPr>
        <p:spPr>
          <a:xfrm>
            <a:off x="2783633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請先下載安裝檔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7F7876-C697-4201-BEB5-D8C1DB150C6C}"/>
              </a:ext>
            </a:extLst>
          </p:cNvPr>
          <p:cNvSpPr txBox="1"/>
          <p:nvPr/>
        </p:nvSpPr>
        <p:spPr>
          <a:xfrm>
            <a:off x="472221" y="3743711"/>
            <a:ext cx="112475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2060"/>
                </a:solidFill>
                <a:hlinkClick r:id="rId2"/>
              </a:rPr>
              <a:t>https://drive.google.com/drive/folders/161mdHBCimnN9BAXx3CYCEc3G-NCouZi1?usp=sharing</a:t>
            </a:r>
            <a:endParaRPr lang="en-US" altLang="zh-TW" sz="2400" b="1" dirty="0">
              <a:solidFill>
                <a:srgbClr val="002060"/>
              </a:solidFill>
            </a:endParaRPr>
          </a:p>
          <a:p>
            <a:pPr algn="ctr"/>
            <a:endParaRPr lang="en-US" altLang="zh-TW" sz="2400" b="1" dirty="0">
              <a:solidFill>
                <a:srgbClr val="002060"/>
              </a:solidFill>
            </a:endParaRPr>
          </a:p>
          <a:p>
            <a:pPr algn="ctr"/>
            <a:r>
              <a:rPr lang="en-US" altLang="zh-TW" sz="2400" b="1" dirty="0">
                <a:solidFill>
                  <a:srgbClr val="002060"/>
                </a:solidFill>
                <a:hlinkClick r:id="rId3"/>
              </a:rPr>
              <a:t>https://1drv.ms/u/s!AlPEMrNLYyG-g5VzGBR3F_C_huKXyA?e=X5qbTz</a:t>
            </a:r>
            <a:endParaRPr lang="en-US" altLang="zh-TW" sz="2400" b="1" dirty="0">
              <a:solidFill>
                <a:srgbClr val="002060"/>
              </a:solidFill>
            </a:endParaRPr>
          </a:p>
          <a:p>
            <a:pPr algn="ctr"/>
            <a:endParaRPr lang="en-US" altLang="zh-TW" sz="2400" b="1" dirty="0">
              <a:solidFill>
                <a:srgbClr val="00206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859FFB-B1AE-4217-B795-B0E997FA3752}"/>
              </a:ext>
            </a:extLst>
          </p:cNvPr>
          <p:cNvSpPr txBox="1"/>
          <p:nvPr/>
        </p:nvSpPr>
        <p:spPr>
          <a:xfrm>
            <a:off x="2194927" y="1303877"/>
            <a:ext cx="780213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利用中午下課休息時</a:t>
            </a:r>
            <a:endParaRPr lang="en-US" altLang="zh-TW" sz="6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請下載課程安裝檔</a:t>
            </a:r>
            <a:endParaRPr lang="en-US" altLang="zh-TW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6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群組 86">
            <a:extLst>
              <a:ext uri="{FF2B5EF4-FFF2-40B4-BE49-F238E27FC236}">
                <a16:creationId xmlns:a16="http://schemas.microsoft.com/office/drawing/2014/main" id="{7F0E2D30-5DE0-4847-8D08-650C0ACB360A}"/>
              </a:ext>
            </a:extLst>
          </p:cNvPr>
          <p:cNvGrpSpPr/>
          <p:nvPr/>
        </p:nvGrpSpPr>
        <p:grpSpPr>
          <a:xfrm>
            <a:off x="1290313" y="1446343"/>
            <a:ext cx="9611373" cy="4729868"/>
            <a:chOff x="1378546" y="1005185"/>
            <a:chExt cx="9611373" cy="4729868"/>
          </a:xfrm>
        </p:grpSpPr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5E0AD4E6-3A91-43CD-A290-CEDFE7202AF9}"/>
                </a:ext>
              </a:extLst>
            </p:cNvPr>
            <p:cNvGrpSpPr/>
            <p:nvPr/>
          </p:nvGrpSpPr>
          <p:grpSpPr>
            <a:xfrm>
              <a:off x="1378546" y="1005185"/>
              <a:ext cx="1999394" cy="4729868"/>
              <a:chOff x="1627197" y="1005185"/>
              <a:chExt cx="1999394" cy="472986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51739FF-8625-4282-BA70-6B6C258BFFA7}"/>
                  </a:ext>
                </a:extLst>
              </p:cNvPr>
              <p:cNvSpPr/>
              <p:nvPr/>
            </p:nvSpPr>
            <p:spPr>
              <a:xfrm>
                <a:off x="1627199" y="153202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CDEB6C1-9AAC-4D89-9349-272357ECC347}"/>
                  </a:ext>
                </a:extLst>
              </p:cNvPr>
              <p:cNvSpPr/>
              <p:nvPr/>
            </p:nvSpPr>
            <p:spPr>
              <a:xfrm>
                <a:off x="1627199" y="200626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37B892C-DC84-4A68-98D6-EEAD560D89AE}"/>
                  </a:ext>
                </a:extLst>
              </p:cNvPr>
              <p:cNvSpPr/>
              <p:nvPr/>
            </p:nvSpPr>
            <p:spPr>
              <a:xfrm>
                <a:off x="1627199" y="248051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A827763-64C7-43C2-853D-E3262E24D9E1}"/>
                  </a:ext>
                </a:extLst>
              </p:cNvPr>
              <p:cNvSpPr/>
              <p:nvPr/>
            </p:nvSpPr>
            <p:spPr>
              <a:xfrm>
                <a:off x="1627199" y="295475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7E46D06-C26A-4634-A6D0-D25CE64554CA}"/>
                  </a:ext>
                </a:extLst>
              </p:cNvPr>
              <p:cNvSpPr/>
              <p:nvPr/>
            </p:nvSpPr>
            <p:spPr>
              <a:xfrm>
                <a:off x="1627199" y="342900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35E46CA-E704-4D5D-9C94-2DDB2581842F}"/>
                  </a:ext>
                </a:extLst>
              </p:cNvPr>
              <p:cNvSpPr/>
              <p:nvPr/>
            </p:nvSpPr>
            <p:spPr>
              <a:xfrm>
                <a:off x="1627199" y="390324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6BEA1BA-1F49-4721-BBA6-1B7B8501F2A6}"/>
                  </a:ext>
                </a:extLst>
              </p:cNvPr>
              <p:cNvSpPr/>
              <p:nvPr/>
            </p:nvSpPr>
            <p:spPr>
              <a:xfrm>
                <a:off x="1627199" y="437749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6E98E6D-019D-4ABA-B4AD-3B8C295C0444}"/>
                  </a:ext>
                </a:extLst>
              </p:cNvPr>
              <p:cNvSpPr/>
              <p:nvPr/>
            </p:nvSpPr>
            <p:spPr>
              <a:xfrm>
                <a:off x="1627199" y="485173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0B02D96-AA15-4D6F-8B4B-1B1A86AD864A}"/>
                  </a:ext>
                </a:extLst>
              </p:cNvPr>
              <p:cNvSpPr/>
              <p:nvPr/>
            </p:nvSpPr>
            <p:spPr>
              <a:xfrm>
                <a:off x="1627199" y="5325979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2BCBBC4-26D0-4FA4-8051-1D02B5C21655}"/>
                  </a:ext>
                </a:extLst>
              </p:cNvPr>
              <p:cNvSpPr txBox="1"/>
              <p:nvPr/>
            </p:nvSpPr>
            <p:spPr>
              <a:xfrm>
                <a:off x="1627197" y="1005185"/>
                <a:ext cx="1999393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Private Cloud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C2A15DD7-EAF3-45C2-839F-28F353F13B11}"/>
                </a:ext>
              </a:extLst>
            </p:cNvPr>
            <p:cNvGrpSpPr/>
            <p:nvPr/>
          </p:nvGrpSpPr>
          <p:grpSpPr>
            <a:xfrm>
              <a:off x="3915874" y="1005185"/>
              <a:ext cx="1999392" cy="4729868"/>
              <a:chOff x="4025493" y="1005185"/>
              <a:chExt cx="1999392" cy="4729868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7ED4548B-5EA1-4609-A815-A6AB3E216CEE}"/>
                  </a:ext>
                </a:extLst>
              </p:cNvPr>
              <p:cNvSpPr/>
              <p:nvPr/>
            </p:nvSpPr>
            <p:spPr>
              <a:xfrm>
                <a:off x="4025493" y="153202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B27DC44-7718-472A-BD35-4E132D7CE713}"/>
                  </a:ext>
                </a:extLst>
              </p:cNvPr>
              <p:cNvSpPr/>
              <p:nvPr/>
            </p:nvSpPr>
            <p:spPr>
              <a:xfrm>
                <a:off x="4025493" y="200626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C633D64-E439-4130-9CAB-09F25703ED71}"/>
                  </a:ext>
                </a:extLst>
              </p:cNvPr>
              <p:cNvSpPr/>
              <p:nvPr/>
            </p:nvSpPr>
            <p:spPr>
              <a:xfrm>
                <a:off x="4025493" y="248051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D4F81D4-DFAF-4965-B4BE-9BC36D9532C0}"/>
                  </a:ext>
                </a:extLst>
              </p:cNvPr>
              <p:cNvSpPr/>
              <p:nvPr/>
            </p:nvSpPr>
            <p:spPr>
              <a:xfrm>
                <a:off x="4025493" y="295475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AE5D063-4797-49A7-8486-C437D8EF907A}"/>
                  </a:ext>
                </a:extLst>
              </p:cNvPr>
              <p:cNvSpPr/>
              <p:nvPr/>
            </p:nvSpPr>
            <p:spPr>
              <a:xfrm>
                <a:off x="4025493" y="342900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1157904-9DF1-4F5E-A358-836C5F2CDF49}"/>
                  </a:ext>
                </a:extLst>
              </p:cNvPr>
              <p:cNvSpPr/>
              <p:nvPr/>
            </p:nvSpPr>
            <p:spPr>
              <a:xfrm>
                <a:off x="4025493" y="390324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79D3E62D-E236-4920-832D-041B863A0C06}"/>
                  </a:ext>
                </a:extLst>
              </p:cNvPr>
              <p:cNvSpPr/>
              <p:nvPr/>
            </p:nvSpPr>
            <p:spPr>
              <a:xfrm>
                <a:off x="4025493" y="437749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C779A7F-D987-4684-89D4-9EA816E6CC02}"/>
                  </a:ext>
                </a:extLst>
              </p:cNvPr>
              <p:cNvSpPr/>
              <p:nvPr/>
            </p:nvSpPr>
            <p:spPr>
              <a:xfrm>
                <a:off x="4025493" y="485173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0B591E6-ABC3-44FB-A729-EEF87F9F9A19}"/>
                  </a:ext>
                </a:extLst>
              </p:cNvPr>
              <p:cNvSpPr/>
              <p:nvPr/>
            </p:nvSpPr>
            <p:spPr>
              <a:xfrm>
                <a:off x="4025493" y="5325979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EBCCA5F-5EAA-44DC-9F80-723A3B313203}"/>
                  </a:ext>
                </a:extLst>
              </p:cNvPr>
              <p:cNvSpPr txBox="1"/>
              <p:nvPr/>
            </p:nvSpPr>
            <p:spPr>
              <a:xfrm>
                <a:off x="4648319" y="1005185"/>
                <a:ext cx="753732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IaaS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5F69312C-584B-4A1F-9F1C-B73E5081A73A}"/>
                </a:ext>
              </a:extLst>
            </p:cNvPr>
            <p:cNvGrpSpPr/>
            <p:nvPr/>
          </p:nvGrpSpPr>
          <p:grpSpPr>
            <a:xfrm>
              <a:off x="6453200" y="1005185"/>
              <a:ext cx="1999392" cy="4729868"/>
              <a:chOff x="6704525" y="1005185"/>
              <a:chExt cx="1999392" cy="4729868"/>
            </a:xfrm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7D21821-8E3B-482A-8821-8E9363840F1F}"/>
                  </a:ext>
                </a:extLst>
              </p:cNvPr>
              <p:cNvSpPr/>
              <p:nvPr/>
            </p:nvSpPr>
            <p:spPr>
              <a:xfrm>
                <a:off x="6704525" y="1532021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3CE1B67-6FAE-47FF-8FA7-E6621D3B91EC}"/>
                  </a:ext>
                </a:extLst>
              </p:cNvPr>
              <p:cNvSpPr/>
              <p:nvPr/>
            </p:nvSpPr>
            <p:spPr>
              <a:xfrm>
                <a:off x="6704525" y="2006266"/>
                <a:ext cx="1999392" cy="40907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16FE2C8-2264-48C2-AE75-E3DEDFC82D3B}"/>
                  </a:ext>
                </a:extLst>
              </p:cNvPr>
              <p:cNvSpPr/>
              <p:nvPr/>
            </p:nvSpPr>
            <p:spPr>
              <a:xfrm>
                <a:off x="6704525" y="248051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F7F935C-053C-486A-88B2-3C3EFCB910D4}"/>
                  </a:ext>
                </a:extLst>
              </p:cNvPr>
              <p:cNvSpPr/>
              <p:nvPr/>
            </p:nvSpPr>
            <p:spPr>
              <a:xfrm>
                <a:off x="6704525" y="295475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EEA7DE8-FA3B-4CAB-95B0-B0D79CADD18F}"/>
                  </a:ext>
                </a:extLst>
              </p:cNvPr>
              <p:cNvSpPr/>
              <p:nvPr/>
            </p:nvSpPr>
            <p:spPr>
              <a:xfrm>
                <a:off x="6704525" y="342900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226CD95-9C72-48DF-883E-43A3E16F8291}"/>
                  </a:ext>
                </a:extLst>
              </p:cNvPr>
              <p:cNvSpPr/>
              <p:nvPr/>
            </p:nvSpPr>
            <p:spPr>
              <a:xfrm>
                <a:off x="6704525" y="390324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C0846CE9-3C78-4A55-AA0B-A602C5B3FC17}"/>
                  </a:ext>
                </a:extLst>
              </p:cNvPr>
              <p:cNvSpPr/>
              <p:nvPr/>
            </p:nvSpPr>
            <p:spPr>
              <a:xfrm>
                <a:off x="6704525" y="437749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EF105C6-645B-4566-9EF5-933F116B1B8E}"/>
                  </a:ext>
                </a:extLst>
              </p:cNvPr>
              <p:cNvSpPr/>
              <p:nvPr/>
            </p:nvSpPr>
            <p:spPr>
              <a:xfrm>
                <a:off x="6704525" y="485173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4387D47-AB48-4579-99FE-C92A2017EAB9}"/>
                  </a:ext>
                </a:extLst>
              </p:cNvPr>
              <p:cNvSpPr/>
              <p:nvPr/>
            </p:nvSpPr>
            <p:spPr>
              <a:xfrm>
                <a:off x="6704525" y="5325979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A8444DCF-E0A6-4987-B84D-02E9992AEB14}"/>
                  </a:ext>
                </a:extLst>
              </p:cNvPr>
              <p:cNvSpPr txBox="1"/>
              <p:nvPr/>
            </p:nvSpPr>
            <p:spPr>
              <a:xfrm>
                <a:off x="7287372" y="1005185"/>
                <a:ext cx="83369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PaaS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3A025457-C1E4-433D-9153-09F78B09DA03}"/>
                </a:ext>
              </a:extLst>
            </p:cNvPr>
            <p:cNvGrpSpPr/>
            <p:nvPr/>
          </p:nvGrpSpPr>
          <p:grpSpPr>
            <a:xfrm>
              <a:off x="8990527" y="1005185"/>
              <a:ext cx="1999392" cy="4729868"/>
              <a:chOff x="9239178" y="1005185"/>
              <a:chExt cx="1999392" cy="4729868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3AD1AEB-D666-4FD6-A312-DBC9653CC1B8}"/>
                  </a:ext>
                </a:extLst>
              </p:cNvPr>
              <p:cNvSpPr/>
              <p:nvPr/>
            </p:nvSpPr>
            <p:spPr>
              <a:xfrm>
                <a:off x="9239178" y="153202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Application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7B47518-AA10-4C11-9231-209F9B17FFFC}"/>
                  </a:ext>
                </a:extLst>
              </p:cNvPr>
              <p:cNvSpPr/>
              <p:nvPr/>
            </p:nvSpPr>
            <p:spPr>
              <a:xfrm>
                <a:off x="9239178" y="200626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Data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2E901F4-4D4B-4482-BA52-2B4E74681564}"/>
                  </a:ext>
                </a:extLst>
              </p:cNvPr>
              <p:cNvSpPr/>
              <p:nvPr/>
            </p:nvSpPr>
            <p:spPr>
              <a:xfrm>
                <a:off x="9239178" y="248051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Runtime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EBBC505-D7E6-4B71-A0FE-59724DCB480C}"/>
                  </a:ext>
                </a:extLst>
              </p:cNvPr>
              <p:cNvSpPr/>
              <p:nvPr/>
            </p:nvSpPr>
            <p:spPr>
              <a:xfrm>
                <a:off x="9239178" y="295475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Middleware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BEB7E3-C7B1-4763-973E-F01492B0813C}"/>
                  </a:ext>
                </a:extLst>
              </p:cNvPr>
              <p:cNvSpPr/>
              <p:nvPr/>
            </p:nvSpPr>
            <p:spPr>
              <a:xfrm>
                <a:off x="9239178" y="342900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B9C0EFE9-E6F3-43D5-94C2-80B578DB88D9}"/>
                  </a:ext>
                </a:extLst>
              </p:cNvPr>
              <p:cNvSpPr/>
              <p:nvPr/>
            </p:nvSpPr>
            <p:spPr>
              <a:xfrm>
                <a:off x="9239178" y="390324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Virtualization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490DF96-A7AE-4235-9357-B1D0977EBBF3}"/>
                  </a:ext>
                </a:extLst>
              </p:cNvPr>
              <p:cNvSpPr/>
              <p:nvPr/>
            </p:nvSpPr>
            <p:spPr>
              <a:xfrm>
                <a:off x="9239178" y="4377491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Servers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9C54DA1-7622-4945-964C-0EADC901D8B7}"/>
                  </a:ext>
                </a:extLst>
              </p:cNvPr>
              <p:cNvSpPr/>
              <p:nvPr/>
            </p:nvSpPr>
            <p:spPr>
              <a:xfrm>
                <a:off x="9239178" y="4851736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Storage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21BD8AE-A46A-46BB-A333-627DA6512152}"/>
                  </a:ext>
                </a:extLst>
              </p:cNvPr>
              <p:cNvSpPr/>
              <p:nvPr/>
            </p:nvSpPr>
            <p:spPr>
              <a:xfrm>
                <a:off x="9239178" y="5325979"/>
                <a:ext cx="1999392" cy="40907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b="1" dirty="0">
                    <a:solidFill>
                      <a:srgbClr val="00206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Network</a:t>
                </a:r>
                <a:endParaRPr lang="zh-TW" altLang="en-US" sz="2000" b="1" dirty="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919D9690-6E71-4AD7-A46A-1EBACBEB47CF}"/>
                  </a:ext>
                </a:extLst>
              </p:cNvPr>
              <p:cNvSpPr txBox="1"/>
              <p:nvPr/>
            </p:nvSpPr>
            <p:spPr>
              <a:xfrm>
                <a:off x="9822730" y="1005185"/>
                <a:ext cx="832280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200" b="1" dirty="0">
                    <a:solidFill>
                      <a:srgbClr val="C0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SaaS</a:t>
                </a:r>
                <a:endParaRPr lang="zh-TW" altLang="en-US" sz="2200" b="1" dirty="0">
                  <a:solidFill>
                    <a:srgbClr val="C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88" name="標題 1">
            <a:extLst>
              <a:ext uri="{FF2B5EF4-FFF2-40B4-BE49-F238E27FC236}">
                <a16:creationId xmlns:a16="http://schemas.microsoft.com/office/drawing/2014/main" id="{83B592E9-B17F-4062-BB38-ADFD2B68729A}"/>
              </a:ext>
            </a:extLst>
          </p:cNvPr>
          <p:cNvSpPr txBox="1">
            <a:spLocks/>
          </p:cNvSpPr>
          <p:nvPr/>
        </p:nvSpPr>
        <p:spPr>
          <a:xfrm>
            <a:off x="1847850" y="394953"/>
            <a:ext cx="8434388" cy="850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4800" b="1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雲端運算的安全架構</a:t>
            </a:r>
            <a:endParaRPr lang="zh-TW" altLang="en-US" sz="40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250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50E5784-1E09-45FD-96C7-7202F4B2EBC6}"/>
              </a:ext>
            </a:extLst>
          </p:cNvPr>
          <p:cNvSpPr txBox="1"/>
          <p:nvPr/>
        </p:nvSpPr>
        <p:spPr>
          <a:xfrm>
            <a:off x="2743127" y="1499937"/>
            <a:ext cx="6705745" cy="3638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 AWS</a:t>
            </a:r>
          </a:p>
          <a:p>
            <a:pPr algn="ctr">
              <a:lnSpc>
                <a:spcPct val="120000"/>
              </a:lnSpc>
            </a:pPr>
            <a:r>
              <a:rPr lang="en-US" altLang="zh-TW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Azure</a:t>
            </a:r>
          </a:p>
          <a:p>
            <a:pPr algn="ctr">
              <a:lnSpc>
                <a:spcPct val="120000"/>
              </a:lnSpc>
            </a:pPr>
            <a:r>
              <a:rPr lang="en-US" altLang="zh-TW" sz="6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GCP</a:t>
            </a:r>
            <a:endParaRPr lang="zh-TW" altLang="en-US" sz="6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567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>
            <a:extLst>
              <a:ext uri="{FF2B5EF4-FFF2-40B4-BE49-F238E27FC236}">
                <a16:creationId xmlns:a16="http://schemas.microsoft.com/office/drawing/2014/main" id="{72642C75-A264-4728-B4F3-0B2C1590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274638"/>
            <a:ext cx="8434388" cy="8509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雲端運算的三種服務模式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E2047-CF8D-4D79-96B4-9CF8A2E01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51" y="1196752"/>
            <a:ext cx="10411327" cy="525621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TW" sz="4800" b="1" dirty="0" err="1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IaaS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infrastructure as a service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）基礎架構即服務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提供用戶硬體相關資源，如：伺服器</a:t>
            </a:r>
            <a:endParaRPr lang="en-US" altLang="zh-TW" sz="32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依需求提供動態的延展（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 up or scale down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可降低閒置的成本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用戶可隨意選擇作業系統與部署所需的應用軟體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需考慮雲端提供者的服務等級（</a:t>
            </a:r>
            <a:r>
              <a:rPr lang="en-US" altLang="zh-TW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level agreement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）與服務中斷的影響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  <a:defRPr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服務提供者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AWS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EC2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Azure</a:t>
            </a:r>
            <a:endParaRPr lang="zh-TW" altLang="en-US" sz="3200" b="1" dirty="0">
              <a:solidFill>
                <a:srgbClr val="FF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B41B1CC0-C385-4FC9-AB5E-863BCB6C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346348"/>
            <a:ext cx="8434388" cy="8509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雲端運算的三種服務模式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95" name="內容版面配置區 2">
            <a:extLst>
              <a:ext uri="{FF2B5EF4-FFF2-40B4-BE49-F238E27FC236}">
                <a16:creationId xmlns:a16="http://schemas.microsoft.com/office/drawing/2014/main" id="{A1DAEE44-8119-4C96-BFC4-E5F55EED8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1" y="1413148"/>
            <a:ext cx="10459454" cy="525621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PaaS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platform as a service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）平台即服務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建構在</a:t>
            </a:r>
            <a:r>
              <a:rPr lang="en-US" altLang="zh-TW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infrastructure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之上，提供一個開發的環境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（如 </a:t>
            </a:r>
            <a:r>
              <a:rPr lang="en-US" altLang="zh-TW" sz="3200" b="1" dirty="0" err="1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.net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or java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的平台）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給用戶來開發，並提供客戶把開發好的軟體部署到雲端上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提供動態的延展（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scale up or scale down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按時間來付費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服務提供者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Amazon AWS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Azure</a:t>
            </a:r>
            <a:endParaRPr lang="zh-TW" altLang="en-US" sz="3200" b="1" dirty="0">
              <a:solidFill>
                <a:srgbClr val="FF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>
            <a:extLst>
              <a:ext uri="{FF2B5EF4-FFF2-40B4-BE49-F238E27FC236}">
                <a16:creationId xmlns:a16="http://schemas.microsoft.com/office/drawing/2014/main" id="{AFA208EA-FDE8-4160-A924-E0CA17BC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346348"/>
            <a:ext cx="8434388" cy="8509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雲端運算的三種服務模式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19" name="內容版面配置區 2">
            <a:extLst>
              <a:ext uri="{FF2B5EF4-FFF2-40B4-BE49-F238E27FC236}">
                <a16:creationId xmlns:a16="http://schemas.microsoft.com/office/drawing/2014/main" id="{4087634F-F5AE-42AB-9407-703E86AB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4" y="1405127"/>
            <a:ext cx="10202779" cy="52562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SaaS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software as a service</a:t>
            </a:r>
            <a:r>
              <a:rPr lang="zh-TW" altLang="en-US" sz="48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）軟體及服務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用戶完全不需管理軟體和硬體，只要透過網路就可以使用雲端提供者的應用軟體服務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不需在每個裝置上預先安裝軟體，只要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透過瀏覽器就可以使用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sz="32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服務提供者如：</a:t>
            </a:r>
            <a:r>
              <a:rPr lang="en-US" altLang="zh-TW" sz="3200" b="1" dirty="0" err="1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gmail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hotmail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doc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 err="1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dropbox</a:t>
            </a:r>
            <a:r>
              <a:rPr lang="zh-TW" altLang="en-US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2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 office 365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>
            <a:extLst>
              <a:ext uri="{FF2B5EF4-FFF2-40B4-BE49-F238E27FC236}">
                <a16:creationId xmlns:a16="http://schemas.microsoft.com/office/drawing/2014/main" id="{E615E23D-6427-4D02-B633-A6DE138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0" y="346348"/>
            <a:ext cx="8434388" cy="8509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雲端運算的安全架構</a:t>
            </a:r>
            <a:endParaRPr lang="zh-TW" altLang="en-US" sz="4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43" name="內容版面配置區 2">
            <a:extLst>
              <a:ext uri="{FF2B5EF4-FFF2-40B4-BE49-F238E27FC236}">
                <a16:creationId xmlns:a16="http://schemas.microsoft.com/office/drawing/2014/main" id="{15B28A44-03E4-4272-8B05-319054C0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465" y="1413148"/>
            <a:ext cx="10315073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IaaS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是所有雲端服務的基礎，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PaaS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是建立在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IaaS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之上，而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SaaS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又是建立在</a:t>
            </a:r>
            <a:r>
              <a:rPr lang="en-US" altLang="zh-TW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PaaS</a:t>
            </a: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之上</a:t>
            </a:r>
          </a:p>
          <a:p>
            <a:pPr>
              <a:lnSpc>
                <a:spcPct val="100000"/>
              </a:lnSpc>
            </a:pPr>
            <a:r>
              <a:rPr lang="zh-TW" altLang="en-US" sz="3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所以雲端安全架構的特性是，</a:t>
            </a:r>
            <a:r>
              <a:rPr lang="zh-TW" altLang="en-US" sz="36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雲端服務提供者負責的等級愈低，用戶自己所需承擔的安全和管理責任就愈多</a:t>
            </a:r>
            <a:r>
              <a:rPr lang="en-US" altLang="zh-TW" sz="36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責任共擔</a:t>
            </a:r>
            <a:r>
              <a:rPr lang="en-US" altLang="zh-TW" sz="3600" b="1" dirty="0">
                <a:solidFill>
                  <a:srgbClr val="FF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600" b="1" dirty="0">
              <a:solidFill>
                <a:srgbClr val="FF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lang="zh-TW" altLang="en-US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877</Words>
  <Application>Microsoft Office PowerPoint</Application>
  <PresentationFormat>寬螢幕</PresentationFormat>
  <Paragraphs>180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雲端運算的三種服務模式(一)</vt:lpstr>
      <vt:lpstr>雲端運算的三種服務模式(二)</vt:lpstr>
      <vt:lpstr>雲端運算的三種服務模式(三)</vt:lpstr>
      <vt:lpstr>雲端運算的安全架構</vt:lpstr>
      <vt:lpstr>PowerPoint 簡報</vt:lpstr>
      <vt:lpstr>雲端服務的特色-可擴充性Auto Scale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王彬如</dc:creator>
  <cp:lastModifiedBy>王彬如</cp:lastModifiedBy>
  <cp:revision>23</cp:revision>
  <dcterms:created xsi:type="dcterms:W3CDTF">2021-08-02T04:38:23Z</dcterms:created>
  <dcterms:modified xsi:type="dcterms:W3CDTF">2022-03-09T00:11:00Z</dcterms:modified>
</cp:coreProperties>
</file>