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735750" cy="9866300"/>
  <p:embeddedFontLst>
    <p:embeddedFont>
      <p:font typeface="Gentium Basic"/>
      <p:regular r:id="rId27"/>
      <p:bold r:id="rId28"/>
      <p:italic r:id="rId29"/>
      <p:boldItalic r:id="rId30"/>
    </p:embeddedFont>
    <p:embeddedFont>
      <p:font typeface="Sorts Mill Goudy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Jy4gKynXvOSpbi1YptlACOmM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entiumBasic-bold.fntdata"/><Relationship Id="rId27" Type="http://schemas.openxmlformats.org/officeDocument/2006/relationships/font" Target="fonts/GentiumBas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entiumBas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tsMillGoudy-regular.fntdata"/><Relationship Id="rId30" Type="http://schemas.openxmlformats.org/officeDocument/2006/relationships/font" Target="fonts/GentiumBasic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ortsMillGoud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3"/>
          <p:cNvSpPr txBox="1"/>
          <p:nvPr>
            <p:ph type="ctrTitle"/>
          </p:nvPr>
        </p:nvSpPr>
        <p:spPr>
          <a:xfrm>
            <a:off x="68580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Gentium Bas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6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2214547" y="-257171"/>
            <a:ext cx="47149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33"/>
          <p:cNvSpPr txBox="1"/>
          <p:nvPr>
            <p:ph type="title"/>
          </p:nvPr>
        </p:nvSpPr>
        <p:spPr>
          <a:xfrm rot="5400000">
            <a:off x="5016500" y="2544782"/>
            <a:ext cx="5940444" cy="1400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 rot="5400000">
            <a:off x="865981" y="-134143"/>
            <a:ext cx="5940444" cy="67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722313" y="41433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Gentium Basic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722313" y="264318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0"/>
          <p:cNvSpPr txBox="1"/>
          <p:nvPr>
            <p:ph type="title"/>
          </p:nvPr>
        </p:nvSpPr>
        <p:spPr>
          <a:xfrm>
            <a:off x="461175" y="5357826"/>
            <a:ext cx="8226225" cy="7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460382" y="428604"/>
            <a:ext cx="5111750" cy="48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🞛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🞜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🞚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◇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30"/>
          <p:cNvSpPr txBox="1"/>
          <p:nvPr>
            <p:ph idx="2" type="body"/>
          </p:nvPr>
        </p:nvSpPr>
        <p:spPr>
          <a:xfrm>
            <a:off x="5679086" y="1357298"/>
            <a:ext cx="3008313" cy="39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1"/>
          <p:cNvSpPr txBox="1"/>
          <p:nvPr>
            <p:ph type="title"/>
          </p:nvPr>
        </p:nvSpPr>
        <p:spPr>
          <a:xfrm>
            <a:off x="695298" y="214290"/>
            <a:ext cx="7448602" cy="78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2" type="pic"/>
          </p:nvPr>
        </p:nvSpPr>
        <p:spPr>
          <a:xfrm>
            <a:off x="681015" y="1000108"/>
            <a:ext cx="7452360" cy="5214974"/>
          </a:xfrm>
          <a:prstGeom prst="snip2DiagRect">
            <a:avLst>
              <a:gd fmla="val 0" name="adj1"/>
              <a:gd fmla="val 17946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4953000" y="6243633"/>
            <a:ext cx="3180375" cy="6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r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r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609600" y="6492878"/>
            <a:ext cx="16763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2285984" y="6492876"/>
            <a:ext cx="26432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/>
          <p:nvPr>
            <p:ph idx="12" type="sldNum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 b="0" i="0" sz="4400" u="none" cap="none" strike="noStrike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🞛"/>
              <a:defRPr b="0" i="0" sz="3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🞜"/>
              <a:defRPr b="0" i="0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🞚"/>
              <a:defRPr b="0" i="0" sz="2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◇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ts val="4800"/>
              <a:buFont typeface="Gentium Basic"/>
              <a:buNone/>
            </a:pPr>
            <a:r>
              <a:rPr lang="en-US">
                <a:solidFill>
                  <a:srgbClr val="DCF0FF"/>
                </a:solidFill>
              </a:rPr>
              <a:t>Database design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Issue of database design and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Entity-Relationship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Rule4 :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(1:N)</a:t>
            </a:r>
            <a:endParaRPr/>
          </a:p>
        </p:txBody>
      </p:sp>
      <p:sp>
        <p:nvSpPr>
          <p:cNvPr id="218" name="Google Shape;218;p10"/>
          <p:cNvSpPr/>
          <p:nvPr/>
        </p:nvSpPr>
        <p:spPr>
          <a:xfrm>
            <a:off x="457200" y="838200"/>
            <a:ext cx="7772400" cy="533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 relationship 放在 N 方, 此 relationship 是把 1 方的 key attribute 放在 N 方 (成為 foreign key) 形成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3276600" y="25146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Work_for</a:t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1066800" y="2590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5791200" y="26670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cxnSp>
        <p:nvCxnSpPr>
          <p:cNvPr id="222" name="Google Shape;222;p10"/>
          <p:cNvCxnSpPr/>
          <p:nvPr/>
        </p:nvCxnSpPr>
        <p:spPr>
          <a:xfrm>
            <a:off x="4800600" y="2895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0"/>
          <p:cNvCxnSpPr/>
          <p:nvPr/>
        </p:nvCxnSpPr>
        <p:spPr>
          <a:xfrm>
            <a:off x="2362200" y="2895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0"/>
          <p:cNvSpPr txBox="1"/>
          <p:nvPr/>
        </p:nvSpPr>
        <p:spPr>
          <a:xfrm>
            <a:off x="5013325" y="24034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2743200" y="2362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685800" y="35814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683568" y="4221088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685800" y="48768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685800" y="55626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2743200" y="4572000"/>
            <a:ext cx="4686300" cy="1066800"/>
          </a:xfrm>
          <a:custGeom>
            <a:rect b="b" l="l" r="r" t="t"/>
            <a:pathLst>
              <a:path extrusionOk="0" h="672" w="2952">
                <a:moveTo>
                  <a:pt x="0" y="672"/>
                </a:moveTo>
                <a:cubicBezTo>
                  <a:pt x="168" y="512"/>
                  <a:pt x="336" y="352"/>
                  <a:pt x="768" y="288"/>
                </a:cubicBezTo>
                <a:cubicBezTo>
                  <a:pt x="1200" y="224"/>
                  <a:pt x="2232" y="336"/>
                  <a:pt x="2592" y="288"/>
                </a:cubicBezTo>
                <a:cubicBezTo>
                  <a:pt x="2952" y="240"/>
                  <a:pt x="2872" y="48"/>
                  <a:pt x="2928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467544" y="1772816"/>
            <a:ext cx="3657600" cy="457200"/>
          </a:xfrm>
          <a:prstGeom prst="rect">
            <a:avLst/>
          </a:prstGeom>
          <a:gradFill>
            <a:gsLst>
              <a:gs pos="0">
                <a:srgbClr val="8A9FF5"/>
              </a:gs>
              <a:gs pos="50000">
                <a:srgbClr val="BFCAF8"/>
              </a:gs>
              <a:gs pos="100000">
                <a:srgbClr val="8A9FF5"/>
              </a:gs>
            </a:gsLst>
            <a:lin ang="0" scaled="0"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Works_for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4860925" y="29368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n)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2498725" y="29368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3276600" y="18288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</a:t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1066800" y="19050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5791200" y="19812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cxnSp>
        <p:nvCxnSpPr>
          <p:cNvPr id="241" name="Google Shape;241;p11"/>
          <p:cNvCxnSpPr/>
          <p:nvPr/>
        </p:nvCxnSpPr>
        <p:spPr>
          <a:xfrm>
            <a:off x="4800600" y="22098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1"/>
          <p:cNvCxnSpPr/>
          <p:nvPr/>
        </p:nvCxnSpPr>
        <p:spPr>
          <a:xfrm>
            <a:off x="2362200" y="2209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1"/>
          <p:cNvSpPr txBox="1"/>
          <p:nvPr/>
        </p:nvSpPr>
        <p:spPr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>
            <a:off x="2743200" y="16764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685800" y="41910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685800" y="48768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898525" y="574675"/>
            <a:ext cx="3054041" cy="461665"/>
          </a:xfrm>
          <a:prstGeom prst="rect">
            <a:avLst/>
          </a:prstGeom>
          <a:gradFill>
            <a:gsLst>
              <a:gs pos="0">
                <a:srgbClr val="9B8CDF"/>
              </a:gs>
              <a:gs pos="50000">
                <a:srgbClr val="C8C1EB"/>
              </a:gs>
              <a:gs pos="100000">
                <a:srgbClr val="9B8CDF"/>
              </a:gs>
            </a:gsLst>
            <a:lin ang="0" scaled="0"/>
          </a:gra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controls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4860925" y="22510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n)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2574925" y="22510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685800" y="28194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85800" y="34290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p-name, p-location,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2590800" y="3733800"/>
            <a:ext cx="2590800" cy="1143000"/>
          </a:xfrm>
          <a:custGeom>
            <a:rect b="b" l="l" r="r" t="t"/>
            <a:pathLst>
              <a:path extrusionOk="0" h="672" w="2952">
                <a:moveTo>
                  <a:pt x="0" y="672"/>
                </a:moveTo>
                <a:cubicBezTo>
                  <a:pt x="168" y="512"/>
                  <a:pt x="336" y="352"/>
                  <a:pt x="768" y="288"/>
                </a:cubicBezTo>
                <a:cubicBezTo>
                  <a:pt x="1200" y="224"/>
                  <a:pt x="2232" y="336"/>
                  <a:pt x="2592" y="288"/>
                </a:cubicBezTo>
                <a:cubicBezTo>
                  <a:pt x="2952" y="240"/>
                  <a:pt x="2872" y="48"/>
                  <a:pt x="2928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3048000" y="14478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supervision</a:t>
            </a:r>
            <a:endParaRPr/>
          </a:p>
        </p:txBody>
      </p:sp>
      <p:sp>
        <p:nvSpPr>
          <p:cNvPr id="258" name="Google Shape;258;p12"/>
          <p:cNvSpPr/>
          <p:nvPr/>
        </p:nvSpPr>
        <p:spPr>
          <a:xfrm>
            <a:off x="838200" y="15240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>
            <a:off x="5562600" y="1600200"/>
            <a:ext cx="16002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>
            <a:off x="4572000" y="18288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2133600" y="1828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2"/>
          <p:cNvSpPr txBox="1"/>
          <p:nvPr/>
        </p:nvSpPr>
        <p:spPr>
          <a:xfrm>
            <a:off x="4784725" y="1336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2514600" y="12954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457200" y="25146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457200" y="3124200"/>
            <a:ext cx="82296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d_number, sup-ssn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381000" y="381000"/>
            <a:ext cx="3657600" cy="457200"/>
          </a:xfrm>
          <a:prstGeom prst="rect">
            <a:avLst/>
          </a:prstGeom>
          <a:gradFill>
            <a:gsLst>
              <a:gs pos="0">
                <a:srgbClr val="9B8CDF"/>
              </a:gs>
              <a:gs pos="50000">
                <a:srgbClr val="C8C1EB"/>
              </a:gs>
              <a:gs pos="100000">
                <a:srgbClr val="9B8CDF"/>
              </a:gs>
            </a:gsLst>
            <a:lin ang="0" scaled="0"/>
          </a:gra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Relationship: supervision</a:t>
            </a:r>
            <a:endParaRPr/>
          </a:p>
        </p:txBody>
      </p:sp>
      <p:sp>
        <p:nvSpPr>
          <p:cNvPr id="267" name="Google Shape;267;p12"/>
          <p:cNvSpPr txBox="1"/>
          <p:nvPr/>
        </p:nvSpPr>
        <p:spPr>
          <a:xfrm>
            <a:off x="4632325" y="18700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n)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2270125" y="18700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4556125" y="955675"/>
            <a:ext cx="145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981200" y="914400"/>
            <a:ext cx="1604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subordinate</a:t>
            </a:r>
            <a:endParaRPr/>
          </a:p>
        </p:txBody>
      </p:sp>
      <p:sp>
        <p:nvSpPr>
          <p:cNvPr id="271" name="Google Shape;271;p12"/>
          <p:cNvSpPr/>
          <p:nvPr/>
        </p:nvSpPr>
        <p:spPr>
          <a:xfrm>
            <a:off x="3530600" y="3505200"/>
            <a:ext cx="4470400" cy="800100"/>
          </a:xfrm>
          <a:custGeom>
            <a:rect b="b" l="l" r="r" t="t"/>
            <a:pathLst>
              <a:path extrusionOk="0" h="504" w="2816">
                <a:moveTo>
                  <a:pt x="176" y="0"/>
                </a:moveTo>
                <a:cubicBezTo>
                  <a:pt x="88" y="180"/>
                  <a:pt x="0" y="360"/>
                  <a:pt x="368" y="432"/>
                </a:cubicBezTo>
                <a:cubicBezTo>
                  <a:pt x="736" y="504"/>
                  <a:pt x="1976" y="504"/>
                  <a:pt x="2384" y="432"/>
                </a:cubicBezTo>
                <a:cubicBezTo>
                  <a:pt x="2792" y="360"/>
                  <a:pt x="2736" y="72"/>
                  <a:pt x="2816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/>
          <p:nvPr/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Rule5 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(1:1)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457200" y="838200"/>
            <a:ext cx="7772400" cy="990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 relationship 放在 total 方, 此 relationship 是把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方的 key attribute 放在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方 (成為 foreign key) 形成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attributes of Relationship will be an attribute of total side </a:t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3200400" y="28956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990600" y="2971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715000" y="30480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cxnSp>
        <p:nvCxnSpPr>
          <p:cNvPr id="281" name="Google Shape;281;p13"/>
          <p:cNvCxnSpPr/>
          <p:nvPr/>
        </p:nvCxnSpPr>
        <p:spPr>
          <a:xfrm>
            <a:off x="4648200" y="33528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3"/>
          <p:cNvCxnSpPr/>
          <p:nvPr/>
        </p:nvCxnSpPr>
        <p:spPr>
          <a:xfrm>
            <a:off x="2286000" y="3276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3"/>
          <p:cNvSpPr txBox="1"/>
          <p:nvPr/>
        </p:nvSpPr>
        <p:spPr>
          <a:xfrm>
            <a:off x="4937125" y="27844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609600" y="39624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609600" y="45720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609600" y="52578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609600" y="59436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mgr-ssn, </a:t>
            </a: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mgr-start-date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323528" y="1916832"/>
            <a:ext cx="3657600" cy="457200"/>
          </a:xfrm>
          <a:prstGeom prst="rect">
            <a:avLst/>
          </a:prstGeom>
          <a:gradFill>
            <a:gsLst>
              <a:gs pos="0">
                <a:srgbClr val="9B8CDF"/>
              </a:gs>
              <a:gs pos="50000">
                <a:srgbClr val="C8C1EB"/>
              </a:gs>
              <a:gs pos="100000">
                <a:srgbClr val="9B8CDF"/>
              </a:gs>
            </a:gsLst>
            <a:lin ang="0" scaled="0"/>
          </a:gra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endParaRPr/>
          </a:p>
        </p:txBody>
      </p:sp>
      <p:sp>
        <p:nvSpPr>
          <p:cNvPr id="290" name="Google Shape;290;p13"/>
          <p:cNvSpPr txBox="1"/>
          <p:nvPr/>
        </p:nvSpPr>
        <p:spPr>
          <a:xfrm>
            <a:off x="4800600" y="3352800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2422525" y="33178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</a:t>
            </a:r>
            <a:endParaRPr/>
          </a:p>
        </p:txBody>
      </p:sp>
      <p:cxnSp>
        <p:nvCxnSpPr>
          <p:cNvPr id="292" name="Google Shape;292;p13"/>
          <p:cNvCxnSpPr/>
          <p:nvPr/>
        </p:nvCxnSpPr>
        <p:spPr>
          <a:xfrm>
            <a:off x="4648200" y="3200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3"/>
          <p:cNvSpPr txBox="1"/>
          <p:nvPr/>
        </p:nvSpPr>
        <p:spPr>
          <a:xfrm>
            <a:off x="4800600" y="2362200"/>
            <a:ext cx="72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2422525" y="2327275"/>
            <a:ext cx="960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</a:t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619500" y="4953000"/>
            <a:ext cx="635000" cy="1066800"/>
          </a:xfrm>
          <a:custGeom>
            <a:rect b="b" l="l" r="r" t="t"/>
            <a:pathLst>
              <a:path extrusionOk="0" h="672" w="400">
                <a:moveTo>
                  <a:pt x="216" y="0"/>
                </a:moveTo>
                <a:cubicBezTo>
                  <a:pt x="108" y="112"/>
                  <a:pt x="0" y="224"/>
                  <a:pt x="24" y="288"/>
                </a:cubicBezTo>
                <a:cubicBezTo>
                  <a:pt x="48" y="352"/>
                  <a:pt x="320" y="320"/>
                  <a:pt x="360" y="384"/>
                </a:cubicBezTo>
                <a:cubicBezTo>
                  <a:pt x="400" y="448"/>
                  <a:pt x="332" y="560"/>
                  <a:pt x="264" y="672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3962400" y="3886200"/>
            <a:ext cx="990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date</a:t>
            </a:r>
            <a:endParaRPr/>
          </a:p>
        </p:txBody>
      </p:sp>
      <p:cxnSp>
        <p:nvCxnSpPr>
          <p:cNvPr id="297" name="Google Shape;297;p13"/>
          <p:cNvCxnSpPr/>
          <p:nvPr/>
        </p:nvCxnSpPr>
        <p:spPr>
          <a:xfrm>
            <a:off x="4191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Rule6 : </a:t>
            </a: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(M:N)</a:t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457200" y="838200"/>
            <a:ext cx="77724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 relationship 獨立成為一個 table, 其 primary key 是由雙方 primary key 組成</a:t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3048000" y="20574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Works-on</a:t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838200" y="21336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5562600" y="22098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</p:txBody>
      </p:sp>
      <p:cxnSp>
        <p:nvCxnSpPr>
          <p:cNvPr id="307" name="Google Shape;307;p14"/>
          <p:cNvCxnSpPr/>
          <p:nvPr/>
        </p:nvCxnSpPr>
        <p:spPr>
          <a:xfrm>
            <a:off x="4495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4"/>
          <p:cNvCxnSpPr/>
          <p:nvPr/>
        </p:nvCxnSpPr>
        <p:spPr>
          <a:xfrm>
            <a:off x="2133600" y="2438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4"/>
          <p:cNvSpPr txBox="1"/>
          <p:nvPr/>
        </p:nvSpPr>
        <p:spPr>
          <a:xfrm>
            <a:off x="4784725" y="1946275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2514600" y="19050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57200" y="37338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457200" y="1371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Relationship: works-on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4648200" y="2514600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n)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2270125" y="24796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n)</a:t>
            </a:r>
            <a:endParaRPr/>
          </a:p>
        </p:txBody>
      </p:sp>
      <p:cxnSp>
        <p:nvCxnSpPr>
          <p:cNvPr id="315" name="Google Shape;315;p14"/>
          <p:cNvCxnSpPr/>
          <p:nvPr/>
        </p:nvCxnSpPr>
        <p:spPr>
          <a:xfrm>
            <a:off x="4495800" y="23622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4"/>
          <p:cNvSpPr/>
          <p:nvPr/>
        </p:nvSpPr>
        <p:spPr>
          <a:xfrm>
            <a:off x="3810000" y="3048000"/>
            <a:ext cx="990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hours</a:t>
            </a:r>
            <a:endParaRPr/>
          </a:p>
        </p:txBody>
      </p:sp>
      <p:cxnSp>
        <p:nvCxnSpPr>
          <p:cNvPr id="317" name="Google Shape;317;p14"/>
          <p:cNvCxnSpPr/>
          <p:nvPr/>
        </p:nvCxnSpPr>
        <p:spPr>
          <a:xfrm>
            <a:off x="4038600" y="2743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4"/>
          <p:cNvSpPr/>
          <p:nvPr/>
        </p:nvSpPr>
        <p:spPr>
          <a:xfrm>
            <a:off x="457200" y="44196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p-name, p-location,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457200" y="54102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Works-on ( </a:t>
            </a:r>
            <a:r>
              <a:rPr b="1"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emp-ssn</a:t>
            </a: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hours-per-week)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1828800" y="4800600"/>
            <a:ext cx="1524000" cy="685800"/>
          </a:xfrm>
          <a:custGeom>
            <a:rect b="b" l="l" r="r" t="t"/>
            <a:pathLst>
              <a:path extrusionOk="0" h="480" w="960">
                <a:moveTo>
                  <a:pt x="0" y="0"/>
                </a:moveTo>
                <a:cubicBezTo>
                  <a:pt x="52" y="96"/>
                  <a:pt x="104" y="192"/>
                  <a:pt x="240" y="240"/>
                </a:cubicBezTo>
                <a:cubicBezTo>
                  <a:pt x="376" y="288"/>
                  <a:pt x="696" y="248"/>
                  <a:pt x="816" y="288"/>
                </a:cubicBezTo>
                <a:cubicBezTo>
                  <a:pt x="936" y="328"/>
                  <a:pt x="936" y="448"/>
                  <a:pt x="960" y="48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1816100" y="4114800"/>
            <a:ext cx="1993900" cy="1371600"/>
          </a:xfrm>
          <a:custGeom>
            <a:rect b="b" l="l" r="r" t="t"/>
            <a:pathLst>
              <a:path extrusionOk="0" h="864" w="1256">
                <a:moveTo>
                  <a:pt x="1256" y="0"/>
                </a:moveTo>
                <a:cubicBezTo>
                  <a:pt x="1204" y="204"/>
                  <a:pt x="1152" y="408"/>
                  <a:pt x="968" y="528"/>
                </a:cubicBezTo>
                <a:cubicBezTo>
                  <a:pt x="784" y="648"/>
                  <a:pt x="304" y="664"/>
                  <a:pt x="152" y="720"/>
                </a:cubicBezTo>
                <a:cubicBezTo>
                  <a:pt x="0" y="776"/>
                  <a:pt x="72" y="840"/>
                  <a:pt x="56" y="864"/>
                </a:cubicBezTo>
              </a:path>
            </a:pathLst>
          </a:custGeom>
          <a:noFill/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Rule7 : weak entity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457200" y="914400"/>
            <a:ext cx="7772400" cy="68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 partial key of week entity 結合 其所依附的  key attribute of entity type 形成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 </a:t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3048000" y="2057400"/>
            <a:ext cx="1600200" cy="762000"/>
          </a:xfrm>
          <a:prstGeom prst="flowChartDecision">
            <a:avLst/>
          </a:prstGeom>
          <a:solidFill>
            <a:schemeClr val="accent1"/>
          </a:solidFill>
          <a:ln cap="flat" cmpd="dbl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Dependent-of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38200" y="21336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5562600" y="2209800"/>
            <a:ext cx="1905000" cy="533400"/>
          </a:xfrm>
          <a:prstGeom prst="rect">
            <a:avLst/>
          </a:prstGeom>
          <a:solidFill>
            <a:schemeClr val="accent1"/>
          </a:solidFill>
          <a:ln cap="flat" cmpd="dbl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endParaRPr/>
          </a:p>
        </p:txBody>
      </p:sp>
      <p:cxnSp>
        <p:nvCxnSpPr>
          <p:cNvPr id="331" name="Google Shape;331;p15"/>
          <p:cNvCxnSpPr/>
          <p:nvPr/>
        </p:nvCxnSpPr>
        <p:spPr>
          <a:xfrm>
            <a:off x="4495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5"/>
          <p:cNvCxnSpPr/>
          <p:nvPr/>
        </p:nvCxnSpPr>
        <p:spPr>
          <a:xfrm>
            <a:off x="2133600" y="2438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5"/>
          <p:cNvSpPr/>
          <p:nvPr/>
        </p:nvSpPr>
        <p:spPr>
          <a:xfrm>
            <a:off x="381000" y="32004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34" name="Google Shape;334;p15"/>
          <p:cNvSpPr txBox="1"/>
          <p:nvPr/>
        </p:nvSpPr>
        <p:spPr>
          <a:xfrm>
            <a:off x="457200" y="15240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entity: dependent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4648200" y="2514600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2270125" y="2479675"/>
            <a:ext cx="84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n)</a:t>
            </a:r>
            <a:endParaRPr/>
          </a:p>
        </p:txBody>
      </p:sp>
      <p:cxnSp>
        <p:nvCxnSpPr>
          <p:cNvPr id="337" name="Google Shape;337;p15"/>
          <p:cNvCxnSpPr/>
          <p:nvPr/>
        </p:nvCxnSpPr>
        <p:spPr>
          <a:xfrm>
            <a:off x="4495800" y="23622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5"/>
          <p:cNvSpPr/>
          <p:nvPr/>
        </p:nvSpPr>
        <p:spPr>
          <a:xfrm>
            <a:off x="457200" y="40386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( 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dependent-name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sex, bdate, relationship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>
            <a:alpha val="0"/>
          </a:schemeClr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/>
          <p:nvPr/>
        </p:nvSpPr>
        <p:spPr>
          <a:xfrm>
            <a:off x="533400" y="533400"/>
            <a:ext cx="8215313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bdate, sex, address, salary,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d_number, sup-ssn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533400" y="12192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mgr-ssn, </a:t>
            </a: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mgr-start-date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33400" y="19050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Dept-location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d-location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533400" y="25908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p-name, p-location,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33400" y="32766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Works-on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hours-per-week)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533400" y="40386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( 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dependent-name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sex, bdate, relationship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9" name="Google Shape;349;p16"/>
          <p:cNvSpPr txBox="1"/>
          <p:nvPr/>
        </p:nvSpPr>
        <p:spPr>
          <a:xfrm>
            <a:off x="7164388" y="765175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50" name="Google Shape;350;p16"/>
          <p:cNvSpPr txBox="1"/>
          <p:nvPr/>
        </p:nvSpPr>
        <p:spPr>
          <a:xfrm>
            <a:off x="3563938" y="404813"/>
            <a:ext cx="500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2555875" y="908050"/>
            <a:ext cx="4775200" cy="360363"/>
          </a:xfrm>
          <a:custGeom>
            <a:rect b="b" l="l" r="r" t="t"/>
            <a:pathLst>
              <a:path extrusionOk="0" h="227" w="3144">
                <a:moveTo>
                  <a:pt x="2994" y="0"/>
                </a:moveTo>
                <a:cubicBezTo>
                  <a:pt x="3069" y="57"/>
                  <a:pt x="3144" y="114"/>
                  <a:pt x="2721" y="137"/>
                </a:cubicBezTo>
                <a:cubicBezTo>
                  <a:pt x="2298" y="160"/>
                  <a:pt x="906" y="122"/>
                  <a:pt x="453" y="137"/>
                </a:cubicBezTo>
                <a:cubicBezTo>
                  <a:pt x="0" y="152"/>
                  <a:pt x="75" y="212"/>
                  <a:pt x="0" y="227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1908175" y="1052513"/>
            <a:ext cx="5000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53" name="Google Shape;353;p16"/>
          <p:cNvSpPr txBox="1"/>
          <p:nvPr/>
        </p:nvSpPr>
        <p:spPr>
          <a:xfrm>
            <a:off x="4140200" y="1484313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3911600" y="836613"/>
            <a:ext cx="563563" cy="504825"/>
          </a:xfrm>
          <a:custGeom>
            <a:rect b="b" l="l" r="r" t="t"/>
            <a:pathLst>
              <a:path extrusionOk="0" h="318" w="355">
                <a:moveTo>
                  <a:pt x="235" y="318"/>
                </a:moveTo>
                <a:cubicBezTo>
                  <a:pt x="295" y="265"/>
                  <a:pt x="355" y="212"/>
                  <a:pt x="325" y="182"/>
                </a:cubicBezTo>
                <a:cubicBezTo>
                  <a:pt x="295" y="152"/>
                  <a:pt x="106" y="166"/>
                  <a:pt x="53" y="136"/>
                </a:cubicBezTo>
                <a:cubicBezTo>
                  <a:pt x="0" y="106"/>
                  <a:pt x="15" y="23"/>
                  <a:pt x="8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2987675" y="2205038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2700338" y="1773238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2197100" y="1557338"/>
            <a:ext cx="550863" cy="431800"/>
          </a:xfrm>
          <a:custGeom>
            <a:rect b="b" l="l" r="r" t="t"/>
            <a:pathLst>
              <a:path extrusionOk="0" h="272" w="347">
                <a:moveTo>
                  <a:pt x="226" y="272"/>
                </a:moveTo>
                <a:cubicBezTo>
                  <a:pt x="286" y="219"/>
                  <a:pt x="347" y="166"/>
                  <a:pt x="317" y="136"/>
                </a:cubicBezTo>
                <a:cubicBezTo>
                  <a:pt x="287" y="106"/>
                  <a:pt x="90" y="113"/>
                  <a:pt x="45" y="90"/>
                </a:cubicBezTo>
                <a:cubicBezTo>
                  <a:pt x="0" y="67"/>
                  <a:pt x="45" y="15"/>
                  <a:pt x="45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1763713" y="2852738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59" name="Google Shape;359;p16"/>
          <p:cNvSpPr txBox="1"/>
          <p:nvPr/>
        </p:nvSpPr>
        <p:spPr>
          <a:xfrm>
            <a:off x="4932363" y="2852738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2700338" y="1557338"/>
            <a:ext cx="3011487" cy="1079500"/>
          </a:xfrm>
          <a:custGeom>
            <a:rect b="b" l="l" r="r" t="t"/>
            <a:pathLst>
              <a:path extrusionOk="0" h="680" w="1897">
                <a:moveTo>
                  <a:pt x="1406" y="680"/>
                </a:moveTo>
                <a:cubicBezTo>
                  <a:pt x="1651" y="563"/>
                  <a:pt x="1897" y="446"/>
                  <a:pt x="1723" y="363"/>
                </a:cubicBezTo>
                <a:cubicBezTo>
                  <a:pt x="1549" y="280"/>
                  <a:pt x="650" y="241"/>
                  <a:pt x="363" y="181"/>
                </a:cubicBezTo>
                <a:cubicBezTo>
                  <a:pt x="76" y="121"/>
                  <a:pt x="60" y="30"/>
                  <a:pt x="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2411413" y="3573463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2266950" y="2924175"/>
            <a:ext cx="1130300" cy="433388"/>
          </a:xfrm>
          <a:custGeom>
            <a:rect b="b" l="l" r="r" t="t"/>
            <a:pathLst>
              <a:path extrusionOk="0" h="273" w="712">
                <a:moveTo>
                  <a:pt x="545" y="273"/>
                </a:moveTo>
                <a:cubicBezTo>
                  <a:pt x="628" y="239"/>
                  <a:pt x="712" y="205"/>
                  <a:pt x="636" y="182"/>
                </a:cubicBezTo>
                <a:cubicBezTo>
                  <a:pt x="560" y="159"/>
                  <a:pt x="182" y="167"/>
                  <a:pt x="91" y="137"/>
                </a:cubicBezTo>
                <a:cubicBezTo>
                  <a:pt x="0" y="107"/>
                  <a:pt x="45" y="53"/>
                  <a:pt x="91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3348038" y="3141663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64" name="Google Shape;364;p16"/>
          <p:cNvSpPr txBox="1"/>
          <p:nvPr/>
        </p:nvSpPr>
        <p:spPr>
          <a:xfrm>
            <a:off x="8027988" y="765175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3995738" y="296863"/>
            <a:ext cx="4740275" cy="323850"/>
          </a:xfrm>
          <a:custGeom>
            <a:rect b="b" l="l" r="r" t="t"/>
            <a:pathLst>
              <a:path extrusionOk="0" h="204" w="2986">
                <a:moveTo>
                  <a:pt x="2676" y="204"/>
                </a:moveTo>
                <a:cubicBezTo>
                  <a:pt x="2831" y="151"/>
                  <a:pt x="2986" y="98"/>
                  <a:pt x="2631" y="68"/>
                </a:cubicBezTo>
                <a:cubicBezTo>
                  <a:pt x="2276" y="38"/>
                  <a:pt x="982" y="0"/>
                  <a:pt x="544" y="23"/>
                </a:cubicBezTo>
                <a:cubicBezTo>
                  <a:pt x="106" y="46"/>
                  <a:pt x="53" y="125"/>
                  <a:pt x="0" y="204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2555875" y="4365625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p.k.</a:t>
            </a:r>
            <a:endParaRPr/>
          </a:p>
        </p:txBody>
      </p:sp>
      <p:sp>
        <p:nvSpPr>
          <p:cNvPr id="367" name="Google Shape;367;p16"/>
          <p:cNvSpPr txBox="1"/>
          <p:nvPr/>
        </p:nvSpPr>
        <p:spPr>
          <a:xfrm>
            <a:off x="2268538" y="3933825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f.k.</a:t>
            </a: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-107950" y="44450"/>
            <a:ext cx="3648075" cy="4116388"/>
          </a:xfrm>
          <a:custGeom>
            <a:rect b="b" l="l" r="r" t="t"/>
            <a:pathLst>
              <a:path extrusionOk="0" h="2593" w="2298">
                <a:moveTo>
                  <a:pt x="1391" y="2502"/>
                </a:moveTo>
                <a:cubicBezTo>
                  <a:pt x="1058" y="2547"/>
                  <a:pt x="726" y="2593"/>
                  <a:pt x="529" y="2411"/>
                </a:cubicBezTo>
                <a:cubicBezTo>
                  <a:pt x="332" y="2229"/>
                  <a:pt x="241" y="1783"/>
                  <a:pt x="211" y="1413"/>
                </a:cubicBezTo>
                <a:cubicBezTo>
                  <a:pt x="181" y="1043"/>
                  <a:pt x="0" y="378"/>
                  <a:pt x="348" y="189"/>
                </a:cubicBezTo>
                <a:cubicBezTo>
                  <a:pt x="696" y="0"/>
                  <a:pt x="1973" y="264"/>
                  <a:pt x="2298" y="27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300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17"/>
          <p:cNvGraphicFramePr/>
          <p:nvPr/>
        </p:nvGraphicFramePr>
        <p:xfrm>
          <a:off x="304800" y="228600"/>
          <a:ext cx="8534400" cy="6400800"/>
        </p:xfrm>
        <a:graphic>
          <a:graphicData uri="http://schemas.openxmlformats.org/presentationml/2006/ole">
            <mc:AlternateContent>
              <mc:Choice Requires="v">
                <p:oleObj r:id="rId4" imgH="6400800" imgW="8534400" progId="Visio.Drawing.11" spid="_x0000_s1">
                  <p:embed/>
                </p:oleObj>
              </mc:Choice>
              <mc:Fallback>
                <p:oleObj r:id="rId5" imgH="6400800" imgW="8534400" progId="Visio.Drawing.11">
                  <p:embed/>
                  <p:pic>
                    <p:nvPicPr>
                      <p:cNvPr id="373" name="Google Shape;373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228600"/>
                        <a:ext cx="853440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ts val="3200"/>
              <a:buFont typeface="Gentium Basic"/>
              <a:buNone/>
            </a:pPr>
            <a:r>
              <a:rPr lang="en-US" sz="3200">
                <a:solidFill>
                  <a:srgbClr val="DCF0FF"/>
                </a:solidFill>
              </a:rPr>
              <a:t>三元關係(Ternary relationships)</a:t>
            </a:r>
            <a:endParaRPr/>
          </a:p>
        </p:txBody>
      </p:sp>
      <p:sp>
        <p:nvSpPr>
          <p:cNvPr id="379" name="Google Shape;379;p18"/>
          <p:cNvSpPr txBox="1"/>
          <p:nvPr>
            <p:ph idx="1" type="body"/>
          </p:nvPr>
        </p:nvSpPr>
        <p:spPr>
          <a:xfrm>
            <a:off x="685800" y="1981200"/>
            <a:ext cx="7772400" cy="1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一對一對一 (one-to-one-to-one)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一對一對多 (one-to-one-to-many)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一對多對多 (one-to-many-to-many)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多對多對多 (many-to-many-to-many)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Font typeface="Sorts Mill Goudy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380" name="Google Shape;380;p18"/>
          <p:cNvSpPr txBox="1"/>
          <p:nvPr/>
        </p:nvSpPr>
        <p:spPr>
          <a:xfrm>
            <a:off x="735013" y="4241800"/>
            <a:ext cx="8013700" cy="15621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轉換方式: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將關係中所有個體都轉換程資料表，再將三元關係轉換成一個資料表，並以三元關係端的主鍵加入新產生的資料表，而主鍵的型成依不同類型有不同組成。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ts val="3600"/>
              <a:buFont typeface="Gentium Basic"/>
              <a:buNone/>
            </a:pPr>
            <a:r>
              <a:rPr lang="en-US" sz="3600">
                <a:solidFill>
                  <a:srgbClr val="DCF0FF"/>
                </a:solidFill>
              </a:rPr>
              <a:t>Example of one-to-one-to-one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334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⚫"/>
            </a:pPr>
            <a:r>
              <a:rPr lang="en-US" sz="2800"/>
              <a:t>Database design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System analysis  🡪 database requirements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How to mapping real world to database system</a:t>
            </a:r>
            <a:endParaRPr sz="2400"/>
          </a:p>
          <a:p>
            <a:pPr indent="-283464" lvl="0" marL="36576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Char char="⚫"/>
            </a:pPr>
            <a:r>
              <a:rPr lang="en-US" sz="2800"/>
              <a:t>E-R model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A bridge between real world and database system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What is E-R model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Why E-R model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E-R model and E-R diagram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Sorts Mill Goudy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Char char="⚫"/>
            </a:pPr>
            <a:r>
              <a:rPr lang="en-US" sz="2800"/>
              <a:t>Summary  of E-R diagram notation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Char char="⚫"/>
            </a:pPr>
            <a:r>
              <a:rPr lang="en-US" sz="2800"/>
              <a:t>Constraints on Relationship Types: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Cardinality  ratio constraint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Verdana"/>
              <a:buChar char="◦"/>
            </a:pPr>
            <a:r>
              <a:rPr lang="en-US" sz="2400"/>
              <a:t>Participation constraint </a:t>
            </a:r>
            <a:endParaRPr/>
          </a:p>
          <a:p>
            <a:pPr indent="-176784" lvl="0" marL="36576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685800" y="609600"/>
            <a:ext cx="7772400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ts val="3600"/>
              <a:buFont typeface="Gentium Basic"/>
              <a:buNone/>
            </a:pPr>
            <a:r>
              <a:rPr lang="en-US" sz="3600">
                <a:solidFill>
                  <a:srgbClr val="DCF0FF"/>
                </a:solidFill>
              </a:rPr>
              <a:t>Example of many-to-many-to-many</a:t>
            </a:r>
            <a:endParaRPr/>
          </a:p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684213" y="1412875"/>
            <a:ext cx="7772400" cy="216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Mapping Ternary Relationship Type: For each n-ary ( &gt; 2 ) Relationships create a new relation to represent the relationship. The primary key of the new relation is the combination of the primary keys of the participating entities that hold the N (many) side. In most cases of an n-ary relationship all the participating entities hold a many side.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>
              <a:solidFill>
                <a:srgbClr val="DCF0FF"/>
              </a:solidFill>
            </a:endParaRPr>
          </a:p>
        </p:txBody>
      </p:sp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827088" y="5445125"/>
            <a:ext cx="6162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: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of Ternary Relationship Type </a:t>
            </a:r>
            <a:endParaRPr/>
          </a:p>
        </p:txBody>
      </p:sp>
      <p:pic>
        <p:nvPicPr>
          <p:cNvPr descr="Figure 11 (graphics10.png)" id="399" name="Google Shape;3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620713"/>
            <a:ext cx="68770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ts val="4400"/>
              <a:buFont typeface="Gentium Basic"/>
              <a:buNone/>
            </a:pPr>
            <a:r>
              <a:rPr lang="en-US">
                <a:solidFill>
                  <a:srgbClr val="DCF0FF"/>
                </a:solidFill>
              </a:rPr>
              <a:t>E-R Model Concepts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5334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9999"/>
              <a:buFont typeface="Noto Sans Symbols"/>
              <a:buChar char="⚫"/>
            </a:pPr>
            <a:r>
              <a:rPr lang="en-US" sz="2800"/>
              <a:t>Entities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Entity types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Entity type schema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Font typeface="Noto Sans Symbols"/>
              <a:buChar char="⚫"/>
            </a:pPr>
            <a:r>
              <a:rPr lang="en-US" sz="2800"/>
              <a:t>Attributes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key attributes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Derived attribute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Font typeface="Noto Sans Symbols"/>
              <a:buChar char="⚫"/>
            </a:pPr>
            <a:r>
              <a:rPr lang="en-US" sz="2800"/>
              <a:t>Relationship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Relationship types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Relationship instance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Font typeface="Noto Sans Symbols"/>
              <a:buChar char="⚫"/>
            </a:pPr>
            <a:r>
              <a:rPr lang="en-US" sz="2800"/>
              <a:t>Degree of a Relationship type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Binary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Font typeface="Verdana"/>
              <a:buChar char="◦"/>
            </a:pPr>
            <a:r>
              <a:rPr lang="en-US" sz="2400"/>
              <a:t>ternary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85800" y="5334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Relationship as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Role names and recursive relationships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Role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Recursive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Constraints on Relationship Types: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Cardinality ratio constraint (1:1, 1:n, m:n)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Participation constraint (total, partial)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Structural constraints: (min, max)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min = 0   🡪 partial participation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max &gt; 0  🡪 total participation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Weak entity type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533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ct val="100000"/>
              <a:buFont typeface="Gentium Basic"/>
              <a:buNone/>
            </a:pPr>
            <a:r>
              <a:rPr lang="en-US">
                <a:solidFill>
                  <a:srgbClr val="DCF0FF"/>
                </a:solidFill>
              </a:rPr>
              <a:t>Summary of ER diagram notation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143000" y="1219200"/>
            <a:ext cx="1081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937125" y="1184275"/>
            <a:ext cx="123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371600" y="1676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447800" y="2438400"/>
            <a:ext cx="10668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 rot="10800000">
            <a:off x="990600" y="2667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990600" y="3429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5"/>
          <p:cNvSpPr/>
          <p:nvPr/>
        </p:nvSpPr>
        <p:spPr>
          <a:xfrm>
            <a:off x="1447800" y="3962400"/>
            <a:ext cx="1066800" cy="4572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 rot="10800000">
            <a:off x="990600" y="4191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5"/>
          <p:cNvSpPr/>
          <p:nvPr/>
        </p:nvSpPr>
        <p:spPr>
          <a:xfrm>
            <a:off x="1447800" y="4648200"/>
            <a:ext cx="10668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 rot="10800000">
            <a:off x="990600" y="4876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" name="Google Shape;137;p5"/>
          <p:cNvSpPr/>
          <p:nvPr/>
        </p:nvSpPr>
        <p:spPr>
          <a:xfrm>
            <a:off x="1600200" y="6096000"/>
            <a:ext cx="10668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5"/>
          <p:cNvCxnSpPr/>
          <p:nvPr/>
        </p:nvCxnSpPr>
        <p:spPr>
          <a:xfrm rot="10800000">
            <a:off x="1143000" y="6324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5"/>
          <p:cNvSpPr/>
          <p:nvPr/>
        </p:nvSpPr>
        <p:spPr>
          <a:xfrm>
            <a:off x="2514600" y="5562600"/>
            <a:ext cx="6096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752600" y="5562600"/>
            <a:ext cx="6096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914400" y="5562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1371600" y="59436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5"/>
          <p:cNvCxnSpPr/>
          <p:nvPr/>
        </p:nvCxnSpPr>
        <p:spPr>
          <a:xfrm>
            <a:off x="2057400" y="59436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5"/>
          <p:cNvCxnSpPr/>
          <p:nvPr/>
        </p:nvCxnSpPr>
        <p:spPr>
          <a:xfrm flipH="1">
            <a:off x="2438400" y="5943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5"/>
          <p:cNvSpPr txBox="1"/>
          <p:nvPr/>
        </p:nvSpPr>
        <p:spPr>
          <a:xfrm>
            <a:off x="4784725" y="1641475"/>
            <a:ext cx="1527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type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4860925" y="2327275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4860925" y="3013075"/>
            <a:ext cx="1781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860925" y="3927475"/>
            <a:ext cx="2709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Multi-value attribute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4860925" y="4537075"/>
            <a:ext cx="2254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attribute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4937125" y="5756275"/>
            <a:ext cx="25923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attribute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475656" y="3212976"/>
            <a:ext cx="10668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>
            <a:off x="1677422" y="3544141"/>
            <a:ext cx="7200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914400" y="2743200"/>
            <a:ext cx="1143000" cy="457200"/>
          </a:xfrm>
          <a:prstGeom prst="rect">
            <a:avLst/>
          </a:prstGeom>
          <a:solidFill>
            <a:schemeClr val="accent1"/>
          </a:solidFill>
          <a:ln cap="flat" cmpd="dbl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38200" y="914400"/>
            <a:ext cx="1371600" cy="6858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38200" y="1828800"/>
            <a:ext cx="1371600" cy="685800"/>
          </a:xfrm>
          <a:prstGeom prst="flowChartDecision">
            <a:avLst/>
          </a:prstGeom>
          <a:solidFill>
            <a:schemeClr val="accent1"/>
          </a:solidFill>
          <a:ln cap="flat" cmpd="dbl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1066800" y="381000"/>
            <a:ext cx="1081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4860925" y="346075"/>
            <a:ext cx="123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4784725" y="955675"/>
            <a:ext cx="2322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type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4708525" y="1870075"/>
            <a:ext cx="36496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relationship type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784725" y="2632075"/>
            <a:ext cx="2262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entity type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371600" y="4191000"/>
            <a:ext cx="1066800" cy="4572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3124200" y="42672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28600" y="42672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</a:t>
            </a:r>
            <a:endParaRPr/>
          </a:p>
        </p:txBody>
      </p:sp>
      <p:cxnSp>
        <p:nvCxnSpPr>
          <p:cNvPr id="168" name="Google Shape;168;p6"/>
          <p:cNvCxnSpPr/>
          <p:nvPr/>
        </p:nvCxnSpPr>
        <p:spPr>
          <a:xfrm>
            <a:off x="762000" y="44196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6"/>
          <p:cNvCxnSpPr/>
          <p:nvPr/>
        </p:nvCxnSpPr>
        <p:spPr>
          <a:xfrm>
            <a:off x="2286000" y="4419600"/>
            <a:ext cx="914400" cy="0"/>
          </a:xfrm>
          <a:prstGeom prst="straightConnector1">
            <a:avLst/>
          </a:prstGeom>
          <a:noFill/>
          <a:ln cap="flat" cmpd="dbl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6"/>
          <p:cNvSpPr txBox="1"/>
          <p:nvPr/>
        </p:nvSpPr>
        <p:spPr>
          <a:xfrm>
            <a:off x="4495800" y="4191000"/>
            <a:ext cx="3775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participation of E2 in R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1371600" y="5029200"/>
            <a:ext cx="1066800" cy="4572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3124200" y="51054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28600" y="51054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</a:t>
            </a:r>
            <a:endParaRPr/>
          </a:p>
        </p:txBody>
      </p:sp>
      <p:cxnSp>
        <p:nvCxnSpPr>
          <p:cNvPr id="174" name="Google Shape;174;p6"/>
          <p:cNvCxnSpPr/>
          <p:nvPr/>
        </p:nvCxnSpPr>
        <p:spPr>
          <a:xfrm>
            <a:off x="762000" y="52578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2286000" y="52578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6"/>
          <p:cNvSpPr txBox="1"/>
          <p:nvPr/>
        </p:nvSpPr>
        <p:spPr>
          <a:xfrm>
            <a:off x="4495800" y="5029200"/>
            <a:ext cx="398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 ratio 1:N for E1:E2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974725" y="4765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2514600" y="47244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1066800" y="6019800"/>
            <a:ext cx="1066800" cy="4572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3352800" y="60960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457200" y="6248400"/>
            <a:ext cx="685800" cy="15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6"/>
          <p:cNvSpPr txBox="1"/>
          <p:nvPr/>
        </p:nvSpPr>
        <p:spPr>
          <a:xfrm>
            <a:off x="4556125" y="5756275"/>
            <a:ext cx="438626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constraint (min, max)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Participation of  E2 in R</a:t>
            </a:r>
            <a:endParaRPr/>
          </a:p>
        </p:txBody>
      </p:sp>
      <p:cxnSp>
        <p:nvCxnSpPr>
          <p:cNvPr id="183" name="Google Shape;183;p6"/>
          <p:cNvCxnSpPr/>
          <p:nvPr/>
        </p:nvCxnSpPr>
        <p:spPr>
          <a:xfrm>
            <a:off x="2057400" y="62484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6"/>
          <p:cNvSpPr txBox="1"/>
          <p:nvPr/>
        </p:nvSpPr>
        <p:spPr>
          <a:xfrm>
            <a:off x="1905000" y="5715000"/>
            <a:ext cx="153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(min, max)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F0FF"/>
              </a:buClr>
              <a:buSzPct val="100000"/>
              <a:buFont typeface="Gentium Basic"/>
              <a:buNone/>
            </a:pPr>
            <a:r>
              <a:rPr lang="en-US">
                <a:solidFill>
                  <a:srgbClr val="DCF0FF"/>
                </a:solidFill>
              </a:rPr>
              <a:t>Rule of transfer ER diagram to Relational database schema  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1: An entity type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2: composite attributes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3: multi-value attributes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4: relationship (1:N)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5: relationship (1:1)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6: relationship (M:N)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7: weak entity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spcBef>
                <a:spcPts val="0"/>
              </a:spcBef>
              <a:spcAft>
                <a:spcPts val="0"/>
              </a:spcAft>
              <a:buSzPct val="59999"/>
              <a:buFont typeface="Sorts Mill Goudy"/>
              <a:buNone/>
            </a:pPr>
            <a:r>
              <a:rPr b="1" lang="en-US" sz="2800">
                <a:solidFill>
                  <a:schemeClr val="dk1"/>
                </a:solidFill>
              </a:rPr>
              <a:t>Rule1 : An Entity Type ; Rule2 : composite attribute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457200" y="838200"/>
            <a:ext cx="7772400" cy="533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each attributes to a relational table schema exclusive multi-value and  attributes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457200" y="1447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457200" y="20574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minit, lname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bdate, sex, address, salary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457200" y="27432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457200" y="34290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457200" y="41910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57200" y="4800600"/>
            <a:ext cx="7772400" cy="533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p-number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p-name, p-location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457200" y="228600"/>
            <a:ext cx="7772400" cy="53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Rule3 : multi-value attribute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457200" y="838200"/>
            <a:ext cx="7772400" cy="533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table for multi-value attribute with the key attribute of original entity type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457200" y="2743200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DEPT-LOCATION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457200" y="3429000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Dept-location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d-number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d-location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611560" y="1484784"/>
            <a:ext cx="1905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67544" y="2060848"/>
            <a:ext cx="7772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 </a:t>
            </a: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d-numer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d-name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鳳舞九天">
  <a:themeElements>
    <a:clrScheme name="鳳舞九天">
      <a:dk1>
        <a:srgbClr val="000000"/>
      </a:dk1>
      <a:lt1>
        <a:srgbClr val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2001-08-28T02:30:23Z</dcterms:created>
  <dc:creator>jack</dc:creator>
</cp:coreProperties>
</file>