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xml" Extension="xml"/>
  <Default ContentType="image/png" Extension="png"/>
  <Default ContentType="application/msword" Extension="doc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msword" PartName="/ppt/embeddings/Microsoft_Office_Word_97_-_2003_Document1.doc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</p:sldIdLst>
  <p:sldSz cy="6858000" cx="9144000"/>
  <p:notesSz cx="6791325" cy="9921875"/>
  <p:embeddedFontLst>
    <p:embeddedFont>
      <p:font typeface="Arial Black"/>
      <p:regular r:id="rId104"/>
    </p:embeddedFont>
    <p:embeddedFont>
      <p:font typeface="Gentium Basic"/>
      <p:regular r:id="rId105"/>
      <p:bold r:id="rId106"/>
      <p:italic r:id="rId107"/>
      <p:boldItalic r:id="rId108"/>
    </p:embeddedFont>
    <p:embeddedFont>
      <p:font typeface="Sorts Mill Goudy"/>
      <p:regular r:id="rId109"/>
      <p:italic r:id="rId1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1" roundtripDataSignature="AMtx7mgA5S0ZRSAY3FJBBFibuZ3FQyGV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0584AD-80EC-4893-8F67-1D98B93B34E1}">
  <a:tblStyle styleId="{070584AD-80EC-4893-8F67-1D98B93B34E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font" Target="fonts/GentiumBasic-italic.fntdata"/><Relationship Id="rId106" Type="http://schemas.openxmlformats.org/officeDocument/2006/relationships/font" Target="fonts/GentiumBasic-bold.fntdata"/><Relationship Id="rId105" Type="http://schemas.openxmlformats.org/officeDocument/2006/relationships/font" Target="fonts/GentiumBasic-regular.fntdata"/><Relationship Id="rId104" Type="http://schemas.openxmlformats.org/officeDocument/2006/relationships/font" Target="fonts/ArialBlack-regular.fntdata"/><Relationship Id="rId109" Type="http://schemas.openxmlformats.org/officeDocument/2006/relationships/font" Target="fonts/SortsMillGoudy-regular.fntdata"/><Relationship Id="rId108" Type="http://schemas.openxmlformats.org/officeDocument/2006/relationships/font" Target="fonts/GentiumBasic-boldItalic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10" Type="http://schemas.openxmlformats.org/officeDocument/2006/relationships/font" Target="fonts/SortsMillGoudy-italic.fntdata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11" Type="http://customschemas.google.com/relationships/presentationmetadata" Target="metadata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9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3225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8100" y="0"/>
            <a:ext cx="2943225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4988"/>
            <a:ext cx="2943225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8100" y="9424988"/>
            <a:ext cx="2943225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679133" y="4712896"/>
            <a:ext cx="5433060" cy="4464844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 txBox="1"/>
          <p:nvPr>
            <p:ph idx="1" type="body"/>
          </p:nvPr>
        </p:nvSpPr>
        <p:spPr>
          <a:xfrm>
            <a:off x="679133" y="4712896"/>
            <a:ext cx="5433060" cy="4464844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224" name="Google Shape;224;p11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:notes"/>
          <p:cNvSpPr txBox="1"/>
          <p:nvPr>
            <p:ph idx="1" type="body"/>
          </p:nvPr>
        </p:nvSpPr>
        <p:spPr>
          <a:xfrm>
            <a:off x="679133" y="4712896"/>
            <a:ext cx="5433060" cy="4464844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231" name="Google Shape;231;p12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:notes"/>
          <p:cNvSpPr txBox="1"/>
          <p:nvPr>
            <p:ph idx="1" type="body"/>
          </p:nvPr>
        </p:nvSpPr>
        <p:spPr>
          <a:xfrm>
            <a:off x="679133" y="4712896"/>
            <a:ext cx="5433060" cy="4464844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238" name="Google Shape;238;p13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:notes"/>
          <p:cNvSpPr txBox="1"/>
          <p:nvPr>
            <p:ph idx="1" type="body"/>
          </p:nvPr>
        </p:nvSpPr>
        <p:spPr>
          <a:xfrm>
            <a:off x="679133" y="4712896"/>
            <a:ext cx="5433060" cy="4464844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245" name="Google Shape;245;p14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5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6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7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7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8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9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0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1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2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2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3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3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4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4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5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5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6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6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7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7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8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8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9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9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0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0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1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1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2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2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3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3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4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4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5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5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6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6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7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7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8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8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9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9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0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0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1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1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2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2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3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3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4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4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5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5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6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6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7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47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8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48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9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49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0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50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1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51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2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52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3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53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4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54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5:notes"/>
          <p:cNvSpPr txBox="1"/>
          <p:nvPr>
            <p:ph idx="12" type="sldNum"/>
          </p:nvPr>
        </p:nvSpPr>
        <p:spPr>
          <a:xfrm>
            <a:off x="3848100" y="9424988"/>
            <a:ext cx="2943225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6" name="Google Shape;686;p55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7" name="Google Shape;687;p55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6:notes"/>
          <p:cNvSpPr txBox="1"/>
          <p:nvPr>
            <p:ph idx="12" type="sldNum"/>
          </p:nvPr>
        </p:nvSpPr>
        <p:spPr>
          <a:xfrm>
            <a:off x="3848100" y="9424988"/>
            <a:ext cx="2943225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4" name="Google Shape;694;p56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5" name="Google Shape;695;p56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7:notes"/>
          <p:cNvSpPr txBox="1"/>
          <p:nvPr>
            <p:ph idx="12" type="sldNum"/>
          </p:nvPr>
        </p:nvSpPr>
        <p:spPr>
          <a:xfrm>
            <a:off x="3848100" y="9424988"/>
            <a:ext cx="2943225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3" name="Google Shape;703;p57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4" name="Google Shape;704;p57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8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58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9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59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60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60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1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61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62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62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63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63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64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64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65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65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66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66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67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67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68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68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69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69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79133" y="4712891"/>
            <a:ext cx="5433060" cy="4464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915988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70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70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71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71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72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72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73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73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74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74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75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75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6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76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77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77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8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78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79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79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79133" y="4712896"/>
            <a:ext cx="5433060" cy="4464844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80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80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81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81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82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82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83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83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84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84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85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85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86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86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87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87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88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88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89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89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79133" y="4712896"/>
            <a:ext cx="5433060" cy="4464844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195" name="Google Shape;195;p9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90:notes"/>
          <p:cNvSpPr txBox="1"/>
          <p:nvPr>
            <p:ph idx="1" type="body"/>
          </p:nvPr>
        </p:nvSpPr>
        <p:spPr>
          <a:xfrm>
            <a:off x="904875" y="4713288"/>
            <a:ext cx="4981575" cy="4464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90:notes"/>
          <p:cNvSpPr/>
          <p:nvPr>
            <p:ph idx="2" type="sldImg"/>
          </p:nvPr>
        </p:nvSpPr>
        <p:spPr>
          <a:xfrm>
            <a:off x="915988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10e4e9b89da_0_0:notes"/>
          <p:cNvSpPr/>
          <p:nvPr>
            <p:ph idx="2" type="sldImg"/>
          </p:nvPr>
        </p:nvSpPr>
        <p:spPr>
          <a:xfrm>
            <a:off x="915988" y="744538"/>
            <a:ext cx="4959300" cy="371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10e4e9b89da_0_0:notes"/>
          <p:cNvSpPr txBox="1"/>
          <p:nvPr>
            <p:ph idx="1" type="body"/>
          </p:nvPr>
        </p:nvSpPr>
        <p:spPr>
          <a:xfrm>
            <a:off x="904875" y="4713288"/>
            <a:ext cx="4981500" cy="446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g10e4e9b89da_0_0:notes"/>
          <p:cNvSpPr txBox="1"/>
          <p:nvPr>
            <p:ph idx="12" type="sldNum"/>
          </p:nvPr>
        </p:nvSpPr>
        <p:spPr>
          <a:xfrm>
            <a:off x="3848100" y="9424988"/>
            <a:ext cx="2943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10e4e9b89da_0_7:notes"/>
          <p:cNvSpPr txBox="1"/>
          <p:nvPr>
            <p:ph idx="1" type="body"/>
          </p:nvPr>
        </p:nvSpPr>
        <p:spPr>
          <a:xfrm>
            <a:off x="679132" y="4712896"/>
            <a:ext cx="5433000" cy="44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75" lIns="95150" spcFirstLastPara="1" rIns="95150" wrap="square" tIns="47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040" name="Google Shape;1040;g10e4e9b89da_0_7:notes"/>
          <p:cNvSpPr/>
          <p:nvPr>
            <p:ph idx="2" type="sldImg"/>
          </p:nvPr>
        </p:nvSpPr>
        <p:spPr>
          <a:xfrm>
            <a:off x="949146" y="744873"/>
            <a:ext cx="4893000" cy="371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10e4e9b89da_0_14:notes"/>
          <p:cNvSpPr txBox="1"/>
          <p:nvPr>
            <p:ph idx="1" type="body"/>
          </p:nvPr>
        </p:nvSpPr>
        <p:spPr>
          <a:xfrm>
            <a:off x="679132" y="4712896"/>
            <a:ext cx="5433000" cy="44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75" lIns="95150" spcFirstLastPara="1" rIns="95150" wrap="square" tIns="47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048" name="Google Shape;1048;g10e4e9b89da_0_14:notes"/>
          <p:cNvSpPr/>
          <p:nvPr>
            <p:ph idx="2" type="sldImg"/>
          </p:nvPr>
        </p:nvSpPr>
        <p:spPr>
          <a:xfrm>
            <a:off x="949146" y="744873"/>
            <a:ext cx="4893000" cy="371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10e4e9b89da_0_23:notes"/>
          <p:cNvSpPr txBox="1"/>
          <p:nvPr>
            <p:ph idx="1" type="body"/>
          </p:nvPr>
        </p:nvSpPr>
        <p:spPr>
          <a:xfrm>
            <a:off x="679132" y="4712896"/>
            <a:ext cx="5433000" cy="44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75" lIns="95150" spcFirstLastPara="1" rIns="95150" wrap="square" tIns="47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058" name="Google Shape;1058;g10e4e9b89da_0_23:notes"/>
          <p:cNvSpPr/>
          <p:nvPr>
            <p:ph idx="2" type="sldImg"/>
          </p:nvPr>
        </p:nvSpPr>
        <p:spPr>
          <a:xfrm>
            <a:off x="949146" y="744873"/>
            <a:ext cx="4893000" cy="371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10e4e9b89da_0_31:notes"/>
          <p:cNvSpPr txBox="1"/>
          <p:nvPr>
            <p:ph idx="1" type="body"/>
          </p:nvPr>
        </p:nvSpPr>
        <p:spPr>
          <a:xfrm>
            <a:off x="679132" y="4712896"/>
            <a:ext cx="5433000" cy="44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75" lIns="95150" spcFirstLastPara="1" rIns="95150" wrap="square" tIns="47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067" name="Google Shape;1067;g10e4e9b89da_0_31:notes"/>
          <p:cNvSpPr/>
          <p:nvPr>
            <p:ph idx="2" type="sldImg"/>
          </p:nvPr>
        </p:nvSpPr>
        <p:spPr>
          <a:xfrm>
            <a:off x="949146" y="744873"/>
            <a:ext cx="4893000" cy="371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10e4e9b89da_0_39:notes"/>
          <p:cNvSpPr txBox="1"/>
          <p:nvPr>
            <p:ph idx="1" type="body"/>
          </p:nvPr>
        </p:nvSpPr>
        <p:spPr>
          <a:xfrm>
            <a:off x="679132" y="4712896"/>
            <a:ext cx="5433000" cy="44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75" lIns="95150" spcFirstLastPara="1" rIns="95150" wrap="square" tIns="47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076" name="Google Shape;1076;g10e4e9b89da_0_39:notes"/>
          <p:cNvSpPr/>
          <p:nvPr>
            <p:ph idx="2" type="sldImg"/>
          </p:nvPr>
        </p:nvSpPr>
        <p:spPr>
          <a:xfrm>
            <a:off x="949146" y="744873"/>
            <a:ext cx="4893000" cy="371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10e4e9b89da_0_47:notes"/>
          <p:cNvSpPr/>
          <p:nvPr>
            <p:ph idx="2" type="sldImg"/>
          </p:nvPr>
        </p:nvSpPr>
        <p:spPr>
          <a:xfrm>
            <a:off x="949146" y="744873"/>
            <a:ext cx="4893000" cy="371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10e4e9b89da_0_47:notes"/>
          <p:cNvSpPr txBox="1"/>
          <p:nvPr>
            <p:ph idx="1" type="body"/>
          </p:nvPr>
        </p:nvSpPr>
        <p:spPr>
          <a:xfrm>
            <a:off x="679132" y="4712896"/>
            <a:ext cx="5433000" cy="446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g10e4e9b89da_0_47:notes"/>
          <p:cNvSpPr txBox="1"/>
          <p:nvPr>
            <p:ph idx="12" type="sldNum"/>
          </p:nvPr>
        </p:nvSpPr>
        <p:spPr>
          <a:xfrm>
            <a:off x="3846846" y="9424071"/>
            <a:ext cx="2943000" cy="496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bg>
      <p:bgPr>
        <a:blipFill rotWithShape="1">
          <a:blip r:embed="rId2">
            <a:alphaModFix/>
          </a:blip>
          <a:tile algn="tl" flip="x" tx="0" sx="50000" ty="0" sy="50000"/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92"/>
          <p:cNvSpPr txBox="1"/>
          <p:nvPr>
            <p:ph type="ctrTitle"/>
          </p:nvPr>
        </p:nvSpPr>
        <p:spPr>
          <a:xfrm>
            <a:off x="685800" y="121442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Gentium Bas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2"/>
          <p:cNvSpPr txBox="1"/>
          <p:nvPr>
            <p:ph idx="1" type="subTitle"/>
          </p:nvPr>
        </p:nvSpPr>
        <p:spPr>
          <a:xfrm>
            <a:off x="1521733" y="2759581"/>
            <a:ext cx="6100534" cy="1740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192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SzPts val="168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9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1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 rotWithShape="1">
            <a:blip r:embed="rId2">
              <a:alphaModFix amt="40000"/>
            </a:blip>
            <a:tile algn="tl" flip="x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01"/>
          <p:cNvSpPr txBox="1"/>
          <p:nvPr>
            <p:ph type="title"/>
          </p:nvPr>
        </p:nvSpPr>
        <p:spPr>
          <a:xfrm>
            <a:off x="695298" y="214290"/>
            <a:ext cx="7448602" cy="7810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Gentium Basic"/>
              <a:buNone/>
              <a:defRPr b="0" sz="3600">
                <a:solidFill>
                  <a:schemeClr val="accent4"/>
                </a:solidFill>
                <a:latin typeface="Gentium Basic"/>
                <a:ea typeface="Gentium Basic"/>
                <a:cs typeface="Gentium Basic"/>
                <a:sym typeface="Gentium Bas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1"/>
          <p:cNvSpPr/>
          <p:nvPr>
            <p:ph idx="2" type="pic"/>
          </p:nvPr>
        </p:nvSpPr>
        <p:spPr>
          <a:xfrm>
            <a:off x="681015" y="1000108"/>
            <a:ext cx="7452360" cy="5214974"/>
          </a:xfrm>
          <a:prstGeom prst="snip2DiagRect">
            <a:avLst>
              <a:gd fmla="val 0" name="adj1"/>
              <a:gd fmla="val 17946" name="adj2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01"/>
          <p:cNvSpPr txBox="1"/>
          <p:nvPr>
            <p:ph idx="1" type="body"/>
          </p:nvPr>
        </p:nvSpPr>
        <p:spPr>
          <a:xfrm>
            <a:off x="4953000" y="6243633"/>
            <a:ext cx="3180375" cy="6143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r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r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9" name="Google Shape;89;p101"/>
          <p:cNvSpPr txBox="1"/>
          <p:nvPr>
            <p:ph idx="10" type="dt"/>
          </p:nvPr>
        </p:nvSpPr>
        <p:spPr>
          <a:xfrm>
            <a:off x="609600" y="6492878"/>
            <a:ext cx="16763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01"/>
          <p:cNvSpPr txBox="1"/>
          <p:nvPr>
            <p:ph idx="11" type="ftr"/>
          </p:nvPr>
        </p:nvSpPr>
        <p:spPr>
          <a:xfrm>
            <a:off x="2285984" y="6492876"/>
            <a:ext cx="26432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01"/>
          <p:cNvSpPr/>
          <p:nvPr>
            <p:ph idx="12" type="sldNum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2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 rotWithShape="1">
            <a:blip r:embed="rId2">
              <a:alphaModFix amt="40000"/>
            </a:blip>
            <a:tile algn="tl" flip="x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02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02"/>
          <p:cNvSpPr txBox="1"/>
          <p:nvPr>
            <p:ph idx="1" type="body"/>
          </p:nvPr>
        </p:nvSpPr>
        <p:spPr>
          <a:xfrm rot="5400000">
            <a:off x="2214546" y="-257171"/>
            <a:ext cx="4714907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🞛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🞜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🞚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◇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0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0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0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0" name="Google Shape;100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3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 rotWithShape="1">
            <a:blip r:embed="rId2">
              <a:alphaModFix amt="40000"/>
            </a:blip>
            <a:tile algn="tl" flip="x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03"/>
          <p:cNvSpPr txBox="1"/>
          <p:nvPr>
            <p:ph type="title"/>
          </p:nvPr>
        </p:nvSpPr>
        <p:spPr>
          <a:xfrm rot="5400000">
            <a:off x="5016500" y="2544782"/>
            <a:ext cx="5940444" cy="1400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03"/>
          <p:cNvSpPr txBox="1"/>
          <p:nvPr>
            <p:ph idx="1" type="body"/>
          </p:nvPr>
        </p:nvSpPr>
        <p:spPr>
          <a:xfrm rot="5400000">
            <a:off x="865981" y="-134143"/>
            <a:ext cx="5940444" cy="6758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🞛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🞜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🞚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◇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0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0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0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8" name="Google Shape;108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3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 rotWithShape="1">
            <a:blip r:embed="rId2">
              <a:alphaModFix amt="40000"/>
            </a:blip>
            <a:tile algn="tl" flip="x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93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🞛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🞜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🞚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◇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9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表格" type="tbl">
  <p:cSld name="TAB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4"/>
          <p:cNvSpPr txBox="1"/>
          <p:nvPr>
            <p:ph type="title"/>
          </p:nvPr>
        </p:nvSpPr>
        <p:spPr>
          <a:xfrm>
            <a:off x="1219200" y="304800"/>
            <a:ext cx="7772400" cy="12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 rotWithShape="1">
            <a:blip r:embed="rId2">
              <a:alphaModFix amt="40000"/>
            </a:blip>
            <a:tile algn="tl" flip="x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Google Shape;37;p9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" name="Google Shape;40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bg>
      <p:bgPr>
        <a:blipFill rotWithShape="1">
          <a:blip r:embed="rId2">
            <a:alphaModFix/>
          </a:blip>
          <a:tile algn="tl" flip="x" tx="0" sx="50000" ty="0" sy="50000"/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6"/>
          <p:cNvSpPr txBox="1"/>
          <p:nvPr>
            <p:ph type="title"/>
          </p:nvPr>
        </p:nvSpPr>
        <p:spPr>
          <a:xfrm>
            <a:off x="722313" y="414336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Gentium Basic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6"/>
          <p:cNvSpPr txBox="1"/>
          <p:nvPr>
            <p:ph idx="1" type="body"/>
          </p:nvPr>
        </p:nvSpPr>
        <p:spPr>
          <a:xfrm>
            <a:off x="722313" y="2643182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1680"/>
              <a:buNone/>
              <a:defRPr sz="28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7" name="Google Shape;47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 rotWithShape="1">
            <a:blip r:embed="rId2">
              <a:alphaModFix amt="40000"/>
            </a:blip>
            <a:tile algn="tl" flip="x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Google Shape;50;p97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🞛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🞜"/>
              <a:defRPr sz="2400"/>
            </a:lvl2pPr>
            <a:lvl3pPr indent="-304800" lvl="2" marL="1371600" algn="l">
              <a:spcBef>
                <a:spcPts val="400"/>
              </a:spcBef>
              <a:spcAft>
                <a:spcPts val="0"/>
              </a:spcAft>
              <a:buSzPts val="1200"/>
              <a:buChar char="🞚"/>
              <a:defRPr sz="2000"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◇"/>
              <a:defRPr sz="1800"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2" name="Google Shape;52;p9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🞛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🞜"/>
              <a:defRPr sz="2400"/>
            </a:lvl2pPr>
            <a:lvl3pPr indent="-304800" lvl="2" marL="1371600" algn="l">
              <a:spcBef>
                <a:spcPts val="400"/>
              </a:spcBef>
              <a:spcAft>
                <a:spcPts val="0"/>
              </a:spcAft>
              <a:buSzPts val="1200"/>
              <a:buChar char="🞚"/>
              <a:defRPr sz="2000"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◇"/>
              <a:defRPr sz="1800"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9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" name="Google Shape;56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8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 rotWithShape="1">
            <a:blip r:embed="rId2">
              <a:alphaModFix amt="40000"/>
            </a:blip>
            <a:tile algn="tl" flip="x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98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08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9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🞛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🞜"/>
              <a:defRPr sz="2000"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🞚"/>
              <a:defRPr sz="1800"/>
            </a:lvl3pPr>
            <a:lvl4pPr indent="-289560" lvl="3" marL="1828800" algn="l">
              <a:spcBef>
                <a:spcPts val="320"/>
              </a:spcBef>
              <a:spcAft>
                <a:spcPts val="0"/>
              </a:spcAft>
              <a:buSzPts val="960"/>
              <a:buChar char="◇"/>
              <a:defRPr sz="1600"/>
            </a:lvl4pPr>
            <a:lvl5pPr indent="-289560" lvl="4" marL="2286000" algn="l">
              <a:spcBef>
                <a:spcPts val="320"/>
              </a:spcBef>
              <a:spcAft>
                <a:spcPts val="0"/>
              </a:spcAft>
              <a:buSzPts val="960"/>
              <a:buChar char="◆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2" name="Google Shape;62;p9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08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9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🞛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🞜"/>
              <a:defRPr sz="2000"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🞚"/>
              <a:defRPr sz="1800"/>
            </a:lvl3pPr>
            <a:lvl4pPr indent="-289560" lvl="3" marL="1828800" algn="l">
              <a:spcBef>
                <a:spcPts val="320"/>
              </a:spcBef>
              <a:spcAft>
                <a:spcPts val="0"/>
              </a:spcAft>
              <a:buSzPts val="960"/>
              <a:buChar char="◇"/>
              <a:defRPr sz="1600"/>
            </a:lvl4pPr>
            <a:lvl5pPr indent="-289560" lvl="4" marL="2286000" algn="l">
              <a:spcBef>
                <a:spcPts val="320"/>
              </a:spcBef>
              <a:spcAft>
                <a:spcPts val="0"/>
              </a:spcAft>
              <a:buSzPts val="960"/>
              <a:buChar char="◆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4" name="Google Shape;64;p9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" name="Google Shape;67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9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 rotWithShape="1">
            <a:blip r:embed="rId2">
              <a:alphaModFix amt="40000"/>
            </a:blip>
            <a:tile algn="tl" flip="x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99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4" name="Google Shape;74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0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 rotWithShape="1">
            <a:blip r:embed="rId2">
              <a:alphaModFix amt="40000"/>
            </a:blip>
            <a:tile algn="tl" flip="x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00"/>
          <p:cNvSpPr txBox="1"/>
          <p:nvPr>
            <p:ph type="title"/>
          </p:nvPr>
        </p:nvSpPr>
        <p:spPr>
          <a:xfrm>
            <a:off x="461175" y="5357826"/>
            <a:ext cx="8226225" cy="768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Gentium Basic"/>
              <a:buNone/>
              <a:defRPr b="0" sz="3600">
                <a:solidFill>
                  <a:schemeClr val="accent4"/>
                </a:solidFill>
                <a:latin typeface="Gentium Basic"/>
                <a:ea typeface="Gentium Basic"/>
                <a:cs typeface="Gentium Basic"/>
                <a:sym typeface="Gentium Bas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0"/>
          <p:cNvSpPr txBox="1"/>
          <p:nvPr>
            <p:ph idx="1" type="body"/>
          </p:nvPr>
        </p:nvSpPr>
        <p:spPr>
          <a:xfrm>
            <a:off x="460382" y="428604"/>
            <a:ext cx="5111750" cy="4857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🞛"/>
              <a:defRPr sz="3200"/>
            </a:lvl1pPr>
            <a:lvl2pPr indent="-335280" lvl="1" marL="914400" algn="l">
              <a:spcBef>
                <a:spcPts val="560"/>
              </a:spcBef>
              <a:spcAft>
                <a:spcPts val="0"/>
              </a:spcAft>
              <a:buSzPts val="1680"/>
              <a:buChar char="🞜"/>
              <a:defRPr sz="2800"/>
            </a:lvl2pPr>
            <a:lvl3pPr indent="-320039" lvl="2" marL="1371600" algn="l">
              <a:spcBef>
                <a:spcPts val="480"/>
              </a:spcBef>
              <a:spcAft>
                <a:spcPts val="0"/>
              </a:spcAft>
              <a:buSzPts val="1440"/>
              <a:buChar char="🞚"/>
              <a:defRPr sz="2400"/>
            </a:lvl3pPr>
            <a:lvl4pPr indent="-304800" lvl="3" marL="1828800" algn="l">
              <a:spcBef>
                <a:spcPts val="400"/>
              </a:spcBef>
              <a:spcAft>
                <a:spcPts val="0"/>
              </a:spcAft>
              <a:buSzPts val="1200"/>
              <a:buChar char="◇"/>
              <a:defRPr sz="2000"/>
            </a:lvl4pPr>
            <a:lvl5pPr indent="-304800" lvl="4" marL="2286000" algn="l">
              <a:spcBef>
                <a:spcPts val="400"/>
              </a:spcBef>
              <a:spcAft>
                <a:spcPts val="0"/>
              </a:spcAft>
              <a:buSzPts val="1200"/>
              <a:buChar char="◆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9" name="Google Shape;79;p100"/>
          <p:cNvSpPr txBox="1"/>
          <p:nvPr>
            <p:ph idx="2" type="body"/>
          </p:nvPr>
        </p:nvSpPr>
        <p:spPr>
          <a:xfrm>
            <a:off x="5679086" y="1357298"/>
            <a:ext cx="3008313" cy="3929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0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3" name="Google Shape;83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1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  <a:defRPr b="0" i="0" sz="4400" u="none" cap="none" strike="noStrike">
                <a:solidFill>
                  <a:schemeClr val="accent4"/>
                </a:solidFill>
                <a:latin typeface="Gentium Basic"/>
                <a:ea typeface="Gentium Basic"/>
                <a:cs typeface="Gentium Basic"/>
                <a:sym typeface="Gentium Bas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9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Noto Sans Symbols"/>
              <a:buChar char="🞛"/>
              <a:defRPr b="0" i="0" sz="32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🞜"/>
              <a:defRPr b="0" i="0" sz="2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Noto Sans Symbols"/>
              <a:buChar char="🞚"/>
              <a:defRPr b="0" i="0" sz="24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◇"/>
              <a:defRPr b="0" i="0" sz="20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◆"/>
              <a:defRPr b="0" i="0" sz="20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2" name="Google Shape;12;p9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9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9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qqsasa2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14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9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13.png"/><Relationship Id="rId7" Type="http://schemas.openxmlformats.org/officeDocument/2006/relationships/image" Target="../media/image47.png"/><Relationship Id="rId8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86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slide" Target="/ppt/slides/slide84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b-engines.com/en/ranking" TargetMode="External"/><Relationship Id="rId4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slide" Target="/ppt/slides/slide33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6.xml"/><Relationship Id="rId4" Type="http://schemas.openxmlformats.org/officeDocument/2006/relationships/slide" Target="/ppt/slides/slide19.xml"/><Relationship Id="rId5" Type="http://schemas.openxmlformats.org/officeDocument/2006/relationships/slide" Target="/ppt/slides/slide24.xml"/><Relationship Id="rId6" Type="http://schemas.openxmlformats.org/officeDocument/2006/relationships/slide" Target="/ppt/slides/slide28.xml"/><Relationship Id="rId7" Type="http://schemas.openxmlformats.org/officeDocument/2006/relationships/slide" Target="/ppt/slides/slide91.xml"/><Relationship Id="rId8" Type="http://schemas.openxmlformats.org/officeDocument/2006/relationships/slide" Target="/ppt/slides/slide91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Relationship Id="rId5" Type="http://schemas.openxmlformats.org/officeDocument/2006/relationships/oleObject" Target="../embeddings/Microsoft_Office_Word_97_-_2003_Document1.doc"/><Relationship Id="rId6" Type="http://schemas.openxmlformats.org/officeDocument/2006/relationships/image" Target="../media/image19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3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2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3.xml"/><Relationship Id="rId4" Type="http://schemas.openxmlformats.org/officeDocument/2006/relationships/slide" Target="/ppt/slides/slide23.xml"/><Relationship Id="rId5" Type="http://schemas.openxmlformats.org/officeDocument/2006/relationships/slide" Target="/ppt/slides/slide16.xml"/><Relationship Id="rId6" Type="http://schemas.openxmlformats.org/officeDocument/2006/relationships/slide" Target="/ppt/slides/slide1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0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4.jpg"/><Relationship Id="rId4" Type="http://schemas.openxmlformats.org/officeDocument/2006/relationships/image" Target="../media/image25.jpg"/><Relationship Id="rId5" Type="http://schemas.openxmlformats.org/officeDocument/2006/relationships/image" Target="../media/image30.jpg"/><Relationship Id="rId6" Type="http://schemas.openxmlformats.org/officeDocument/2006/relationships/image" Target="../media/image28.png"/><Relationship Id="rId7" Type="http://schemas.openxmlformats.org/officeDocument/2006/relationships/image" Target="../media/image2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png"/><Relationship Id="rId1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34.png"/><Relationship Id="rId5" Type="http://schemas.openxmlformats.org/officeDocument/2006/relationships/image" Target="../media/image27.png"/><Relationship Id="rId6" Type="http://schemas.openxmlformats.org/officeDocument/2006/relationships/image" Target="../media/image46.png"/><Relationship Id="rId7" Type="http://schemas.openxmlformats.org/officeDocument/2006/relationships/image" Target="../media/image35.png"/><Relationship Id="rId8" Type="http://schemas.openxmlformats.org/officeDocument/2006/relationships/image" Target="../media/image29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38.png"/><Relationship Id="rId4" Type="http://schemas.openxmlformats.org/officeDocument/2006/relationships/slide" Target="/ppt/slides/slide25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40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45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Relationship Id="rId3" Type="http://schemas.openxmlformats.org/officeDocument/2006/relationships/hyperlink" Target="https://docs.microsoft.com/zh-tw/sql/?view=sql-server-ver15" TargetMode="External"/><Relationship Id="rId4" Type="http://schemas.openxmlformats.org/officeDocument/2006/relationships/hyperlink" Target="https://docs.microsoft.com/zh-tw/sql/?view=sql-server-ver15" TargetMode="External"/><Relationship Id="rId5" Type="http://schemas.openxmlformats.org/officeDocument/2006/relationships/hyperlink" Target="https://dev.mysql.com/doc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Relationship Id="rId3" Type="http://schemas.openxmlformats.org/officeDocument/2006/relationships/hyperlink" Target="https://www.heidisql.com/" TargetMode="Externa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Relationship Id="rId3" Type="http://schemas.openxmlformats.org/officeDocument/2006/relationships/hyperlink" Target="https://dev.mysql.com/doc/connector-python/en/" TargetMode="Externa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39.png"/><Relationship Id="rId4" Type="http://schemas.openxmlformats.org/officeDocument/2006/relationships/image" Target="../media/image44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42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36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37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 txBox="1"/>
          <p:nvPr>
            <p:ph type="ctrTitle"/>
          </p:nvPr>
        </p:nvSpPr>
        <p:spPr>
          <a:xfrm>
            <a:off x="685800" y="121442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Gentium Basic"/>
              <a:buNone/>
            </a:pPr>
            <a:r>
              <a:rPr lang="en-US"/>
              <a:t>關聯式資料庫概論與</a:t>
            </a:r>
            <a:br>
              <a:rPr lang="en-US"/>
            </a:br>
            <a:r>
              <a:rPr lang="en-US"/>
              <a:t>SQL語言介紹 </a:t>
            </a:r>
            <a:endParaRPr/>
          </a:p>
        </p:txBody>
      </p:sp>
      <p:sp>
        <p:nvSpPr>
          <p:cNvPr id="114" name="Google Shape;114;p1"/>
          <p:cNvSpPr txBox="1"/>
          <p:nvPr>
            <p:ph idx="1" type="subTitle"/>
          </p:nvPr>
        </p:nvSpPr>
        <p:spPr>
          <a:xfrm>
            <a:off x="1521733" y="2759581"/>
            <a:ext cx="6100534" cy="1740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59999"/>
              <a:buNone/>
            </a:pPr>
            <a:r>
              <a:rPr lang="en-US" sz="2800"/>
              <a:t>以 SQL server 2019 及 MySQL 為例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59999"/>
              <a:buNone/>
            </a:pPr>
            <a:r>
              <a:t/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59999"/>
              <a:buNone/>
            </a:pPr>
            <a:r>
              <a:rPr lang="en-US" sz="2800"/>
              <a:t>黃文杰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59999"/>
              <a:buNone/>
            </a:pPr>
            <a:r>
              <a:rPr lang="en-US" sz="2800" u="sng">
                <a:solidFill>
                  <a:schemeClr val="hlink"/>
                </a:solidFill>
                <a:hlinkClick r:id="rId3"/>
              </a:rPr>
              <a:t>qqsasa2@gmail.com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59999"/>
              <a:buNone/>
            </a:pPr>
            <a:r>
              <a:rPr lang="en-US" sz="2800"/>
              <a:t>0929227368</a:t>
            </a:r>
            <a:endParaRPr sz="2800"/>
          </a:p>
        </p:txBody>
      </p:sp>
      <p:sp>
        <p:nvSpPr>
          <p:cNvPr id="115" name="Google Shape;115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rPr lang="en-US"/>
              <a:t>Level of Measurement </a:t>
            </a:r>
            <a:endParaRPr/>
          </a:p>
        </p:txBody>
      </p:sp>
      <p:sp>
        <p:nvSpPr>
          <p:cNvPr id="206" name="Google Shape;206;p1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❖"/>
            </a:pPr>
            <a:r>
              <a:rPr lang="en-US"/>
              <a:t>四種尺度的資料(Level of Measurement):</a:t>
            </a:r>
            <a:endParaRPr/>
          </a:p>
        </p:txBody>
      </p:sp>
      <p:sp>
        <p:nvSpPr>
          <p:cNvPr id="207" name="Google Shape;207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10"/>
          <p:cNvSpPr/>
          <p:nvPr/>
        </p:nvSpPr>
        <p:spPr>
          <a:xfrm>
            <a:off x="3851920" y="2636912"/>
            <a:ext cx="1152000" cy="432000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>
            <a:noFill/>
          </a:ln>
          <a:effectLst>
            <a:outerShdw blurRad="190500" rotWithShape="0" dir="2700000" dist="786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Data</a:t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5652120" y="3356992"/>
            <a:ext cx="1944300" cy="432000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>
            <a:noFill/>
          </a:ln>
          <a:effectLst>
            <a:outerShdw blurRad="190500" rotWithShape="0" dir="2700000" dist="786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Quantitative Data</a:t>
            </a:r>
            <a:endParaRPr b="1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210" name="Google Shape;210;p10"/>
          <p:cNvSpPr/>
          <p:nvPr/>
        </p:nvSpPr>
        <p:spPr>
          <a:xfrm>
            <a:off x="1475656" y="3356992"/>
            <a:ext cx="1872300" cy="4320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>
            <a:noFill/>
          </a:ln>
          <a:effectLst>
            <a:outerShdw blurRad="190500" rotWithShape="0" dir="2700000" dist="786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Qualitative Data</a:t>
            </a:r>
            <a:endParaRPr b="1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211" name="Google Shape;211;p10"/>
          <p:cNvSpPr/>
          <p:nvPr/>
        </p:nvSpPr>
        <p:spPr>
          <a:xfrm>
            <a:off x="177851" y="4221100"/>
            <a:ext cx="2089800" cy="7200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>
            <a:noFill/>
          </a:ln>
          <a:effectLst>
            <a:outerShdw blurRad="190500" rotWithShape="0" dir="2700000" dist="786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The Nominal Level (名目尺度)</a:t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2459775" y="4221100"/>
            <a:ext cx="1944300" cy="7200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>
            <a:noFill/>
          </a:ln>
          <a:effectLst>
            <a:outerShdw blurRad="190500" rotWithShape="0" dir="2700000" dist="786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The Ordinal Level (順序尺度)</a:t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213" name="Google Shape;213;p10"/>
          <p:cNvSpPr/>
          <p:nvPr/>
        </p:nvSpPr>
        <p:spPr>
          <a:xfrm>
            <a:off x="6660232" y="4221088"/>
            <a:ext cx="1944300" cy="720000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>
            <a:noFill/>
          </a:ln>
          <a:effectLst>
            <a:outerShdw blurRad="190500" rotWithShape="0" dir="2700000" dist="786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The Ratio Level (比率尺度)</a:t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214" name="Google Shape;214;p10"/>
          <p:cNvSpPr/>
          <p:nvPr/>
        </p:nvSpPr>
        <p:spPr>
          <a:xfrm>
            <a:off x="4523994" y="4221088"/>
            <a:ext cx="1944300" cy="720000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>
            <a:noFill/>
          </a:ln>
          <a:effectLst>
            <a:outerShdw blurRad="190500" rotWithShape="0" dir="2700000" dist="786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The Interval Level (區間尺度)</a:t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cxnSp>
        <p:nvCxnSpPr>
          <p:cNvPr id="215" name="Google Shape;215;p10"/>
          <p:cNvCxnSpPr/>
          <p:nvPr/>
        </p:nvCxnSpPr>
        <p:spPr>
          <a:xfrm>
            <a:off x="8676456" y="2060848"/>
            <a:ext cx="914400" cy="9144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6" name="Google Shape;216;p10"/>
          <p:cNvCxnSpPr>
            <a:endCxn id="210" idx="0"/>
          </p:cNvCxnSpPr>
          <p:nvPr/>
        </p:nvCxnSpPr>
        <p:spPr>
          <a:xfrm flipH="1">
            <a:off x="2411806" y="3068992"/>
            <a:ext cx="2016300" cy="288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10"/>
          <p:cNvCxnSpPr>
            <a:endCxn id="209" idx="0"/>
          </p:cNvCxnSpPr>
          <p:nvPr/>
        </p:nvCxnSpPr>
        <p:spPr>
          <a:xfrm>
            <a:off x="4427970" y="3068992"/>
            <a:ext cx="2196300" cy="288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8" name="Google Shape;218;p10"/>
          <p:cNvCxnSpPr>
            <a:endCxn id="211" idx="0"/>
          </p:cNvCxnSpPr>
          <p:nvPr/>
        </p:nvCxnSpPr>
        <p:spPr>
          <a:xfrm flipH="1">
            <a:off x="1222751" y="3789100"/>
            <a:ext cx="1080000" cy="432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9" name="Google Shape;219;p10"/>
          <p:cNvCxnSpPr>
            <a:endCxn id="212" idx="0"/>
          </p:cNvCxnSpPr>
          <p:nvPr/>
        </p:nvCxnSpPr>
        <p:spPr>
          <a:xfrm>
            <a:off x="2447925" y="3789100"/>
            <a:ext cx="984000" cy="432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p10"/>
          <p:cNvCxnSpPr>
            <a:stCxn id="209" idx="2"/>
            <a:endCxn id="214" idx="0"/>
          </p:cNvCxnSpPr>
          <p:nvPr/>
        </p:nvCxnSpPr>
        <p:spPr>
          <a:xfrm flipH="1">
            <a:off x="5496270" y="3788992"/>
            <a:ext cx="1128000" cy="432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p10"/>
          <p:cNvCxnSpPr>
            <a:endCxn id="213" idx="0"/>
          </p:cNvCxnSpPr>
          <p:nvPr/>
        </p:nvCxnSpPr>
        <p:spPr>
          <a:xfrm>
            <a:off x="6660382" y="3789088"/>
            <a:ext cx="972000" cy="432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t/>
            </a:r>
            <a:endParaRPr/>
          </a:p>
        </p:txBody>
      </p:sp>
      <p:sp>
        <p:nvSpPr>
          <p:cNvPr id="227" name="Google Shape;227;p1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60000"/>
              <a:buChar char="❖"/>
            </a:pPr>
            <a:r>
              <a:rPr b="1" lang="en-US">
                <a:solidFill>
                  <a:srgbClr val="FF9900"/>
                </a:solidFill>
              </a:rPr>
              <a:t>名目尺度(The Nominal Level):</a:t>
            </a:r>
            <a:endParaRPr>
              <a:solidFill>
                <a:srgbClr val="FF9900"/>
              </a:solidFill>
            </a:endParaRPr>
          </a:p>
          <a:p>
            <a:pPr indent="-293749" lvl="1" marL="74295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ct val="59998"/>
              <a:buChar char="➢"/>
            </a:pPr>
            <a:r>
              <a:rPr lang="en-US"/>
              <a:t>文字內容的名稱或分類</a:t>
            </a:r>
            <a:endParaRPr/>
          </a:p>
          <a:p>
            <a:pPr indent="-293749" lvl="1" marL="74295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ct val="59998"/>
              <a:buChar char="➢"/>
            </a:pPr>
            <a:r>
              <a:rPr lang="en-US"/>
              <a:t>例如:國籍、動物性別或咖啡產地</a:t>
            </a:r>
            <a:endParaRPr/>
          </a:p>
          <a:p>
            <a:pPr indent="-293749" lvl="1" marL="74295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ct val="59998"/>
              <a:buChar char="➢"/>
            </a:pPr>
            <a:r>
              <a:rPr lang="en-US"/>
              <a:t>名目尺度可執行的運算或操作:</a:t>
            </a:r>
            <a:endParaRPr/>
          </a:p>
          <a:p>
            <a:pPr indent="-235458" lvl="2" marL="1143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59999"/>
              <a:buChar char="■"/>
            </a:pPr>
            <a:r>
              <a:rPr lang="en-US"/>
              <a:t>相等</a:t>
            </a:r>
            <a:endParaRPr/>
          </a:p>
          <a:p>
            <a:pPr indent="-235458" lvl="2" marL="1143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59999"/>
              <a:buChar char="■"/>
            </a:pPr>
            <a:r>
              <a:rPr lang="en-US"/>
              <a:t>集合的成員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00"/>
              </a:buClr>
              <a:buSzPct val="60000"/>
              <a:buChar char="❖"/>
            </a:pPr>
            <a:r>
              <a:rPr b="1" lang="en-US">
                <a:solidFill>
                  <a:srgbClr val="FF9900"/>
                </a:solidFill>
              </a:rPr>
              <a:t>順序尺度(The Ordinal Level):</a:t>
            </a:r>
            <a:endParaRPr>
              <a:solidFill>
                <a:srgbClr val="FF9900"/>
              </a:solidFill>
            </a:endParaRPr>
          </a:p>
          <a:p>
            <a:pPr indent="-293749" lvl="1" marL="74295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ct val="59998"/>
              <a:buChar char="➢"/>
            </a:pPr>
            <a:r>
              <a:rPr lang="en-US"/>
              <a:t>如果名目尺度有</a:t>
            </a:r>
            <a:r>
              <a:rPr b="1" lang="en-US">
                <a:solidFill>
                  <a:srgbClr val="FFC000"/>
                </a:solidFill>
              </a:rPr>
              <a:t>順序性</a:t>
            </a:r>
            <a:r>
              <a:rPr lang="en-US"/>
              <a:t>，就是順序尺度</a:t>
            </a:r>
            <a:endParaRPr/>
          </a:p>
          <a:p>
            <a:pPr indent="-293749" lvl="1" marL="74295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ct val="59998"/>
              <a:buChar char="➢"/>
            </a:pPr>
            <a:r>
              <a:rPr lang="en-US"/>
              <a:t>使用不同順序來區別資料，但是無法判斷不同順序間的差異及意義</a:t>
            </a:r>
            <a:endParaRPr/>
          </a:p>
          <a:p>
            <a:pPr indent="-293749" lvl="1" marL="74295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ct val="59998"/>
              <a:buChar char="➢"/>
            </a:pPr>
            <a:r>
              <a:rPr lang="en-US"/>
              <a:t>例如:滿意度是 1~10分、飲料排名:1. 可樂 2. 果汁 3. 冷泡茶</a:t>
            </a:r>
            <a:endParaRPr/>
          </a:p>
          <a:p>
            <a:pPr indent="-293749" lvl="1" marL="74295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ct val="59998"/>
              <a:buChar char="➢"/>
            </a:pPr>
            <a:r>
              <a:rPr lang="en-US"/>
              <a:t>雖然是數值資料，但是2(果汁)減1(可樂) 的計算是沒有意義的</a:t>
            </a:r>
            <a:endParaRPr/>
          </a:p>
          <a:p>
            <a:pPr indent="-293749" lvl="1" marL="74295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ct val="59998"/>
              <a:buChar char="➢"/>
            </a:pPr>
            <a:r>
              <a:rPr lang="en-US"/>
              <a:t>可執行的運算或操作:</a:t>
            </a:r>
            <a:endParaRPr/>
          </a:p>
          <a:p>
            <a:pPr indent="-235458" lvl="2" marL="1143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59999"/>
              <a:buChar char="■"/>
            </a:pPr>
            <a:r>
              <a:rPr lang="en-US"/>
              <a:t>名目尺度可執行的運算或操作</a:t>
            </a:r>
            <a:endParaRPr/>
          </a:p>
          <a:p>
            <a:pPr indent="-235458" lvl="2" marL="1143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59999"/>
              <a:buChar char="■"/>
            </a:pPr>
            <a:r>
              <a:rPr lang="en-US"/>
              <a:t>順序性</a:t>
            </a:r>
            <a:endParaRPr/>
          </a:p>
          <a:p>
            <a:pPr indent="-235458" lvl="2" marL="1143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59999"/>
              <a:buChar char="■"/>
            </a:pPr>
            <a:r>
              <a:rPr lang="en-US"/>
              <a:t>比較</a:t>
            </a:r>
            <a:endParaRPr/>
          </a:p>
          <a:p>
            <a:pPr indent="-171450" lvl="2" marL="1143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59999"/>
              <a:buNone/>
            </a:pPr>
            <a:r>
              <a:t/>
            </a:r>
            <a:endParaRPr/>
          </a:p>
        </p:txBody>
      </p:sp>
      <p:sp>
        <p:nvSpPr>
          <p:cNvPr id="228" name="Google Shape;228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t/>
            </a:r>
            <a:endParaRPr/>
          </a:p>
        </p:txBody>
      </p:sp>
      <p:sp>
        <p:nvSpPr>
          <p:cNvPr id="234" name="Google Shape;234;p1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60000"/>
              <a:buChar char="❖"/>
            </a:pPr>
            <a:r>
              <a:rPr b="1" lang="en-US">
                <a:solidFill>
                  <a:srgbClr val="FF9900"/>
                </a:solidFill>
              </a:rPr>
              <a:t>區間尺度(The Interval Level):</a:t>
            </a:r>
            <a:endParaRPr>
              <a:solidFill>
                <a:srgbClr val="FF9900"/>
              </a:solidFill>
            </a:endParaRPr>
          </a:p>
          <a:p>
            <a:pPr indent="-285748" lvl="1" marL="74295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SzPct val="59998"/>
              <a:buChar char="➢"/>
            </a:pPr>
            <a:r>
              <a:rPr lang="en-US"/>
              <a:t>包含順序尺度的所有特性，並</a:t>
            </a:r>
            <a:r>
              <a:rPr b="1" lang="en-US">
                <a:solidFill>
                  <a:srgbClr val="FFC000"/>
                </a:solidFill>
              </a:rPr>
              <a:t>增加不同數值資料間的等距特性</a:t>
            </a:r>
            <a:r>
              <a:rPr lang="en-US"/>
              <a:t>。</a:t>
            </a:r>
            <a:endParaRPr/>
          </a:p>
          <a:p>
            <a:pPr indent="-285748" lvl="1" marL="74295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SzPct val="59998"/>
              <a:buChar char="➢"/>
            </a:pPr>
            <a:r>
              <a:rPr lang="en-US"/>
              <a:t>例如:攝氏溫度</a:t>
            </a:r>
            <a:endParaRPr/>
          </a:p>
          <a:p>
            <a:pPr indent="-285748" lvl="1" marL="74295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SzPct val="59998"/>
              <a:buChar char="➢"/>
            </a:pPr>
            <a:r>
              <a:rPr lang="en-US"/>
              <a:t>注意! </a:t>
            </a:r>
            <a:r>
              <a:rPr b="1" lang="en-US">
                <a:solidFill>
                  <a:srgbClr val="FFFF00"/>
                </a:solidFill>
              </a:rPr>
              <a:t>0在區間尺度並不是代表沒有</a:t>
            </a:r>
            <a:endParaRPr b="1">
              <a:solidFill>
                <a:srgbClr val="FFFF00"/>
              </a:solidFill>
            </a:endParaRPr>
          </a:p>
          <a:p>
            <a:pPr indent="-285748" lvl="1" marL="74295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SzPct val="59998"/>
              <a:buChar char="➢"/>
            </a:pPr>
            <a:r>
              <a:rPr lang="en-US"/>
              <a:t>可執行的運算或操作: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SzPct val="59999"/>
              <a:buChar char="■"/>
            </a:pPr>
            <a:r>
              <a:rPr lang="en-US"/>
              <a:t>順序尺度可執行的運算或操作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SzPct val="59999"/>
              <a:buChar char="■"/>
            </a:pPr>
            <a:r>
              <a:rPr lang="en-US"/>
              <a:t>加法與減法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FF9900"/>
              </a:buClr>
              <a:buSzPct val="60000"/>
              <a:buChar char="❖"/>
            </a:pPr>
            <a:r>
              <a:rPr b="1" lang="en-US">
                <a:solidFill>
                  <a:srgbClr val="FF9900"/>
                </a:solidFill>
              </a:rPr>
              <a:t>比率尺度(The Ration Level):</a:t>
            </a:r>
            <a:endParaRPr>
              <a:solidFill>
                <a:srgbClr val="FF9900"/>
              </a:solidFill>
            </a:endParaRPr>
          </a:p>
          <a:p>
            <a:pPr indent="-285748" lvl="1" marL="74295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SzPct val="59998"/>
              <a:buChar char="➢"/>
            </a:pPr>
            <a:r>
              <a:rPr lang="en-US"/>
              <a:t>0值表示沒有，資料間的差距與</a:t>
            </a:r>
            <a:r>
              <a:rPr b="1" lang="en-US">
                <a:solidFill>
                  <a:srgbClr val="FFFF00"/>
                </a:solidFill>
              </a:rPr>
              <a:t>比率</a:t>
            </a:r>
            <a:r>
              <a:rPr lang="en-US"/>
              <a:t>都是有意義的</a:t>
            </a:r>
            <a:endParaRPr/>
          </a:p>
          <a:p>
            <a:pPr indent="-285748" lvl="1" marL="74295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SzPct val="59998"/>
              <a:buChar char="➢"/>
            </a:pPr>
            <a:r>
              <a:rPr lang="en-US"/>
              <a:t>例如:銀行存款、股票價格</a:t>
            </a:r>
            <a:endParaRPr/>
          </a:p>
          <a:p>
            <a:pPr indent="-285748" lvl="1" marL="74295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SzPct val="59998"/>
              <a:buChar char="➢"/>
            </a:pPr>
            <a:r>
              <a:rPr lang="en-US"/>
              <a:t>可執行的運算或操作: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SzPct val="59999"/>
              <a:buChar char="■"/>
            </a:pPr>
            <a:r>
              <a:rPr lang="en-US"/>
              <a:t>區間尺度可執行的運算或操作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SzPct val="59999"/>
              <a:buChar char="■"/>
            </a:pPr>
            <a:r>
              <a:rPr lang="en-US"/>
              <a:t>乘法與除法</a:t>
            </a:r>
            <a:endParaRPr/>
          </a:p>
          <a:p>
            <a:pPr indent="-211072" lvl="1" marL="74295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SzPct val="59998"/>
              <a:buNone/>
            </a:pPr>
            <a:r>
              <a:t/>
            </a:r>
            <a:endParaRPr/>
          </a:p>
          <a:p>
            <a:pPr indent="-211072" lvl="1" marL="74295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SzPct val="59998"/>
              <a:buNone/>
            </a:pPr>
            <a:r>
              <a:t/>
            </a:r>
            <a:endParaRPr/>
          </a:p>
        </p:txBody>
      </p:sp>
      <p:sp>
        <p:nvSpPr>
          <p:cNvPr id="235" name="Google Shape;235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rPr lang="en-US"/>
              <a:t>2.  Data Structure(資料結構)</a:t>
            </a:r>
            <a:endParaRPr/>
          </a:p>
        </p:txBody>
      </p:sp>
      <p:sp>
        <p:nvSpPr>
          <p:cNvPr id="241" name="Google Shape;241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8174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3750"/>
              <a:buChar char="❖"/>
            </a:pPr>
            <a:r>
              <a:rPr b="1" lang="en-US"/>
              <a:t>資料結構</a:t>
            </a:r>
            <a:endParaRPr b="1"/>
          </a:p>
          <a:p>
            <a:pPr indent="-281749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8571"/>
              <a:buChar char="➢"/>
            </a:pPr>
            <a:r>
              <a:rPr lang="en-US"/>
              <a:t>是一種</a:t>
            </a:r>
            <a:r>
              <a:rPr b="1" lang="en-US">
                <a:solidFill>
                  <a:srgbClr val="FFC000"/>
                </a:solidFill>
              </a:rPr>
              <a:t>邏輯/抽象(logical/abstract)</a:t>
            </a:r>
            <a:r>
              <a:rPr lang="en-US"/>
              <a:t>的描述</a:t>
            </a:r>
            <a:endParaRPr/>
          </a:p>
          <a:p>
            <a:pPr indent="-281749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8571"/>
              <a:buChar char="➢"/>
            </a:pPr>
            <a:r>
              <a:rPr lang="en-US"/>
              <a:t>描述資料如何</a:t>
            </a:r>
            <a:r>
              <a:rPr b="1" lang="en-US">
                <a:solidFill>
                  <a:srgbClr val="FFC000"/>
                </a:solidFill>
              </a:rPr>
              <a:t>組織</a:t>
            </a:r>
            <a:r>
              <a:rPr lang="en-US"/>
              <a:t>、如何</a:t>
            </a:r>
            <a:r>
              <a:rPr b="1" lang="en-US">
                <a:solidFill>
                  <a:srgbClr val="FFC000"/>
                </a:solidFill>
              </a:rPr>
              <a:t>存放、取用</a:t>
            </a:r>
            <a:r>
              <a:rPr lang="en-US"/>
              <a:t>、如何</a:t>
            </a:r>
            <a:r>
              <a:rPr b="1" lang="en-US">
                <a:solidFill>
                  <a:srgbClr val="FFC000"/>
                </a:solidFill>
              </a:rPr>
              <a:t>操作(CRUD)</a:t>
            </a:r>
            <a:endParaRPr/>
          </a:p>
          <a:p>
            <a:pPr indent="-281749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8571"/>
              <a:buChar char="➢"/>
            </a:pPr>
            <a:r>
              <a:rPr lang="en-US"/>
              <a:t>當實際操作(physical)時，我們通常說的是Data在資訊設備內如何組織(Organize)、存放取用(Access)、操作(CRUD)</a:t>
            </a:r>
            <a:endParaRPr/>
          </a:p>
          <a:p>
            <a:pPr indent="-28174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3750"/>
              <a:buChar char="❖"/>
            </a:pPr>
            <a:r>
              <a:rPr b="1" lang="en-US"/>
              <a:t>Memory</a:t>
            </a:r>
            <a:r>
              <a:rPr lang="en-US"/>
              <a:t>與</a:t>
            </a:r>
            <a:r>
              <a:rPr b="1" lang="en-US"/>
              <a:t>storage</a:t>
            </a:r>
            <a:endParaRPr/>
          </a:p>
          <a:p>
            <a:pPr indent="-281749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8571"/>
              <a:buChar char="➢"/>
            </a:pPr>
            <a:r>
              <a:rPr lang="en-US"/>
              <a:t>Memory 內的資料結構(程式、程序計算時使用)以下用python程式語言為例說明:</a:t>
            </a:r>
            <a:endParaRPr/>
          </a:p>
          <a:p>
            <a:pPr indent="-281748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Char char="■"/>
            </a:pPr>
            <a:r>
              <a:rPr b="1" lang="en-US"/>
              <a:t>基礎(純量資料型別</a:t>
            </a:r>
            <a:r>
              <a:rPr lang="en-US"/>
              <a:t>): int、float、boolean、字串(str)</a:t>
            </a:r>
            <a:endParaRPr/>
          </a:p>
          <a:p>
            <a:pPr indent="-281748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Char char="■"/>
            </a:pPr>
            <a:r>
              <a:rPr b="1" lang="en-US"/>
              <a:t>進階(容器資料型別</a:t>
            </a:r>
            <a:r>
              <a:rPr lang="en-US"/>
              <a:t>):list、tuple、dictionary、set、…</a:t>
            </a:r>
            <a:endParaRPr/>
          </a:p>
          <a:p>
            <a:pPr indent="-281748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Char char="■"/>
            </a:pPr>
            <a:r>
              <a:rPr b="1" lang="en-US"/>
              <a:t>高級</a:t>
            </a:r>
            <a:r>
              <a:rPr lang="en-US"/>
              <a:t>:ndarray、DataFrame、Series</a:t>
            </a:r>
            <a:endParaRPr/>
          </a:p>
          <a:p>
            <a:pPr indent="-281749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8571"/>
              <a:buChar char="➢"/>
            </a:pPr>
            <a:r>
              <a:rPr lang="en-US"/>
              <a:t>Storage:</a:t>
            </a:r>
            <a:endParaRPr/>
          </a:p>
          <a:p>
            <a:pPr indent="-281748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Char char="■"/>
            </a:pPr>
            <a:r>
              <a:rPr lang="en-US"/>
              <a:t>flat text file、formatted file (CSV,JSON)</a:t>
            </a:r>
            <a:endParaRPr/>
          </a:p>
          <a:p>
            <a:pPr indent="-281748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Char char="■"/>
            </a:pPr>
            <a:r>
              <a:rPr lang="en-US"/>
              <a:t>DB (SQL, NoSQL)</a:t>
            </a:r>
            <a:endParaRPr/>
          </a:p>
        </p:txBody>
      </p:sp>
      <p:sp>
        <p:nvSpPr>
          <p:cNvPr id="242" name="Google Shape;242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t/>
            </a:r>
            <a:endParaRPr/>
          </a:p>
        </p:txBody>
      </p:sp>
      <p:sp>
        <p:nvSpPr>
          <p:cNvPr id="248" name="Google Shape;248;p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098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sp>
        <p:nvSpPr>
          <p:cNvPr id="249" name="Google Shape;249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p14"/>
          <p:cNvSpPr/>
          <p:nvPr/>
        </p:nvSpPr>
        <p:spPr>
          <a:xfrm>
            <a:off x="107504" y="1700808"/>
            <a:ext cx="4176600" cy="4176600"/>
          </a:xfrm>
          <a:prstGeom prst="roundRect">
            <a:avLst>
              <a:gd fmla="val 16667" name="adj"/>
            </a:avLst>
          </a:prstGeom>
          <a:solidFill>
            <a:srgbClr val="90FFFE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7030A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int, float, str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list 🡪</a:t>
            </a:r>
            <a:endParaRPr b="1" i="0" sz="1800" u="none" cap="none" strike="noStrike">
              <a:solidFill>
                <a:srgbClr val="FF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dict 🡪</a:t>
            </a:r>
            <a:endParaRPr b="1" i="0" sz="1800" u="none" cap="none" strike="noStrike">
              <a:solidFill>
                <a:srgbClr val="FF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ndarray🡪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Object 🡪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DataFrame 🡪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251" name="Google Shape;251;p14"/>
          <p:cNvSpPr/>
          <p:nvPr/>
        </p:nvSpPr>
        <p:spPr>
          <a:xfrm>
            <a:off x="4860032" y="1772816"/>
            <a:ext cx="4032448" cy="4536504"/>
          </a:xfrm>
          <a:prstGeom prst="flowChartMagneticDisk">
            <a:avLst/>
          </a:prstGeom>
          <a:solidFill>
            <a:srgbClr val="95E1C8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7030A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Storage (HD)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flat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🡪</a:t>
            </a:r>
            <a:endParaRPr b="1" i="0" sz="1800" u="none" cap="none" strike="noStrike">
              <a:solidFill>
                <a:srgbClr val="FF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*.csv 🡪</a:t>
            </a:r>
            <a:endParaRPr b="1" i="0" sz="1800" u="none" cap="none" strike="noStrike">
              <a:solidFill>
                <a:srgbClr val="FF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252" name="Google Shape;25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696" y="4581128"/>
            <a:ext cx="2214801" cy="93610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253" name="Google Shape;25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4781" y="3028854"/>
            <a:ext cx="2088233" cy="294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5172" y="3366654"/>
            <a:ext cx="3168352" cy="225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19672" y="3717032"/>
            <a:ext cx="22669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50612" y="3393388"/>
            <a:ext cx="3449563" cy="791298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57" name="Google Shape;257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50603" y="4238884"/>
            <a:ext cx="2734047" cy="124218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58" name="Google Shape;258;p14"/>
          <p:cNvSpPr/>
          <p:nvPr/>
        </p:nvSpPr>
        <p:spPr>
          <a:xfrm>
            <a:off x="4355976" y="3429000"/>
            <a:ext cx="504000" cy="36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25400">
            <a:solidFill>
              <a:srgbClr val="3A54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259" name="Google Shape;259;p14"/>
          <p:cNvSpPr/>
          <p:nvPr/>
        </p:nvSpPr>
        <p:spPr>
          <a:xfrm>
            <a:off x="4283968" y="4293096"/>
            <a:ext cx="504000" cy="360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25400">
            <a:solidFill>
              <a:srgbClr val="3A54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260" name="Google Shape;260;p14"/>
          <p:cNvSpPr txBox="1"/>
          <p:nvPr/>
        </p:nvSpPr>
        <p:spPr>
          <a:xfrm>
            <a:off x="3347864" y="332656"/>
            <a:ext cx="1944300" cy="1754700"/>
          </a:xfrm>
          <a:prstGeom prst="rect">
            <a:avLst/>
          </a:prstGeom>
          <a:gradFill>
            <a:gsLst>
              <a:gs pos="0">
                <a:srgbClr val="8CEC9B"/>
              </a:gs>
              <a:gs pos="50000">
                <a:srgbClr val="C1F1C8"/>
              </a:gs>
              <a:gs pos="100000">
                <a:srgbClr val="8CEC9B"/>
              </a:gs>
            </a:gsLst>
            <a:lin ang="0" scaled="0"/>
          </a:gra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190500" rotWithShape="0" dir="2700000" dist="78600">
              <a:srgbClr val="000000">
                <a:alpha val="34509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可使用工具: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python built-in: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open()/file object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pickle/shelve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csv/json</a:t>
            </a:r>
            <a:endParaRPr b="1" i="0" sz="1800" u="none" cap="none" strike="noStrike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numpy/pandas  </a:t>
            </a:r>
            <a:endParaRPr b="1" i="0" sz="1800" u="none" cap="none" strike="noStrike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261" name="Google Shape;261;p14"/>
          <p:cNvSpPr/>
          <p:nvPr/>
        </p:nvSpPr>
        <p:spPr>
          <a:xfrm>
            <a:off x="755576" y="5877272"/>
            <a:ext cx="648000" cy="6480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50742E"/>
          </a:solidFill>
          <a:ln cap="flat" cmpd="sng" w="25400">
            <a:solidFill>
              <a:srgbClr val="3A54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262" name="Google Shape;262;p14"/>
          <p:cNvSpPr/>
          <p:nvPr/>
        </p:nvSpPr>
        <p:spPr>
          <a:xfrm>
            <a:off x="6763828" y="2801906"/>
            <a:ext cx="2232300" cy="36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serialization file</a:t>
            </a:r>
            <a:endParaRPr b="0" i="0" sz="1400" u="none" cap="none" strike="noStrike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263" name="Google Shape;263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763688" y="2533731"/>
            <a:ext cx="366243" cy="28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217445" y="2507059"/>
            <a:ext cx="903800" cy="308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275857" y="2492896"/>
            <a:ext cx="720080" cy="33733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4"/>
          <p:cNvSpPr txBox="1"/>
          <p:nvPr/>
        </p:nvSpPr>
        <p:spPr>
          <a:xfrm>
            <a:off x="4962450" y="55352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Sorts Mill Goudy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database (mysql) 🡪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7" name="Google Shape;267;p1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912475" y="5535275"/>
            <a:ext cx="1415028" cy="1242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Gentium Basic"/>
              <a:buNone/>
            </a:pPr>
            <a:r>
              <a:rPr lang="en-US" sz="4000"/>
              <a:t>Data 🡪 Information 🡪 knowledge</a:t>
            </a:r>
            <a:endParaRPr sz="4000"/>
          </a:p>
        </p:txBody>
      </p:sp>
      <p:sp>
        <p:nvSpPr>
          <p:cNvPr id="273" name="Google Shape;273;p15"/>
          <p:cNvSpPr txBox="1"/>
          <p:nvPr>
            <p:ph idx="1" type="body"/>
          </p:nvPr>
        </p:nvSpPr>
        <p:spPr>
          <a:xfrm>
            <a:off x="1219200" y="1371600"/>
            <a:ext cx="7772400" cy="1277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Data : 資訊工業的基本原料 (raw material)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sp>
        <p:nvSpPr>
          <p:cNvPr id="274" name="Google Shape;27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15"/>
          <p:cNvSpPr/>
          <p:nvPr/>
        </p:nvSpPr>
        <p:spPr>
          <a:xfrm>
            <a:off x="1143000" y="2209800"/>
            <a:ext cx="1295400" cy="68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/>
          </a:p>
        </p:txBody>
      </p:sp>
      <p:sp>
        <p:nvSpPr>
          <p:cNvPr id="276" name="Google Shape;276;p15"/>
          <p:cNvSpPr/>
          <p:nvPr/>
        </p:nvSpPr>
        <p:spPr>
          <a:xfrm>
            <a:off x="6248400" y="2209800"/>
            <a:ext cx="2057400" cy="68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</a:t>
            </a:r>
            <a:endParaRPr/>
          </a:p>
        </p:txBody>
      </p:sp>
      <p:sp>
        <p:nvSpPr>
          <p:cNvPr id="277" name="Google Shape;277;p15"/>
          <p:cNvSpPr/>
          <p:nvPr/>
        </p:nvSpPr>
        <p:spPr>
          <a:xfrm>
            <a:off x="3048000" y="2057400"/>
            <a:ext cx="2362200" cy="1066800"/>
          </a:xfrm>
          <a:prstGeom prst="parallelogram">
            <a:avLst>
              <a:gd fmla="val 55357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Transformation process</a:t>
            </a:r>
            <a:endParaRPr/>
          </a:p>
        </p:txBody>
      </p:sp>
      <p:cxnSp>
        <p:nvCxnSpPr>
          <p:cNvPr id="278" name="Google Shape;278;p15"/>
          <p:cNvCxnSpPr/>
          <p:nvPr/>
        </p:nvCxnSpPr>
        <p:spPr>
          <a:xfrm>
            <a:off x="2438400" y="2514600"/>
            <a:ext cx="9906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15"/>
          <p:cNvCxnSpPr/>
          <p:nvPr/>
        </p:nvCxnSpPr>
        <p:spPr>
          <a:xfrm>
            <a:off x="5105400" y="2514600"/>
            <a:ext cx="11430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15"/>
          <p:cNvSpPr txBox="1"/>
          <p:nvPr/>
        </p:nvSpPr>
        <p:spPr>
          <a:xfrm>
            <a:off x="1600200" y="3429000"/>
            <a:ext cx="2438400" cy="319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mpact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Sorting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mpact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Rearranging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mpact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Classifying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mpact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Calculating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81" name="Google Shape;281;p15"/>
          <p:cNvSpPr txBox="1"/>
          <p:nvPr/>
        </p:nvSpPr>
        <p:spPr>
          <a:xfrm>
            <a:off x="4495800" y="3352800"/>
            <a:ext cx="2133600" cy="319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Selecting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mpact"/>
              <a:buChar char="•"/>
            </a:pPr>
            <a:r>
              <a:rPr lang="en-US" sz="2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Combining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mpact"/>
              <a:buChar char="•"/>
            </a:pPr>
            <a:r>
              <a:rPr lang="en-US" sz="2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Summarizing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mpact"/>
              <a:buChar char="•"/>
            </a:pPr>
            <a:r>
              <a:rPr lang="en-US" sz="2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collecting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82" name="Google Shape;282;p15"/>
          <p:cNvSpPr/>
          <p:nvPr/>
        </p:nvSpPr>
        <p:spPr>
          <a:xfrm>
            <a:off x="1116013" y="5516563"/>
            <a:ext cx="1295400" cy="68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/>
          </a:p>
        </p:txBody>
      </p:sp>
      <p:sp>
        <p:nvSpPr>
          <p:cNvPr id="283" name="Google Shape;283;p15"/>
          <p:cNvSpPr/>
          <p:nvPr/>
        </p:nvSpPr>
        <p:spPr>
          <a:xfrm>
            <a:off x="3348038" y="5229225"/>
            <a:ext cx="2362200" cy="1066800"/>
          </a:xfrm>
          <a:prstGeom prst="parallelogram">
            <a:avLst>
              <a:gd fmla="val 55357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endParaRPr/>
          </a:p>
        </p:txBody>
      </p:sp>
      <p:sp>
        <p:nvSpPr>
          <p:cNvPr id="284" name="Google Shape;284;p15"/>
          <p:cNvSpPr/>
          <p:nvPr/>
        </p:nvSpPr>
        <p:spPr>
          <a:xfrm>
            <a:off x="6372225" y="5373688"/>
            <a:ext cx="2057400" cy="68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knowledge</a:t>
            </a:r>
            <a:endParaRPr/>
          </a:p>
        </p:txBody>
      </p:sp>
      <p:cxnSp>
        <p:nvCxnSpPr>
          <p:cNvPr id="285" name="Google Shape;285;p15"/>
          <p:cNvCxnSpPr/>
          <p:nvPr/>
        </p:nvCxnSpPr>
        <p:spPr>
          <a:xfrm>
            <a:off x="2411413" y="5876925"/>
            <a:ext cx="9906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15"/>
          <p:cNvCxnSpPr/>
          <p:nvPr/>
        </p:nvCxnSpPr>
        <p:spPr>
          <a:xfrm>
            <a:off x="5435600" y="5661025"/>
            <a:ext cx="9906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rPr lang="en-US"/>
              <a:t>Nature of data / Levels of data</a:t>
            </a:r>
            <a:endParaRPr/>
          </a:p>
        </p:txBody>
      </p:sp>
      <p:sp>
        <p:nvSpPr>
          <p:cNvPr id="292" name="Google Shape;292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0000"/>
              <a:buChar char="🞛"/>
            </a:pPr>
            <a:r>
              <a:rPr b="1" lang="en-US"/>
              <a:t>Reality (real world)</a:t>
            </a:r>
            <a:r>
              <a:rPr lang="en-US"/>
              <a:t> 實體物件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ct val="60000"/>
              <a:buChar char="🞛"/>
            </a:pPr>
            <a:r>
              <a:rPr b="1" lang="en-US"/>
              <a:t>Metadata</a:t>
            </a:r>
            <a:r>
              <a:rPr lang="en-US"/>
              <a:t> (data definitions, </a:t>
            </a:r>
            <a:r>
              <a:rPr b="1" lang="en-US">
                <a:solidFill>
                  <a:srgbClr val="FFFF00"/>
                </a:solidFill>
              </a:rPr>
              <a:t>schema</a:t>
            </a:r>
            <a:r>
              <a:rPr lang="en-US"/>
              <a:t>) 結構定義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ct val="59999"/>
              <a:buChar char="🞜"/>
            </a:pPr>
            <a:r>
              <a:rPr lang="en-US"/>
              <a:t>Data definitions, data about data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ct val="59999"/>
              <a:buChar char="🞜"/>
            </a:pPr>
            <a:r>
              <a:rPr lang="en-US"/>
              <a:t>Create through DDL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ct val="59999"/>
              <a:buChar char="🞜"/>
            </a:pPr>
            <a:r>
              <a:rPr lang="en-US"/>
              <a:t>Used for Design, &amp; Management of database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ct val="60000"/>
              <a:buChar char="🞛"/>
            </a:pPr>
            <a:r>
              <a:rPr b="1" lang="en-US"/>
              <a:t>Data</a:t>
            </a:r>
            <a:r>
              <a:rPr lang="en-US"/>
              <a:t> (data occurrences, Instance, Literal)      </a:t>
            </a:r>
            <a:endParaRPr/>
          </a:p>
          <a:p>
            <a:pPr indent="-230123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ct val="600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ct val="60000"/>
              <a:buChar char="🞛"/>
            </a:pPr>
            <a:r>
              <a:rPr lang="en-US"/>
              <a:t>Example: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ct val="59999"/>
              <a:buChar char="🞜"/>
            </a:pPr>
            <a:r>
              <a:rPr lang="en-US"/>
              <a:t>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ct val="60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93" name="Google Shape;29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"/>
          <p:cNvSpPr txBox="1"/>
          <p:nvPr>
            <p:ph type="title"/>
          </p:nvPr>
        </p:nvSpPr>
        <p:spPr>
          <a:xfrm>
            <a:off x="685800" y="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rPr lang="en-US"/>
              <a:t>Three level of data</a:t>
            </a:r>
            <a:endParaRPr/>
          </a:p>
        </p:txBody>
      </p:sp>
      <p:graphicFrame>
        <p:nvGraphicFramePr>
          <p:cNvPr id="299" name="Google Shape;299;p17"/>
          <p:cNvGraphicFramePr/>
          <p:nvPr/>
        </p:nvGraphicFramePr>
        <p:xfrm>
          <a:off x="9906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{070584AD-80EC-4893-8F67-1D98B93B34E1}</a:tableStyleId>
              </a:tblPr>
              <a:tblGrid>
                <a:gridCol w="2057400"/>
                <a:gridCol w="2819400"/>
                <a:gridCol w="2895600"/>
              </a:tblGrid>
              <a:tr h="1123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5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 world</a:t>
                      </a:r>
                      <a:endParaRPr b="0" i="0" sz="2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520"/>
                        <a:buFont typeface="Noto Sans Symbols"/>
                        <a:buNone/>
                      </a:pPr>
                      <a:r>
                        <a:rPr lang="en-US" sz="28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(Reality)</a:t>
                      </a:r>
                      <a:endParaRPr sz="28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5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Metadata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5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(schema)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5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Occurrences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5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(Instance)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3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5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teacher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5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(id, name, sex, spec)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(T007,john,M,CS)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(T009,mary,F,music)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b="0" i="0" sz="2400" u="none" cap="none" strike="noStrike">
                        <a:solidFill>
                          <a:schemeClr val="hlink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3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5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student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5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(sid, name, major)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(S01,jack,CS)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(S04,white,EE)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b="0" i="0" sz="2400" u="none" cap="none" strike="noStrike">
                        <a:solidFill>
                          <a:schemeClr val="hlink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3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5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b="0" i="0" sz="2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5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b="0" i="0" sz="2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5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b="0" i="0" sz="2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0" name="Google Shape;30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rPr lang="en-US"/>
              <a:t>課堂練習:問題與討論</a:t>
            </a:r>
            <a:endParaRPr/>
          </a:p>
        </p:txBody>
      </p:sp>
      <p:sp>
        <p:nvSpPr>
          <p:cNvPr id="306" name="Google Shape;306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60000"/>
              <a:buChar char="🞛"/>
            </a:pPr>
            <a:r>
              <a:rPr lang="en-US"/>
              <a:t>上述(Three Level of data)主要是討論結構化資料(Structured Data),可以固定綱要(Schema)先行定義描述資料結構後,再行增、刪、修及查詢(CRUD)同一規格的資料(Instance)。我們課程後續主要是以結構化資料模型(Structured Data Model)/結構化資料庫(Structured Data Base)來處理。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SzPct val="60000"/>
              <a:buChar char="🞛"/>
            </a:pPr>
            <a:r>
              <a:rPr lang="en-US"/>
              <a:t>但，如果Real world 的事實並無法以完全一致的結構/綱要來描述、定義(亦即Schema不固定，每筆資料可能有不同的schema，甚或沒有schema的資料(如文章或影像)時，我們要如何處理?</a:t>
            </a:r>
            <a:endParaRPr/>
          </a:p>
        </p:txBody>
      </p:sp>
      <p:sp>
        <p:nvSpPr>
          <p:cNvPr id="307" name="Google Shape;30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rPr lang="en-US"/>
              <a:t>Data Processing</a:t>
            </a:r>
            <a:endParaRPr/>
          </a:p>
        </p:txBody>
      </p:sp>
      <p:sp>
        <p:nvSpPr>
          <p:cNvPr id="313" name="Google Shape;313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Data Processing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File processing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Integrated data (record-oriented data processing)</a:t>
            </a:r>
            <a:endParaRPr/>
          </a:p>
        </p:txBody>
      </p:sp>
      <p:sp>
        <p:nvSpPr>
          <p:cNvPr id="314" name="Google Shape;31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t/>
            </a:r>
            <a:endParaRPr/>
          </a:p>
        </p:txBody>
      </p:sp>
      <p:sp>
        <p:nvSpPr>
          <p:cNvPr id="121" name="Google Shape;12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🞛"/>
            </a:pPr>
            <a:r>
              <a:rPr lang="en-US" u="sng">
                <a:solidFill>
                  <a:schemeClr val="hlink"/>
                </a:solidFill>
                <a:hlinkClick action="ppaction://hlinksldjump" r:id="rId3"/>
              </a:rPr>
              <a:t>在上課之前</a:t>
            </a:r>
            <a:endParaRPr/>
          </a:p>
        </p:txBody>
      </p:sp>
      <p:sp>
        <p:nvSpPr>
          <p:cNvPr id="122" name="Google Shape;122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rPr lang="en-US"/>
              <a:t>File processing</a:t>
            </a:r>
            <a:endParaRPr/>
          </a:p>
        </p:txBody>
      </p:sp>
      <p:sp>
        <p:nvSpPr>
          <p:cNvPr id="320" name="Google Shape;32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1" name="Google Shape;321;p20"/>
          <p:cNvSpPr/>
          <p:nvPr/>
        </p:nvSpPr>
        <p:spPr>
          <a:xfrm>
            <a:off x="2514600" y="1905000"/>
            <a:ext cx="1752600" cy="381000"/>
          </a:xfrm>
          <a:prstGeom prst="rect">
            <a:avLst/>
          </a:prstGeom>
          <a:solidFill>
            <a:srgbClr val="993300"/>
          </a:solidFill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銷售管理程式</a:t>
            </a:r>
            <a:endParaRPr/>
          </a:p>
        </p:txBody>
      </p:sp>
      <p:cxnSp>
        <p:nvCxnSpPr>
          <p:cNvPr id="322" name="Google Shape;322;p20"/>
          <p:cNvCxnSpPr/>
          <p:nvPr/>
        </p:nvCxnSpPr>
        <p:spPr>
          <a:xfrm>
            <a:off x="4419600" y="2057400"/>
            <a:ext cx="457200" cy="0"/>
          </a:xfrm>
          <a:prstGeom prst="straightConnector1">
            <a:avLst/>
          </a:prstGeom>
          <a:noFill/>
          <a:ln cap="sq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3" name="Google Shape;323;p20"/>
          <p:cNvCxnSpPr/>
          <p:nvPr/>
        </p:nvCxnSpPr>
        <p:spPr>
          <a:xfrm rot="10800000">
            <a:off x="4648200" y="1905000"/>
            <a:ext cx="0" cy="304800"/>
          </a:xfrm>
          <a:prstGeom prst="straightConnector1">
            <a:avLst/>
          </a:prstGeom>
          <a:noFill/>
          <a:ln cap="sq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4" name="Google Shape;324;p20"/>
          <p:cNvSpPr/>
          <p:nvPr/>
        </p:nvSpPr>
        <p:spPr>
          <a:xfrm>
            <a:off x="5105400" y="1905000"/>
            <a:ext cx="1447800" cy="304800"/>
          </a:xfrm>
          <a:prstGeom prst="rect">
            <a:avLst/>
          </a:prstGeom>
          <a:solidFill>
            <a:schemeClr val="accent1"/>
          </a:solidFill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1</a:t>
            </a:r>
            <a:endParaRPr/>
          </a:p>
        </p:txBody>
      </p:sp>
      <p:sp>
        <p:nvSpPr>
          <p:cNvPr id="325" name="Google Shape;325;p20"/>
          <p:cNvSpPr/>
          <p:nvPr/>
        </p:nvSpPr>
        <p:spPr>
          <a:xfrm>
            <a:off x="2514600" y="2895600"/>
            <a:ext cx="1752600" cy="381000"/>
          </a:xfrm>
          <a:prstGeom prst="rect">
            <a:avLst/>
          </a:prstGeom>
          <a:solidFill>
            <a:srgbClr val="993300"/>
          </a:solidFill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薪工管理程式</a:t>
            </a:r>
            <a:endParaRPr/>
          </a:p>
        </p:txBody>
      </p:sp>
      <p:cxnSp>
        <p:nvCxnSpPr>
          <p:cNvPr id="326" name="Google Shape;326;p20"/>
          <p:cNvCxnSpPr/>
          <p:nvPr/>
        </p:nvCxnSpPr>
        <p:spPr>
          <a:xfrm>
            <a:off x="4419600" y="3048000"/>
            <a:ext cx="457200" cy="0"/>
          </a:xfrm>
          <a:prstGeom prst="straightConnector1">
            <a:avLst/>
          </a:prstGeom>
          <a:noFill/>
          <a:ln cap="sq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7" name="Google Shape;327;p20"/>
          <p:cNvCxnSpPr/>
          <p:nvPr/>
        </p:nvCxnSpPr>
        <p:spPr>
          <a:xfrm rot="10800000">
            <a:off x="4648200" y="2895600"/>
            <a:ext cx="0" cy="304800"/>
          </a:xfrm>
          <a:prstGeom prst="straightConnector1">
            <a:avLst/>
          </a:prstGeom>
          <a:noFill/>
          <a:ln cap="sq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8" name="Google Shape;328;p20"/>
          <p:cNvSpPr/>
          <p:nvPr/>
        </p:nvSpPr>
        <p:spPr>
          <a:xfrm>
            <a:off x="5105400" y="2895600"/>
            <a:ext cx="1447800" cy="304800"/>
          </a:xfrm>
          <a:prstGeom prst="rect">
            <a:avLst/>
          </a:prstGeom>
          <a:solidFill>
            <a:schemeClr val="accent1"/>
          </a:solidFill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2</a:t>
            </a:r>
            <a:endParaRPr/>
          </a:p>
        </p:txBody>
      </p:sp>
      <p:sp>
        <p:nvSpPr>
          <p:cNvPr id="329" name="Google Shape;329;p20"/>
          <p:cNvSpPr/>
          <p:nvPr/>
        </p:nvSpPr>
        <p:spPr>
          <a:xfrm>
            <a:off x="2514600" y="3962400"/>
            <a:ext cx="1752600" cy="381000"/>
          </a:xfrm>
          <a:prstGeom prst="rect">
            <a:avLst/>
          </a:prstGeom>
          <a:solidFill>
            <a:srgbClr val="993300"/>
          </a:solidFill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總帳會計程式</a:t>
            </a:r>
            <a:endParaRPr/>
          </a:p>
        </p:txBody>
      </p:sp>
      <p:cxnSp>
        <p:nvCxnSpPr>
          <p:cNvPr id="330" name="Google Shape;330;p20"/>
          <p:cNvCxnSpPr/>
          <p:nvPr/>
        </p:nvCxnSpPr>
        <p:spPr>
          <a:xfrm>
            <a:off x="4419600" y="4114800"/>
            <a:ext cx="457200" cy="0"/>
          </a:xfrm>
          <a:prstGeom prst="straightConnector1">
            <a:avLst/>
          </a:prstGeom>
          <a:noFill/>
          <a:ln cap="sq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1" name="Google Shape;331;p20"/>
          <p:cNvCxnSpPr/>
          <p:nvPr/>
        </p:nvCxnSpPr>
        <p:spPr>
          <a:xfrm rot="10800000">
            <a:off x="4648200" y="3962400"/>
            <a:ext cx="0" cy="304800"/>
          </a:xfrm>
          <a:prstGeom prst="straightConnector1">
            <a:avLst/>
          </a:prstGeom>
          <a:noFill/>
          <a:ln cap="sq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2" name="Google Shape;332;p20"/>
          <p:cNvSpPr/>
          <p:nvPr/>
        </p:nvSpPr>
        <p:spPr>
          <a:xfrm>
            <a:off x="5105400" y="3962400"/>
            <a:ext cx="1828800" cy="304800"/>
          </a:xfrm>
          <a:prstGeom prst="rect">
            <a:avLst/>
          </a:prstGeom>
          <a:solidFill>
            <a:schemeClr val="accent1"/>
          </a:solidFill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3</a:t>
            </a:r>
            <a:endParaRPr/>
          </a:p>
        </p:txBody>
      </p:sp>
      <p:sp>
        <p:nvSpPr>
          <p:cNvPr id="333" name="Google Shape;333;p20"/>
          <p:cNvSpPr/>
          <p:nvPr/>
        </p:nvSpPr>
        <p:spPr>
          <a:xfrm>
            <a:off x="6400800" y="3962400"/>
            <a:ext cx="381000" cy="304800"/>
          </a:xfrm>
          <a:prstGeom prst="rect">
            <a:avLst/>
          </a:prstGeom>
          <a:solidFill>
            <a:srgbClr val="FFFF00"/>
          </a:solidFill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20"/>
          <p:cNvSpPr/>
          <p:nvPr/>
        </p:nvSpPr>
        <p:spPr>
          <a:xfrm>
            <a:off x="6096000" y="1905000"/>
            <a:ext cx="381000" cy="304800"/>
          </a:xfrm>
          <a:prstGeom prst="rect">
            <a:avLst/>
          </a:prstGeom>
          <a:solidFill>
            <a:srgbClr val="FFFF00"/>
          </a:solidFill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20"/>
          <p:cNvSpPr/>
          <p:nvPr/>
        </p:nvSpPr>
        <p:spPr>
          <a:xfrm>
            <a:off x="7239000" y="3657600"/>
            <a:ext cx="152400" cy="457200"/>
          </a:xfrm>
          <a:prstGeom prst="leftBrace">
            <a:avLst>
              <a:gd fmla="val 25000" name="adj1"/>
              <a:gd fmla="val 50000" name="adj2"/>
            </a:avLst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20"/>
          <p:cNvSpPr txBox="1"/>
          <p:nvPr/>
        </p:nvSpPr>
        <p:spPr>
          <a:xfrm>
            <a:off x="7299325" y="3744913"/>
            <a:ext cx="8953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料品單價</a:t>
            </a:r>
            <a:endParaRPr/>
          </a:p>
        </p:txBody>
      </p:sp>
      <p:sp>
        <p:nvSpPr>
          <p:cNvPr id="337" name="Google Shape;337;p20"/>
          <p:cNvSpPr/>
          <p:nvPr/>
        </p:nvSpPr>
        <p:spPr>
          <a:xfrm>
            <a:off x="8153400" y="3657600"/>
            <a:ext cx="76200" cy="457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j0292020" id="338" name="Google Shape;33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888" y="1628775"/>
            <a:ext cx="86360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0292020" id="339" name="Google Shape;33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888" y="2636838"/>
            <a:ext cx="86360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0292020" id="340" name="Google Shape;34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888" y="3644900"/>
            <a:ext cx="86360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"/>
          <p:cNvSpPr txBox="1"/>
          <p:nvPr>
            <p:ph type="title"/>
          </p:nvPr>
        </p:nvSpPr>
        <p:spPr>
          <a:xfrm>
            <a:off x="12192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Gentium Basic"/>
              <a:buNone/>
            </a:pPr>
            <a:br>
              <a:rPr lang="en-US"/>
            </a:br>
            <a:r>
              <a:rPr lang="en-US"/>
              <a:t>Integrated data </a:t>
            </a:r>
            <a:endParaRPr/>
          </a:p>
        </p:txBody>
      </p:sp>
      <p:sp>
        <p:nvSpPr>
          <p:cNvPr id="346" name="Google Shape;346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6019800" y="2819400"/>
            <a:ext cx="1447800" cy="304800"/>
          </a:xfrm>
          <a:prstGeom prst="rect">
            <a:avLst/>
          </a:prstGeom>
          <a:solidFill>
            <a:schemeClr val="accent1"/>
          </a:solidFill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1</a:t>
            </a:r>
            <a:endParaRPr/>
          </a:p>
        </p:txBody>
      </p:sp>
      <p:sp>
        <p:nvSpPr>
          <p:cNvPr id="348" name="Google Shape;348;p21"/>
          <p:cNvSpPr/>
          <p:nvPr/>
        </p:nvSpPr>
        <p:spPr>
          <a:xfrm>
            <a:off x="6019800" y="3352800"/>
            <a:ext cx="1447800" cy="304800"/>
          </a:xfrm>
          <a:prstGeom prst="rect">
            <a:avLst/>
          </a:prstGeom>
          <a:solidFill>
            <a:schemeClr val="accent1"/>
          </a:solidFill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2</a:t>
            </a: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6019800" y="3886200"/>
            <a:ext cx="1447800" cy="304800"/>
          </a:xfrm>
          <a:prstGeom prst="rect">
            <a:avLst/>
          </a:prstGeom>
          <a:solidFill>
            <a:schemeClr val="accent1"/>
          </a:solidFill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3</a:t>
            </a:r>
            <a:endParaRPr/>
          </a:p>
        </p:txBody>
      </p:sp>
      <p:sp>
        <p:nvSpPr>
          <p:cNvPr id="350" name="Google Shape;350;p21"/>
          <p:cNvSpPr/>
          <p:nvPr/>
        </p:nvSpPr>
        <p:spPr>
          <a:xfrm>
            <a:off x="5791200" y="2209800"/>
            <a:ext cx="1828800" cy="2209800"/>
          </a:xfrm>
          <a:prstGeom prst="can">
            <a:avLst>
              <a:gd fmla="val 30208" name="adj"/>
            </a:avLst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21"/>
          <p:cNvSpPr/>
          <p:nvPr/>
        </p:nvSpPr>
        <p:spPr>
          <a:xfrm>
            <a:off x="2438400" y="2057400"/>
            <a:ext cx="1752600" cy="381000"/>
          </a:xfrm>
          <a:prstGeom prst="rect">
            <a:avLst/>
          </a:prstGeom>
          <a:solidFill>
            <a:srgbClr val="993300"/>
          </a:solidFill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銷售管理程式</a:t>
            </a:r>
            <a:endParaRPr/>
          </a:p>
        </p:txBody>
      </p:sp>
      <p:cxnSp>
        <p:nvCxnSpPr>
          <p:cNvPr id="352" name="Google Shape;352;p21"/>
          <p:cNvCxnSpPr/>
          <p:nvPr/>
        </p:nvCxnSpPr>
        <p:spPr>
          <a:xfrm flipH="1" rot="10800000">
            <a:off x="5334000" y="2971800"/>
            <a:ext cx="685800" cy="228600"/>
          </a:xfrm>
          <a:prstGeom prst="straightConnector1">
            <a:avLst/>
          </a:prstGeom>
          <a:noFill/>
          <a:ln cap="sq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53" name="Google Shape;353;p21"/>
          <p:cNvSpPr/>
          <p:nvPr/>
        </p:nvSpPr>
        <p:spPr>
          <a:xfrm>
            <a:off x="2438400" y="3101975"/>
            <a:ext cx="1752600" cy="381000"/>
          </a:xfrm>
          <a:prstGeom prst="rect">
            <a:avLst/>
          </a:prstGeom>
          <a:solidFill>
            <a:srgbClr val="993300"/>
          </a:solidFill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總帳會計程式</a:t>
            </a:r>
            <a:endParaRPr/>
          </a:p>
        </p:txBody>
      </p:sp>
      <p:sp>
        <p:nvSpPr>
          <p:cNvPr id="354" name="Google Shape;354;p21"/>
          <p:cNvSpPr/>
          <p:nvPr/>
        </p:nvSpPr>
        <p:spPr>
          <a:xfrm>
            <a:off x="3048000" y="4191000"/>
            <a:ext cx="1066800" cy="457200"/>
          </a:xfrm>
          <a:prstGeom prst="rect">
            <a:avLst/>
          </a:prstGeom>
          <a:solidFill>
            <a:srgbClr val="808000"/>
          </a:solidFill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utility</a:t>
            </a:r>
            <a:endParaRPr/>
          </a:p>
        </p:txBody>
      </p:sp>
      <p:sp>
        <p:nvSpPr>
          <p:cNvPr id="355" name="Google Shape;355;p21"/>
          <p:cNvSpPr/>
          <p:nvPr/>
        </p:nvSpPr>
        <p:spPr>
          <a:xfrm>
            <a:off x="4419600" y="1905000"/>
            <a:ext cx="990600" cy="3200400"/>
          </a:xfrm>
          <a:prstGeom prst="rect">
            <a:avLst/>
          </a:prstGeom>
          <a:solidFill>
            <a:schemeClr val="accent1">
              <a:alpha val="49803"/>
            </a:schemeClr>
          </a:solidFill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cxnSp>
        <p:nvCxnSpPr>
          <p:cNvPr id="356" name="Google Shape;356;p21"/>
          <p:cNvCxnSpPr/>
          <p:nvPr/>
        </p:nvCxnSpPr>
        <p:spPr>
          <a:xfrm>
            <a:off x="4114800" y="2209800"/>
            <a:ext cx="381000" cy="0"/>
          </a:xfrm>
          <a:prstGeom prst="straightConnector1">
            <a:avLst/>
          </a:prstGeom>
          <a:noFill/>
          <a:ln cap="sq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57" name="Google Shape;357;p21"/>
          <p:cNvCxnSpPr/>
          <p:nvPr/>
        </p:nvCxnSpPr>
        <p:spPr>
          <a:xfrm>
            <a:off x="4114800" y="3276600"/>
            <a:ext cx="381000" cy="0"/>
          </a:xfrm>
          <a:prstGeom prst="straightConnector1">
            <a:avLst/>
          </a:prstGeom>
          <a:noFill/>
          <a:ln cap="sq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58" name="Google Shape;358;p21"/>
          <p:cNvCxnSpPr/>
          <p:nvPr/>
        </p:nvCxnSpPr>
        <p:spPr>
          <a:xfrm>
            <a:off x="4038600" y="4419600"/>
            <a:ext cx="381000" cy="0"/>
          </a:xfrm>
          <a:prstGeom prst="straightConnector1">
            <a:avLst/>
          </a:prstGeom>
          <a:noFill/>
          <a:ln cap="sq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59" name="Google Shape;359;p21"/>
          <p:cNvCxnSpPr/>
          <p:nvPr/>
        </p:nvCxnSpPr>
        <p:spPr>
          <a:xfrm>
            <a:off x="5334000" y="3429000"/>
            <a:ext cx="685800" cy="76200"/>
          </a:xfrm>
          <a:prstGeom prst="straightConnector1">
            <a:avLst/>
          </a:prstGeom>
          <a:noFill/>
          <a:ln cap="sq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60" name="Google Shape;360;p21"/>
          <p:cNvCxnSpPr/>
          <p:nvPr/>
        </p:nvCxnSpPr>
        <p:spPr>
          <a:xfrm>
            <a:off x="5334000" y="3657600"/>
            <a:ext cx="685800" cy="381000"/>
          </a:xfrm>
          <a:prstGeom prst="straightConnector1">
            <a:avLst/>
          </a:prstGeom>
          <a:noFill/>
          <a:ln cap="sq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61" name="Google Shape;361;p21"/>
          <p:cNvSpPr txBox="1"/>
          <p:nvPr/>
        </p:nvSpPr>
        <p:spPr>
          <a:xfrm>
            <a:off x="6537325" y="1565275"/>
            <a:ext cx="9810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RDBS</a:t>
            </a:r>
            <a:endParaRPr/>
          </a:p>
        </p:txBody>
      </p:sp>
      <p:pic>
        <p:nvPicPr>
          <p:cNvPr descr="j0292020" id="362" name="Google Shape;3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888" y="1628775"/>
            <a:ext cx="86360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0292020" id="363" name="Google Shape;36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450" y="2781300"/>
            <a:ext cx="86360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0292020" id="364" name="Google Shape;36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613" y="3933825"/>
            <a:ext cx="86360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2"/>
          <p:cNvSpPr txBox="1"/>
          <p:nvPr>
            <p:ph idx="1" type="body"/>
          </p:nvPr>
        </p:nvSpPr>
        <p:spPr>
          <a:xfrm>
            <a:off x="762000" y="609600"/>
            <a:ext cx="777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Advantages of the Integrated Database Approach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Sharing of data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b="1" lang="en-US">
                <a:solidFill>
                  <a:srgbClr val="FFFF00"/>
                </a:solidFill>
              </a:rPr>
              <a:t>Minimal data redundancy / control of redundancy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Data consistency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Improved data integrity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Better data security</a:t>
            </a:r>
            <a:endParaRPr/>
          </a:p>
          <a:p>
            <a:pPr indent="-179069" lvl="1" marL="742950" rtl="0" algn="l"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1440"/>
              <a:buFont typeface="Sorts Mill Goudy"/>
              <a:buNone/>
            </a:pPr>
            <a:r>
              <a:t/>
            </a:r>
            <a:endParaRPr/>
          </a:p>
        </p:txBody>
      </p:sp>
      <p:sp>
        <p:nvSpPr>
          <p:cNvPr id="370" name="Google Shape;37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3"/>
          <p:cNvSpPr txBox="1"/>
          <p:nvPr>
            <p:ph idx="1" type="body"/>
          </p:nvPr>
        </p:nvSpPr>
        <p:spPr>
          <a:xfrm>
            <a:off x="685800" y="304800"/>
            <a:ext cx="77724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60000"/>
              <a:buChar char="🞛"/>
            </a:pPr>
            <a:r>
              <a:rPr lang="en-US"/>
              <a:t>Data Sharing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SzPct val="59999"/>
              <a:buChar char="🞜"/>
            </a:pPr>
            <a:r>
              <a:rPr lang="en-US"/>
              <a:t>Sharing Data Between Functional Units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SzPct val="59999"/>
              <a:buChar char="🞜"/>
            </a:pPr>
            <a:r>
              <a:rPr lang="en-US"/>
              <a:t>Sharing Data Between Different Levels of Users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SzPct val="59999"/>
              <a:buChar char="🞜"/>
            </a:pPr>
            <a:r>
              <a:rPr lang="en-US"/>
              <a:t>Sharing Data Between Different Locations</a:t>
            </a:r>
            <a:endParaRPr/>
          </a:p>
          <a:p>
            <a:pPr indent="-230123" lvl="0" marL="342900" rtl="0" algn="l">
              <a:spcBef>
                <a:spcPts val="592"/>
              </a:spcBef>
              <a:spcAft>
                <a:spcPts val="0"/>
              </a:spcAft>
              <a:buSzPct val="6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SzPct val="60000"/>
              <a:buChar char="🞛"/>
            </a:pPr>
            <a:r>
              <a:rPr lang="en-US"/>
              <a:t>The Role of the Database</a:t>
            </a:r>
            <a:endParaRPr>
              <a:solidFill>
                <a:srgbClr val="D60093"/>
              </a:solidFill>
            </a:endParaRPr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SzPct val="59999"/>
              <a:buChar char="🞜"/>
            </a:pPr>
            <a:r>
              <a:rPr b="1" lang="en-US">
                <a:solidFill>
                  <a:srgbClr val="FFFF00"/>
                </a:solidFill>
              </a:rPr>
              <a:t>Definition of database: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SzPct val="59999"/>
              <a:buFont typeface="Sorts Mill Goudy"/>
              <a:buNone/>
            </a:pPr>
            <a:r>
              <a:rPr lang="en-US"/>
              <a:t>A collection of interrelated, shared and controlled data</a:t>
            </a:r>
            <a:endParaRPr>
              <a:solidFill>
                <a:srgbClr val="D60093"/>
              </a:solidFill>
            </a:endParaRPr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SzPct val="59999"/>
              <a:buChar char="🞜"/>
            </a:pPr>
            <a:r>
              <a:rPr b="1" lang="en-US">
                <a:solidFill>
                  <a:srgbClr val="FFFF00"/>
                </a:solidFill>
              </a:rPr>
              <a:t>Three Criteria of Database: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SzPct val="59999"/>
              <a:buChar char="🞚"/>
            </a:pPr>
            <a:r>
              <a:rPr lang="en-US"/>
              <a:t>Data must be shared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SzPct val="59999"/>
              <a:buChar char="🞚"/>
            </a:pPr>
            <a:r>
              <a:rPr lang="en-US"/>
              <a:t>Controlled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SzPct val="59999"/>
              <a:buChar char="🞚"/>
            </a:pPr>
            <a:r>
              <a:rPr lang="en-US"/>
              <a:t>Integrated</a:t>
            </a:r>
            <a:endParaRPr/>
          </a:p>
        </p:txBody>
      </p:sp>
      <p:sp>
        <p:nvSpPr>
          <p:cNvPr id="376" name="Google Shape;376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4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rPr lang="en-US"/>
              <a:t>Data Modeling</a:t>
            </a:r>
            <a:endParaRPr/>
          </a:p>
        </p:txBody>
      </p:sp>
      <p:sp>
        <p:nvSpPr>
          <p:cNvPr id="382" name="Google Shape;382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Model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Data Model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Items of data model</a:t>
            </a:r>
            <a:endParaRPr>
              <a:solidFill>
                <a:srgbClr val="34F307"/>
              </a:solidFill>
            </a:endParaRPr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1440"/>
              <a:buChar char="🞚"/>
            </a:pPr>
            <a:r>
              <a:rPr lang="en-US">
                <a:solidFill>
                  <a:srgbClr val="34F307"/>
                </a:solidFill>
              </a:rPr>
              <a:t>Data structure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1440"/>
              <a:buChar char="🞚"/>
            </a:pPr>
            <a:r>
              <a:rPr lang="en-US">
                <a:solidFill>
                  <a:srgbClr val="34F307"/>
                </a:solidFill>
              </a:rPr>
              <a:t>Integrity Constraints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1440"/>
              <a:buChar char="🞚"/>
            </a:pPr>
            <a:r>
              <a:rPr lang="en-US">
                <a:solidFill>
                  <a:srgbClr val="34F307"/>
                </a:solidFill>
              </a:rPr>
              <a:t>Manipulation</a:t>
            </a:r>
            <a:endParaRPr/>
          </a:p>
        </p:txBody>
      </p:sp>
      <p:sp>
        <p:nvSpPr>
          <p:cNvPr id="383" name="Google Shape;38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5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t/>
            </a:r>
            <a:endParaRPr/>
          </a:p>
        </p:txBody>
      </p:sp>
      <p:sp>
        <p:nvSpPr>
          <p:cNvPr id="389" name="Google Shape;389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7160" lvl="2" marL="11430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Several kind of data model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Network data model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Hierarchical data model</a:t>
            </a:r>
            <a:endParaRPr>
              <a:solidFill>
                <a:srgbClr val="FF0000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>
                <a:solidFill>
                  <a:srgbClr val="FF0000"/>
                </a:solidFill>
              </a:rPr>
              <a:t>Relational data model</a:t>
            </a:r>
            <a:endParaRPr>
              <a:solidFill>
                <a:srgbClr val="FF0000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Object-oriented data model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NoSQL</a:t>
            </a:r>
            <a:endParaRPr/>
          </a:p>
          <a:p>
            <a:pPr indent="-179069" lvl="1" marL="742950" rtl="0" algn="l"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sp>
        <p:nvSpPr>
          <p:cNvPr id="390" name="Google Shape;39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1" name="Google Shape;391;p25">
            <a:hlinkClick action="ppaction://hlinksldjump" r:id="rId3"/>
          </p:cNvPr>
          <p:cNvSpPr/>
          <p:nvPr/>
        </p:nvSpPr>
        <p:spPr>
          <a:xfrm>
            <a:off x="3419872" y="4869160"/>
            <a:ext cx="648072" cy="288032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6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t/>
            </a:r>
            <a:endParaRPr/>
          </a:p>
        </p:txBody>
      </p:sp>
      <p:sp>
        <p:nvSpPr>
          <p:cNvPr id="397" name="Google Shape;397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Tools for data modeling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Bubble charts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Data structure diagrams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b="1" lang="en-US">
                <a:solidFill>
                  <a:srgbClr val="FFFF00"/>
                </a:solidFill>
              </a:rPr>
              <a:t>E-R model (Entity-Relationship Model)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1440"/>
              <a:buChar char="🞚"/>
            </a:pPr>
            <a:r>
              <a:rPr lang="en-US">
                <a:solidFill>
                  <a:srgbClr val="34F307"/>
                </a:solidFill>
              </a:rPr>
              <a:t>Entities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1440"/>
              <a:buChar char="🞚"/>
            </a:pPr>
            <a:r>
              <a:rPr lang="en-US">
                <a:solidFill>
                  <a:srgbClr val="34F307"/>
                </a:solidFill>
              </a:rPr>
              <a:t>Attributes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1440"/>
              <a:buChar char="🞚"/>
            </a:pPr>
            <a:r>
              <a:rPr lang="en-US">
                <a:solidFill>
                  <a:srgbClr val="34F307"/>
                </a:solidFill>
              </a:rPr>
              <a:t>Relationship</a:t>
            </a:r>
            <a:endParaRPr/>
          </a:p>
          <a:p>
            <a:pPr indent="-179069" lvl="1" marL="742950" rtl="0" algn="l"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sp>
        <p:nvSpPr>
          <p:cNvPr id="398" name="Google Shape;398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7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rPr lang="en-US"/>
              <a:t>Relational data model</a:t>
            </a:r>
            <a:endParaRPr/>
          </a:p>
        </p:txBody>
      </p:sp>
      <p:sp>
        <p:nvSpPr>
          <p:cNvPr id="404" name="Google Shape;404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60000"/>
              <a:buChar char="🞛"/>
            </a:pPr>
            <a:r>
              <a:rPr lang="en-US"/>
              <a:t>Relational database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SzPct val="59999"/>
              <a:buChar char="🞜"/>
            </a:pPr>
            <a:r>
              <a:rPr lang="en-US"/>
              <a:t>Data structure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SzPct val="59999"/>
              <a:buChar char="🞚"/>
            </a:pPr>
            <a:r>
              <a:rPr lang="en-US"/>
              <a:t>Relation (table)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SzPct val="59999"/>
              <a:buChar char="🞚"/>
            </a:pPr>
            <a:r>
              <a:rPr lang="en-US"/>
              <a:t>Attribute (column) (field)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SzPct val="59999"/>
              <a:buChar char="🞚"/>
            </a:pPr>
            <a:r>
              <a:rPr lang="en-US"/>
              <a:t>Record (row) (tuple)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SzPct val="59999"/>
              <a:buChar char="🞜"/>
            </a:pPr>
            <a:r>
              <a:rPr lang="en-US"/>
              <a:t>Integrity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SzPct val="59999"/>
              <a:buChar char="🞚"/>
            </a:pPr>
            <a:r>
              <a:rPr lang="en-US"/>
              <a:t>Entity integrity          (table)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SzPct val="59999"/>
              <a:buChar char="🞚"/>
            </a:pPr>
            <a:r>
              <a:rPr lang="en-US"/>
              <a:t>Referential integrity  (tables)</a:t>
            </a:r>
            <a:endParaRPr>
              <a:solidFill>
                <a:srgbClr val="FF0000"/>
              </a:solidFill>
            </a:endParaRPr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SzPct val="59999"/>
              <a:buChar char="🞚"/>
            </a:pPr>
            <a:r>
              <a:rPr lang="en-US">
                <a:solidFill>
                  <a:srgbClr val="FF0000"/>
                </a:solidFill>
              </a:rPr>
              <a:t>Function dependence integrity (normalization)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SzPct val="59999"/>
              <a:buChar char="🞜"/>
            </a:pPr>
            <a:r>
              <a:rPr lang="en-US"/>
              <a:t>Manipulation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SzPct val="59999"/>
              <a:buChar char="🞚"/>
            </a:pPr>
            <a:r>
              <a:rPr lang="en-US"/>
              <a:t>SQL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SzPct val="59999"/>
              <a:buChar char="🞚"/>
            </a:pPr>
            <a:r>
              <a:rPr lang="en-US"/>
              <a:t>(課堂練習) begin.sql  / (作業) begin_mysql.sql  (mysql)</a:t>
            </a:r>
            <a:endParaRPr/>
          </a:p>
          <a:p>
            <a:pPr indent="-187071" lvl="1" marL="742950" rtl="0" algn="l">
              <a:spcBef>
                <a:spcPts val="518"/>
              </a:spcBef>
              <a:spcAft>
                <a:spcPts val="0"/>
              </a:spcAft>
              <a:buSzPct val="59999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SzPct val="60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405" name="Google Shape;405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8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rPr lang="en-US"/>
              <a:t>Database Environment</a:t>
            </a:r>
            <a:endParaRPr/>
          </a:p>
        </p:txBody>
      </p:sp>
      <p:sp>
        <p:nvSpPr>
          <p:cNvPr id="411" name="Google Shape;411;p28"/>
          <p:cNvSpPr txBox="1"/>
          <p:nvPr>
            <p:ph idx="1" type="body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Component of the database environment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Hardware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Software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Data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users</a:t>
            </a:r>
            <a:endParaRPr/>
          </a:p>
        </p:txBody>
      </p:sp>
      <p:sp>
        <p:nvSpPr>
          <p:cNvPr id="412" name="Google Shape;412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3" name="Google Shape;413;p28"/>
          <p:cNvSpPr/>
          <p:nvPr/>
        </p:nvSpPr>
        <p:spPr>
          <a:xfrm>
            <a:off x="3200400" y="5486400"/>
            <a:ext cx="3657600" cy="457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endParaRPr/>
          </a:p>
        </p:txBody>
      </p:sp>
      <p:sp>
        <p:nvSpPr>
          <p:cNvPr id="414" name="Google Shape;414;p28"/>
          <p:cNvSpPr/>
          <p:nvPr/>
        </p:nvSpPr>
        <p:spPr>
          <a:xfrm>
            <a:off x="3200400" y="5181600"/>
            <a:ext cx="3657600" cy="304800"/>
          </a:xfrm>
          <a:prstGeom prst="rect">
            <a:avLst/>
          </a:prstGeom>
          <a:solidFill>
            <a:srgbClr val="008000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</a:t>
            </a:r>
            <a:endParaRPr/>
          </a:p>
        </p:txBody>
      </p:sp>
      <p:sp>
        <p:nvSpPr>
          <p:cNvPr id="415" name="Google Shape;415;p28"/>
          <p:cNvSpPr/>
          <p:nvPr/>
        </p:nvSpPr>
        <p:spPr>
          <a:xfrm>
            <a:off x="3200400" y="4495800"/>
            <a:ext cx="2133600" cy="68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DBMS</a:t>
            </a:r>
            <a:endParaRPr/>
          </a:p>
        </p:txBody>
      </p:sp>
      <p:sp>
        <p:nvSpPr>
          <p:cNvPr id="416" name="Google Shape;416;p28"/>
          <p:cNvSpPr/>
          <p:nvPr/>
        </p:nvSpPr>
        <p:spPr>
          <a:xfrm>
            <a:off x="5334000" y="3810000"/>
            <a:ext cx="533400" cy="137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</a:t>
            </a:r>
            <a:endParaRPr/>
          </a:p>
        </p:txBody>
      </p:sp>
      <p:sp>
        <p:nvSpPr>
          <p:cNvPr id="417" name="Google Shape;417;p28"/>
          <p:cNvSpPr/>
          <p:nvPr/>
        </p:nvSpPr>
        <p:spPr>
          <a:xfrm>
            <a:off x="5943600" y="3810000"/>
            <a:ext cx="457200" cy="137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Google Shape;418;p28"/>
          <p:cNvSpPr/>
          <p:nvPr/>
        </p:nvSpPr>
        <p:spPr>
          <a:xfrm>
            <a:off x="6477000" y="3810000"/>
            <a:ext cx="381000" cy="137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(VS2017)</a:t>
            </a:r>
            <a:endParaRPr/>
          </a:p>
        </p:txBody>
      </p:sp>
      <p:sp>
        <p:nvSpPr>
          <p:cNvPr id="419" name="Google Shape;419;p28"/>
          <p:cNvSpPr/>
          <p:nvPr/>
        </p:nvSpPr>
        <p:spPr>
          <a:xfrm>
            <a:off x="2895600" y="4800600"/>
            <a:ext cx="762000" cy="533400"/>
          </a:xfrm>
          <a:prstGeom prst="ellipse">
            <a:avLst/>
          </a:prstGeom>
          <a:solidFill>
            <a:srgbClr val="99CC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3124200" y="2895600"/>
            <a:ext cx="609600" cy="457200"/>
          </a:xfrm>
          <a:prstGeom prst="ellipse">
            <a:avLst/>
          </a:prstGeom>
          <a:solidFill>
            <a:srgbClr val="CC99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naive</a:t>
            </a: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3886200" y="2895600"/>
            <a:ext cx="609600" cy="457200"/>
          </a:xfrm>
          <a:prstGeom prst="ellipse">
            <a:avLst/>
          </a:prstGeom>
          <a:solidFill>
            <a:srgbClr val="CC99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navie</a:t>
            </a: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648200" y="2895600"/>
            <a:ext cx="609600" cy="457200"/>
          </a:xfrm>
          <a:prstGeom prst="ellipse">
            <a:avLst/>
          </a:prstGeom>
          <a:solidFill>
            <a:srgbClr val="CC99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casual</a:t>
            </a: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3200400" y="3429000"/>
            <a:ext cx="533400" cy="106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AP1</a:t>
            </a: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3962400" y="3429000"/>
            <a:ext cx="533400" cy="106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AP2</a:t>
            </a: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4724400" y="3429000"/>
            <a:ext cx="533400" cy="1066800"/>
          </a:xfrm>
          <a:prstGeom prst="rect">
            <a:avLst/>
          </a:prstGeom>
          <a:solidFill>
            <a:srgbClr val="339966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utility</a:t>
            </a: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6324600" y="3276600"/>
            <a:ext cx="609600" cy="457200"/>
          </a:xfrm>
          <a:prstGeom prst="ellipse">
            <a:avLst/>
          </a:prstGeom>
          <a:solidFill>
            <a:srgbClr val="CC99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programmers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9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rPr lang="en-US"/>
              <a:t>DBMS &amp;RDBMS</a:t>
            </a:r>
            <a:endParaRPr/>
          </a:p>
        </p:txBody>
      </p:sp>
      <p:sp>
        <p:nvSpPr>
          <p:cNvPr id="432" name="Google Shape;432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59999"/>
              <a:buChar char="🞛"/>
            </a:pPr>
            <a:r>
              <a:rPr b="1" lang="en-US" sz="2800"/>
              <a:t>DBMS</a:t>
            </a:r>
            <a:r>
              <a:rPr lang="en-US" sz="2800"/>
              <a:t>: Database Management System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SzPct val="59999"/>
              <a:buChar char="🞛"/>
            </a:pPr>
            <a:r>
              <a:rPr b="1" lang="en-US" sz="2800"/>
              <a:t>RDBMS</a:t>
            </a:r>
            <a:r>
              <a:rPr lang="en-US" sz="2800"/>
              <a:t>: Relational Database Management System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SzPct val="59999"/>
              <a:buChar char="🞛"/>
            </a:pPr>
            <a:r>
              <a:rPr lang="en-US" sz="2800"/>
              <a:t>Is a software package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SzPct val="59999"/>
              <a:buChar char="🞛"/>
            </a:pPr>
            <a:r>
              <a:rPr lang="en-US" sz="2800"/>
              <a:t>Production of RDBMS: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SzPct val="59999"/>
              <a:buChar char="🞜"/>
            </a:pPr>
            <a:r>
              <a:rPr lang="en-US" sz="2400"/>
              <a:t>Oracle 8i,9i,10g,11g,12g,18c,19c  (oracle)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SzPct val="59999"/>
              <a:buChar char="🞜"/>
            </a:pPr>
            <a:r>
              <a:rPr lang="en-US" sz="2400"/>
              <a:t>SQL Server 2008/2016/2017/2019 (Microsoft)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SzPct val="59999"/>
              <a:buChar char="🞜"/>
            </a:pPr>
            <a:r>
              <a:rPr lang="en-US" sz="2400"/>
              <a:t>Informix (Informix)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SzPct val="59999"/>
              <a:buChar char="🞜"/>
            </a:pPr>
            <a:r>
              <a:rPr lang="en-US" sz="2400"/>
              <a:t>DB2 (IBM)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SzPct val="59999"/>
              <a:buChar char="🞜"/>
            </a:pPr>
            <a:r>
              <a:rPr lang="en-US" sz="2400"/>
              <a:t>SQL Server (Sybase)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SzPct val="59999"/>
              <a:buChar char="🞜"/>
            </a:pPr>
            <a:r>
              <a:rPr lang="en-US" sz="2400"/>
              <a:t>MySQL / MariaDB</a:t>
            </a:r>
            <a:endParaRPr sz="2400"/>
          </a:p>
        </p:txBody>
      </p:sp>
      <p:sp>
        <p:nvSpPr>
          <p:cNvPr id="433" name="Google Shape;433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rPr lang="en-US"/>
              <a:t>課程目標</a:t>
            </a:r>
            <a:endParaRPr/>
          </a:p>
        </p:txBody>
      </p:sp>
      <p:sp>
        <p:nvSpPr>
          <p:cNvPr id="128" name="Google Shape;128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80"/>
              <a:buChar char="🞛"/>
            </a:pPr>
            <a:r>
              <a:rPr lang="en-US" sz="2800"/>
              <a:t>了解資料、資料結構(Data Structure)與資料模型(Data Model)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680"/>
              <a:buChar char="🞛"/>
            </a:pPr>
            <a:r>
              <a:rPr lang="en-US" sz="2800"/>
              <a:t>了解關聯式資料庫系統 (what is relational database system)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680"/>
              <a:buChar char="🞛"/>
            </a:pPr>
            <a:r>
              <a:rPr lang="en-US" sz="2800"/>
              <a:t>了解SQL (Structured Query Language)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680"/>
              <a:buChar char="🞛"/>
            </a:pPr>
            <a:r>
              <a:rPr lang="en-US" sz="2800"/>
              <a:t>了解關聯式資料庫系統設計 (Relational Database design issue)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680"/>
              <a:buChar char="🞛"/>
            </a:pPr>
            <a:r>
              <a:rPr lang="en-US" sz="2800"/>
              <a:t>了解資料庫管理系統 (Database Management Systems, DBMS)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680"/>
              <a:buChar char="🞛"/>
            </a:pPr>
            <a:r>
              <a:rPr lang="en-US" sz="2800"/>
              <a:t>使用 DBMS 去開發及管理後端資料庫系統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680"/>
              <a:buChar char="🞛"/>
            </a:pPr>
            <a:r>
              <a:rPr lang="en-US" sz="2800"/>
              <a:t>了解其他資料模型及資料庫系統</a:t>
            </a:r>
            <a:endParaRPr sz="2800"/>
          </a:p>
          <a:p>
            <a:pPr indent="-23622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800"/>
          </a:p>
        </p:txBody>
      </p:sp>
      <p:sp>
        <p:nvSpPr>
          <p:cNvPr id="129" name="Google Shape;129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0"/>
          <p:cNvSpPr txBox="1"/>
          <p:nvPr>
            <p:ph idx="1" type="body"/>
          </p:nvPr>
        </p:nvSpPr>
        <p:spPr>
          <a:xfrm>
            <a:off x="1219200" y="980728"/>
            <a:ext cx="7772400" cy="5115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🞛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https://db-engines.com/en/ranking</a:t>
            </a:r>
            <a:endParaRPr/>
          </a:p>
        </p:txBody>
      </p:sp>
      <p:sp>
        <p:nvSpPr>
          <p:cNvPr id="439" name="Google Shape;439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0" name="Google Shape;44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520" y="1700808"/>
            <a:ext cx="8610610" cy="374441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1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rPr lang="en-US"/>
              <a:t>Backend vs. Front-end</a:t>
            </a:r>
            <a:endParaRPr/>
          </a:p>
        </p:txBody>
      </p:sp>
      <p:sp>
        <p:nvSpPr>
          <p:cNvPr id="446" name="Google Shape;446;p31"/>
          <p:cNvSpPr txBox="1"/>
          <p:nvPr>
            <p:ph idx="1" type="body"/>
          </p:nvPr>
        </p:nvSpPr>
        <p:spPr>
          <a:xfrm>
            <a:off x="914400" y="1447800"/>
            <a:ext cx="3581400" cy="4046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前端開發工具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VS 2019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Eclipse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JBuilder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Power builder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Language (c,c#,java)</a:t>
            </a:r>
            <a:endParaRPr/>
          </a:p>
        </p:txBody>
      </p:sp>
      <p:sp>
        <p:nvSpPr>
          <p:cNvPr id="447" name="Google Shape;447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4953000" y="1524000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Black"/>
              <a:buChar char="•"/>
            </a:pPr>
            <a:r>
              <a:rPr lang="en-US" sz="2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後端 (DBMS) 產品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Char char="–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Oracle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Char char="–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SQL server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Char char="–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Sybase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Char char="–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Informix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Char char="–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DB2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Char char="–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MySQL</a:t>
            </a: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533400" y="4953000"/>
            <a:ext cx="3733800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開發/應用平台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(platform) (windows,..)</a:t>
            </a: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4953000" y="4953000"/>
            <a:ext cx="3733800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Platform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(Windows,Unix base,…)</a:t>
            </a:r>
            <a:endParaRPr/>
          </a:p>
        </p:txBody>
      </p:sp>
      <p:sp>
        <p:nvSpPr>
          <p:cNvPr id="451" name="Google Shape;451;p31"/>
          <p:cNvSpPr/>
          <p:nvPr/>
        </p:nvSpPr>
        <p:spPr>
          <a:xfrm>
            <a:off x="4191000" y="2057400"/>
            <a:ext cx="838200" cy="3733800"/>
          </a:xfrm>
          <a:prstGeom prst="rect">
            <a:avLst/>
          </a:prstGeom>
          <a:solidFill>
            <a:srgbClr val="FF00FF">
              <a:alpha val="49803"/>
            </a:srgbClr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</a:t>
            </a:r>
            <a:endParaRPr/>
          </a:p>
        </p:txBody>
      </p:sp>
      <p:sp>
        <p:nvSpPr>
          <p:cNvPr id="452" name="Google Shape;452;p31"/>
          <p:cNvSpPr txBox="1"/>
          <p:nvPr/>
        </p:nvSpPr>
        <p:spPr>
          <a:xfrm>
            <a:off x="1279525" y="5908675"/>
            <a:ext cx="6873875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 1.network(protocol)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2.資料庫互通介面的標準 (ODBC,ADO,JDBC,…)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2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rPr lang="en-US"/>
              <a:t>Relational data model</a:t>
            </a:r>
            <a:endParaRPr/>
          </a:p>
        </p:txBody>
      </p:sp>
      <p:sp>
        <p:nvSpPr>
          <p:cNvPr id="458" name="Google Shape;458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🞛"/>
            </a:pPr>
            <a:r>
              <a:rPr lang="en-US" u="sng">
                <a:solidFill>
                  <a:schemeClr val="hlink"/>
                </a:solidFill>
                <a:hlinkClick action="ppaction://hlinksldjump" r:id="rId3"/>
              </a:rPr>
              <a:t>Data structure</a:t>
            </a:r>
            <a:r>
              <a:rPr lang="en-US"/>
              <a:t> (資料結構)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Data Constraints (資料限制)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Data manipulation (資料操作)</a:t>
            </a:r>
            <a:endParaRPr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sp>
        <p:nvSpPr>
          <p:cNvPr id="459" name="Google Shape;459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3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rPr lang="en-US"/>
              <a:t>Data structure </a:t>
            </a:r>
            <a:endParaRPr/>
          </a:p>
        </p:txBody>
      </p:sp>
      <p:sp>
        <p:nvSpPr>
          <p:cNvPr id="465" name="Google Shape;465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🞛"/>
            </a:pPr>
            <a:r>
              <a:rPr b="1" lang="en-US"/>
              <a:t>Relation</a:t>
            </a:r>
            <a:r>
              <a:rPr lang="en-US"/>
              <a:t> (Table): two-dimension table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Relation name (entity sets, relationship sets)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Attribute (table columns) (field)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Record (table rows) (entity instance) (tuple)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Schema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Instance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Domain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cell</a:t>
            </a:r>
            <a:endParaRPr/>
          </a:p>
        </p:txBody>
      </p:sp>
      <p:sp>
        <p:nvSpPr>
          <p:cNvPr id="466" name="Google Shape;466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7" name="Google Shape;467;p33"/>
          <p:cNvSpPr txBox="1"/>
          <p:nvPr/>
        </p:nvSpPr>
        <p:spPr>
          <a:xfrm>
            <a:off x="2699792" y="3933057"/>
            <a:ext cx="6048672" cy="1754326"/>
          </a:xfrm>
          <a:prstGeom prst="rect">
            <a:avLst/>
          </a:prstGeom>
          <a:solidFill>
            <a:srgbClr val="808000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StuId	StuName		Major		birth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S001	John,Martin		Math		1980/11/11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S002	Chin,Tom		Math		1979/02/03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S003	Burns,Lee		Computer		1981/10/10</a:t>
            </a:r>
            <a:endParaRPr/>
          </a:p>
        </p:txBody>
      </p:sp>
      <p:cxnSp>
        <p:nvCxnSpPr>
          <p:cNvPr id="468" name="Google Shape;468;p33"/>
          <p:cNvCxnSpPr/>
          <p:nvPr/>
        </p:nvCxnSpPr>
        <p:spPr>
          <a:xfrm>
            <a:off x="2699792" y="4725144"/>
            <a:ext cx="6048672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4" name="Google Shape;474;p34"/>
          <p:cNvSpPr txBox="1"/>
          <p:nvPr/>
        </p:nvSpPr>
        <p:spPr>
          <a:xfrm>
            <a:off x="1524000" y="914400"/>
            <a:ext cx="7162800" cy="1743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StuId	StuName		Major		birth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S001	John,Martin		Math		1980/11/11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S002	Chin,Tom		Math		1979/02/03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S003	Burns,Lee		Computer		1981/10/10</a:t>
            </a:r>
            <a:endParaRPr/>
          </a:p>
        </p:txBody>
      </p:sp>
      <p:grpSp>
        <p:nvGrpSpPr>
          <p:cNvPr id="475" name="Google Shape;475;p34"/>
          <p:cNvGrpSpPr/>
          <p:nvPr/>
        </p:nvGrpSpPr>
        <p:grpSpPr>
          <a:xfrm>
            <a:off x="1447800" y="190500"/>
            <a:ext cx="3070225" cy="1181100"/>
            <a:chOff x="912" y="120"/>
            <a:chExt cx="1934" cy="744"/>
          </a:xfrm>
        </p:grpSpPr>
        <p:sp>
          <p:nvSpPr>
            <p:cNvPr id="476" name="Google Shape;476;p34"/>
            <p:cNvSpPr/>
            <p:nvPr/>
          </p:nvSpPr>
          <p:spPr>
            <a:xfrm>
              <a:off x="912" y="480"/>
              <a:ext cx="1008" cy="384"/>
            </a:xfrm>
            <a:prstGeom prst="rect">
              <a:avLst/>
            </a:prstGeom>
            <a:noFill/>
            <a:ln cap="sq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77" name="Google Shape;477;p34"/>
            <p:cNvCxnSpPr/>
            <p:nvPr/>
          </p:nvCxnSpPr>
          <p:spPr>
            <a:xfrm flipH="1" rot="10800000">
              <a:off x="1632" y="288"/>
              <a:ext cx="432" cy="192"/>
            </a:xfrm>
            <a:prstGeom prst="straightConnector1">
              <a:avLst/>
            </a:prstGeom>
            <a:noFill/>
            <a:ln cap="sq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stealth"/>
            </a:ln>
          </p:spPr>
        </p:cxnSp>
        <p:sp>
          <p:nvSpPr>
            <p:cNvPr id="478" name="Google Shape;478;p34"/>
            <p:cNvSpPr txBox="1"/>
            <p:nvPr/>
          </p:nvSpPr>
          <p:spPr>
            <a:xfrm>
              <a:off x="2054" y="120"/>
              <a:ext cx="7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E9114A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Table name</a:t>
              </a:r>
              <a:endParaRPr/>
            </a:p>
          </p:txBody>
        </p:sp>
      </p:grpSp>
      <p:grpSp>
        <p:nvGrpSpPr>
          <p:cNvPr id="479" name="Google Shape;479;p34"/>
          <p:cNvGrpSpPr/>
          <p:nvPr/>
        </p:nvGrpSpPr>
        <p:grpSpPr>
          <a:xfrm>
            <a:off x="395288" y="1412875"/>
            <a:ext cx="6335712" cy="1087438"/>
            <a:chOff x="249" y="890"/>
            <a:chExt cx="3991" cy="685"/>
          </a:xfrm>
        </p:grpSpPr>
        <p:sp>
          <p:nvSpPr>
            <p:cNvPr id="480" name="Google Shape;480;p34"/>
            <p:cNvSpPr/>
            <p:nvPr/>
          </p:nvSpPr>
          <p:spPr>
            <a:xfrm>
              <a:off x="930" y="890"/>
              <a:ext cx="453" cy="181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81" name="Google Shape;481;p34"/>
            <p:cNvCxnSpPr/>
            <p:nvPr/>
          </p:nvCxnSpPr>
          <p:spPr>
            <a:xfrm flipH="1">
              <a:off x="431" y="1071"/>
              <a:ext cx="635" cy="273"/>
            </a:xfrm>
            <a:prstGeom prst="straightConnector1">
              <a:avLst/>
            </a:prstGeom>
            <a:noFill/>
            <a:ln cap="sq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stealth"/>
            </a:ln>
          </p:spPr>
        </p:cxnSp>
        <p:sp>
          <p:nvSpPr>
            <p:cNvPr id="482" name="Google Shape;482;p34"/>
            <p:cNvSpPr txBox="1"/>
            <p:nvPr/>
          </p:nvSpPr>
          <p:spPr>
            <a:xfrm>
              <a:off x="249" y="1344"/>
              <a:ext cx="380" cy="2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E9114A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field</a:t>
              </a:r>
              <a:endParaRPr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1565" y="890"/>
              <a:ext cx="453" cy="181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84" name="Google Shape;484;p34"/>
            <p:cNvCxnSpPr/>
            <p:nvPr/>
          </p:nvCxnSpPr>
          <p:spPr>
            <a:xfrm flipH="1">
              <a:off x="567" y="1071"/>
              <a:ext cx="1134" cy="273"/>
            </a:xfrm>
            <a:prstGeom prst="straightConnector1">
              <a:avLst/>
            </a:prstGeom>
            <a:noFill/>
            <a:ln cap="sq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stealth"/>
            </a:ln>
          </p:spPr>
        </p:cxnSp>
        <p:sp>
          <p:nvSpPr>
            <p:cNvPr id="485" name="Google Shape;485;p34"/>
            <p:cNvSpPr/>
            <p:nvPr/>
          </p:nvSpPr>
          <p:spPr>
            <a:xfrm>
              <a:off x="2608" y="890"/>
              <a:ext cx="453" cy="181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86" name="Google Shape;486;p34"/>
            <p:cNvCxnSpPr/>
            <p:nvPr/>
          </p:nvCxnSpPr>
          <p:spPr>
            <a:xfrm flipH="1">
              <a:off x="612" y="1071"/>
              <a:ext cx="2132" cy="318"/>
            </a:xfrm>
            <a:prstGeom prst="straightConnector1">
              <a:avLst/>
            </a:prstGeom>
            <a:noFill/>
            <a:ln cap="sq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stealth"/>
            </a:ln>
          </p:spPr>
        </p:cxnSp>
        <p:sp>
          <p:nvSpPr>
            <p:cNvPr id="487" name="Google Shape;487;p34"/>
            <p:cNvSpPr/>
            <p:nvPr/>
          </p:nvSpPr>
          <p:spPr>
            <a:xfrm>
              <a:off x="3787" y="890"/>
              <a:ext cx="453" cy="181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88" name="Google Shape;488;p34"/>
            <p:cNvCxnSpPr/>
            <p:nvPr/>
          </p:nvCxnSpPr>
          <p:spPr>
            <a:xfrm flipH="1">
              <a:off x="612" y="1071"/>
              <a:ext cx="3311" cy="409"/>
            </a:xfrm>
            <a:prstGeom prst="straightConnector1">
              <a:avLst/>
            </a:prstGeom>
            <a:noFill/>
            <a:ln cap="sq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stealth"/>
            </a:ln>
          </p:spPr>
        </p:cxnSp>
      </p:grpSp>
      <p:grpSp>
        <p:nvGrpSpPr>
          <p:cNvPr id="489" name="Google Shape;489;p34"/>
          <p:cNvGrpSpPr/>
          <p:nvPr/>
        </p:nvGrpSpPr>
        <p:grpSpPr>
          <a:xfrm>
            <a:off x="1547813" y="1773238"/>
            <a:ext cx="5545137" cy="1836737"/>
            <a:chOff x="975" y="1117"/>
            <a:chExt cx="3493" cy="1157"/>
          </a:xfrm>
        </p:grpSpPr>
        <p:sp>
          <p:nvSpPr>
            <p:cNvPr id="490" name="Google Shape;490;p34"/>
            <p:cNvSpPr/>
            <p:nvPr/>
          </p:nvSpPr>
          <p:spPr>
            <a:xfrm>
              <a:off x="975" y="1117"/>
              <a:ext cx="3493" cy="136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91" name="Google Shape;491;p34"/>
            <p:cNvCxnSpPr/>
            <p:nvPr/>
          </p:nvCxnSpPr>
          <p:spPr>
            <a:xfrm>
              <a:off x="3606" y="1253"/>
              <a:ext cx="363" cy="771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92" name="Google Shape;492;p34"/>
            <p:cNvSpPr txBox="1"/>
            <p:nvPr/>
          </p:nvSpPr>
          <p:spPr>
            <a:xfrm>
              <a:off x="3730" y="2037"/>
              <a:ext cx="488" cy="237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record</a:t>
              </a:r>
              <a:endParaRPr/>
            </a:p>
          </p:txBody>
        </p:sp>
      </p:grpSp>
      <p:cxnSp>
        <p:nvCxnSpPr>
          <p:cNvPr id="493" name="Google Shape;493;p34"/>
          <p:cNvCxnSpPr/>
          <p:nvPr/>
        </p:nvCxnSpPr>
        <p:spPr>
          <a:xfrm>
            <a:off x="1547813" y="1412875"/>
            <a:ext cx="7127875" cy="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34"/>
          <p:cNvCxnSpPr/>
          <p:nvPr/>
        </p:nvCxnSpPr>
        <p:spPr>
          <a:xfrm>
            <a:off x="1547813" y="1700213"/>
            <a:ext cx="7127875" cy="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34"/>
          <p:cNvCxnSpPr/>
          <p:nvPr/>
        </p:nvCxnSpPr>
        <p:spPr>
          <a:xfrm>
            <a:off x="1547813" y="1989138"/>
            <a:ext cx="7127875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34"/>
          <p:cNvCxnSpPr/>
          <p:nvPr/>
        </p:nvCxnSpPr>
        <p:spPr>
          <a:xfrm>
            <a:off x="1547813" y="2349500"/>
            <a:ext cx="7127875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" name="Google Shape;497;p34"/>
          <p:cNvCxnSpPr/>
          <p:nvPr/>
        </p:nvCxnSpPr>
        <p:spPr>
          <a:xfrm>
            <a:off x="2268538" y="1412875"/>
            <a:ext cx="0" cy="122396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34"/>
          <p:cNvCxnSpPr/>
          <p:nvPr/>
        </p:nvCxnSpPr>
        <p:spPr>
          <a:xfrm>
            <a:off x="4140200" y="1412875"/>
            <a:ext cx="0" cy="122396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34"/>
          <p:cNvCxnSpPr/>
          <p:nvPr/>
        </p:nvCxnSpPr>
        <p:spPr>
          <a:xfrm>
            <a:off x="6011863" y="1412875"/>
            <a:ext cx="0" cy="122396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0" name="Google Shape;500;p34"/>
          <p:cNvSpPr txBox="1"/>
          <p:nvPr/>
        </p:nvSpPr>
        <p:spPr>
          <a:xfrm>
            <a:off x="1619672" y="3789040"/>
            <a:ext cx="591540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tabular 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field/attribute/column/key/properties/character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record/row/tuple/instance/sample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5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rPr lang="en-US"/>
              <a:t>The properties of relation</a:t>
            </a:r>
            <a:endParaRPr/>
          </a:p>
        </p:txBody>
      </p:sp>
      <p:sp>
        <p:nvSpPr>
          <p:cNvPr id="506" name="Google Shape;506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Each cell of the table contains only one value.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Each column has a distinct name.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Order of rows or columns is immaterial.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Each tuple or row is distinct (no duplicate tuples)</a:t>
            </a:r>
            <a:endParaRPr/>
          </a:p>
        </p:txBody>
      </p:sp>
      <p:sp>
        <p:nvSpPr>
          <p:cNvPr id="507" name="Google Shape;507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6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Gentium Basic"/>
              <a:buNone/>
            </a:pPr>
            <a:r>
              <a:rPr lang="en-US"/>
              <a:t>Representing relational database schemas</a:t>
            </a:r>
            <a:endParaRPr/>
          </a:p>
        </p:txBody>
      </p:sp>
      <p:sp>
        <p:nvSpPr>
          <p:cNvPr id="513" name="Google Shape;513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Database schema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Relation schema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Example: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Font typeface="Sorts Mill Goudy"/>
              <a:buNone/>
            </a:pPr>
            <a:r>
              <a:rPr lang="en-US"/>
              <a:t>STUDENT(stuid, stuName,major,credits)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Font typeface="Sorts Mill Goudy"/>
              <a:buNone/>
            </a:pPr>
            <a:r>
              <a:rPr lang="en-US"/>
              <a:t>CLASS(course#,facid,room)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Font typeface="Sorts Mill Goudy"/>
              <a:buNone/>
            </a:pPr>
            <a:r>
              <a:rPr lang="en-US"/>
              <a:t>ENROLLMENT(course#,stuid,grade)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Qualified name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當一個 attribute 出現在一個以上的 relation 時,通常表示該兩個 relations 之間 有relationship 存在 </a:t>
            </a:r>
            <a:endParaRPr/>
          </a:p>
        </p:txBody>
      </p:sp>
      <p:sp>
        <p:nvSpPr>
          <p:cNvPr id="514" name="Google Shape;514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7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rPr lang="en-US"/>
              <a:t>Integrity constraints</a:t>
            </a:r>
            <a:endParaRPr/>
          </a:p>
        </p:txBody>
      </p:sp>
      <p:sp>
        <p:nvSpPr>
          <p:cNvPr id="520" name="Google Shape;520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What is constraint: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A Constraint is a rule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That restricts the values that may be present in the database </a:t>
            </a:r>
            <a:endParaRPr/>
          </a:p>
        </p:txBody>
      </p:sp>
      <p:sp>
        <p:nvSpPr>
          <p:cNvPr id="521" name="Google Shape;521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8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rPr lang="en-US"/>
              <a:t>Integrity constraints</a:t>
            </a:r>
            <a:endParaRPr/>
          </a:p>
        </p:txBody>
      </p:sp>
      <p:sp>
        <p:nvSpPr>
          <p:cNvPr id="527" name="Google Shape;527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Objective of integrity constraint: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Data value consistent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允許 retrieval and update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Main constraints: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Entity integrity constraint.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Referential integrity constraint.</a:t>
            </a:r>
            <a:endParaRPr sz="3200">
              <a:solidFill>
                <a:srgbClr val="FF0000"/>
              </a:solidFill>
            </a:endParaRPr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1920"/>
              <a:buChar char="🞜"/>
            </a:pPr>
            <a:r>
              <a:rPr lang="en-US" sz="3200">
                <a:solidFill>
                  <a:srgbClr val="FF0000"/>
                </a:solidFill>
              </a:rPr>
              <a:t>Functional dependencies.</a:t>
            </a:r>
            <a:endParaRPr/>
          </a:p>
          <a:p>
            <a:pPr indent="-205740" lvl="0" marL="342900" rtl="0" algn="l">
              <a:spcBef>
                <a:spcPts val="72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3600">
              <a:solidFill>
                <a:srgbClr val="FF0000"/>
              </a:solidFill>
            </a:endParaRPr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28" name="Google Shape;528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9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rPr lang="en-US"/>
              <a:t>Entity integrity constraint</a:t>
            </a:r>
            <a:endParaRPr/>
          </a:p>
        </p:txBody>
      </p:sp>
      <p:sp>
        <p:nvSpPr>
          <p:cNvPr id="534" name="Google Shape;534;p39"/>
          <p:cNvSpPr txBox="1"/>
          <p:nvPr>
            <p:ph idx="1" type="body"/>
          </p:nvPr>
        </p:nvSpPr>
        <p:spPr>
          <a:xfrm>
            <a:off x="1371600" y="15240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🞛"/>
            </a:pPr>
            <a:r>
              <a:rPr b="1" lang="en-US"/>
              <a:t>Primary key (PK)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b="1" lang="en-US"/>
              <a:t>Unique key (UK)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Default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Rule (CHECK)</a:t>
            </a:r>
            <a:endParaRPr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Candidate keys</a:t>
            </a:r>
            <a:endParaRPr/>
          </a:p>
        </p:txBody>
      </p:sp>
      <p:sp>
        <p:nvSpPr>
          <p:cNvPr id="535" name="Google Shape;535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4"/>
          <p:cNvCxnSpPr/>
          <p:nvPr/>
        </p:nvCxnSpPr>
        <p:spPr>
          <a:xfrm flipH="1">
            <a:off x="3200400" y="3657600"/>
            <a:ext cx="4191000" cy="10668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4"/>
          <p:cNvCxnSpPr/>
          <p:nvPr/>
        </p:nvCxnSpPr>
        <p:spPr>
          <a:xfrm flipH="1">
            <a:off x="2916238" y="4648200"/>
            <a:ext cx="3789362" cy="1157288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36" name="Google Shape;136;p4"/>
          <p:cNvSpPr txBox="1"/>
          <p:nvPr>
            <p:ph type="title"/>
          </p:nvPr>
        </p:nvSpPr>
        <p:spPr>
          <a:xfrm>
            <a:off x="971550" y="188913"/>
            <a:ext cx="7773988" cy="120967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entium Basic"/>
              <a:buNone/>
            </a:pPr>
            <a:r>
              <a:rPr b="1" lang="en-US">
                <a:solidFill>
                  <a:schemeClr val="lt1"/>
                </a:solidFill>
              </a:rPr>
              <a:t>Roadmap of study database</a:t>
            </a:r>
            <a:endParaRPr/>
          </a:p>
        </p:txBody>
      </p:sp>
      <p:sp>
        <p:nvSpPr>
          <p:cNvPr id="137" name="Google Shape;13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/>
              <a:t>‹#›</a:t>
            </a:fld>
            <a:endParaRPr b="1"/>
          </a:p>
        </p:txBody>
      </p:sp>
      <p:sp>
        <p:nvSpPr>
          <p:cNvPr id="138" name="Google Shape;138;p4"/>
          <p:cNvSpPr/>
          <p:nvPr/>
        </p:nvSpPr>
        <p:spPr>
          <a:xfrm>
            <a:off x="838200" y="1447800"/>
            <a:ext cx="2590800" cy="9906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&amp;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processing</a:t>
            </a:r>
            <a:endParaRPr/>
          </a:p>
        </p:txBody>
      </p:sp>
      <p:sp>
        <p:nvSpPr>
          <p:cNvPr id="139" name="Google Shape;139;p4"/>
          <p:cNvSpPr/>
          <p:nvPr/>
        </p:nvSpPr>
        <p:spPr>
          <a:xfrm>
            <a:off x="762000" y="2895600"/>
            <a:ext cx="2590800" cy="9906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modeling</a:t>
            </a:r>
            <a:endParaRPr/>
          </a:p>
        </p:txBody>
      </p:sp>
      <p:cxnSp>
        <p:nvCxnSpPr>
          <p:cNvPr id="140" name="Google Shape;140;p4"/>
          <p:cNvCxnSpPr/>
          <p:nvPr/>
        </p:nvCxnSpPr>
        <p:spPr>
          <a:xfrm>
            <a:off x="2057400" y="2438400"/>
            <a:ext cx="0" cy="4572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4"/>
          <p:cNvSpPr/>
          <p:nvPr/>
        </p:nvSpPr>
        <p:spPr>
          <a:xfrm>
            <a:off x="685800" y="4343400"/>
            <a:ext cx="2590800" cy="9906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Relational database</a:t>
            </a:r>
            <a:endParaRPr/>
          </a:p>
        </p:txBody>
      </p:sp>
      <p:cxnSp>
        <p:nvCxnSpPr>
          <p:cNvPr id="142" name="Google Shape;142;p4"/>
          <p:cNvCxnSpPr/>
          <p:nvPr/>
        </p:nvCxnSpPr>
        <p:spPr>
          <a:xfrm>
            <a:off x="2057400" y="3886200"/>
            <a:ext cx="0" cy="4572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4"/>
          <p:cNvSpPr/>
          <p:nvPr/>
        </p:nvSpPr>
        <p:spPr>
          <a:xfrm>
            <a:off x="179512" y="5517232"/>
            <a:ext cx="1371600" cy="1066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</a:t>
            </a:r>
            <a:r>
              <a:rPr b="1" i="0" lang="en-US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</a:t>
            </a:r>
            <a:endParaRPr/>
          </a:p>
        </p:txBody>
      </p:sp>
      <p:sp>
        <p:nvSpPr>
          <p:cNvPr id="144" name="Google Shape;144;p4"/>
          <p:cNvSpPr/>
          <p:nvPr/>
        </p:nvSpPr>
        <p:spPr>
          <a:xfrm>
            <a:off x="1619250" y="5661025"/>
            <a:ext cx="1524000" cy="1066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Integrity</a:t>
            </a:r>
            <a:endParaRPr/>
          </a:p>
        </p:txBody>
      </p:sp>
      <p:sp>
        <p:nvSpPr>
          <p:cNvPr id="145" name="Google Shape;145;p4"/>
          <p:cNvSpPr/>
          <p:nvPr/>
        </p:nvSpPr>
        <p:spPr>
          <a:xfrm>
            <a:off x="3429000" y="5638800"/>
            <a:ext cx="1647825" cy="1030288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Manipulation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6" name="Google Shape;146;p4"/>
          <p:cNvCxnSpPr/>
          <p:nvPr/>
        </p:nvCxnSpPr>
        <p:spPr>
          <a:xfrm flipH="1">
            <a:off x="685800" y="5181600"/>
            <a:ext cx="457200" cy="3810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4"/>
          <p:cNvCxnSpPr/>
          <p:nvPr/>
        </p:nvCxnSpPr>
        <p:spPr>
          <a:xfrm>
            <a:off x="2895600" y="5181600"/>
            <a:ext cx="990600" cy="5334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4"/>
          <p:cNvCxnSpPr/>
          <p:nvPr/>
        </p:nvCxnSpPr>
        <p:spPr>
          <a:xfrm>
            <a:off x="1981200" y="5334000"/>
            <a:ext cx="304800" cy="3810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4"/>
          <p:cNvSpPr/>
          <p:nvPr/>
        </p:nvSpPr>
        <p:spPr>
          <a:xfrm>
            <a:off x="3733800" y="1447800"/>
            <a:ext cx="2286000" cy="1219200"/>
          </a:xfrm>
          <a:prstGeom prst="ellipse">
            <a:avLst/>
          </a:prstGeom>
          <a:solidFill>
            <a:srgbClr val="FFFF99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</a:t>
            </a:r>
            <a:endParaRPr/>
          </a:p>
        </p:txBody>
      </p:sp>
      <p:sp>
        <p:nvSpPr>
          <p:cNvPr id="150" name="Google Shape;150;p4"/>
          <p:cNvSpPr/>
          <p:nvPr/>
        </p:nvSpPr>
        <p:spPr>
          <a:xfrm>
            <a:off x="3733800" y="2895600"/>
            <a:ext cx="2286000" cy="1219200"/>
          </a:xfrm>
          <a:prstGeom prst="ellipse">
            <a:avLst/>
          </a:prstGeom>
          <a:solidFill>
            <a:srgbClr val="FFFF99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DBMS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RDBMS</a:t>
            </a:r>
            <a:endParaRPr/>
          </a:p>
        </p:txBody>
      </p:sp>
      <p:sp>
        <p:nvSpPr>
          <p:cNvPr id="151" name="Google Shape;151;p4"/>
          <p:cNvSpPr/>
          <p:nvPr/>
        </p:nvSpPr>
        <p:spPr>
          <a:xfrm>
            <a:off x="4643438" y="4267200"/>
            <a:ext cx="1512887" cy="914400"/>
          </a:xfrm>
          <a:prstGeom prst="ellipse">
            <a:avLst/>
          </a:prstGeom>
          <a:solidFill>
            <a:srgbClr val="FFFF99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 Server 2019 </a:t>
            </a:r>
            <a:endParaRPr b="1" i="0" sz="16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 MySql</a:t>
            </a:r>
            <a:endParaRPr b="1" i="0" sz="16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2" name="Google Shape;152;p4"/>
          <p:cNvCxnSpPr/>
          <p:nvPr/>
        </p:nvCxnSpPr>
        <p:spPr>
          <a:xfrm>
            <a:off x="4419600" y="2590800"/>
            <a:ext cx="609600" cy="3048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4"/>
          <p:cNvCxnSpPr/>
          <p:nvPr/>
        </p:nvCxnSpPr>
        <p:spPr>
          <a:xfrm>
            <a:off x="4800600" y="4114800"/>
            <a:ext cx="381000" cy="2286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4"/>
          <p:cNvCxnSpPr/>
          <p:nvPr/>
        </p:nvCxnSpPr>
        <p:spPr>
          <a:xfrm flipH="1">
            <a:off x="3276600" y="4797152"/>
            <a:ext cx="1367408" cy="79648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55" name="Google Shape;155;p4"/>
          <p:cNvSpPr/>
          <p:nvPr/>
        </p:nvSpPr>
        <p:spPr>
          <a:xfrm>
            <a:off x="6553200" y="1447800"/>
            <a:ext cx="2209800" cy="990600"/>
          </a:xfrm>
          <a:prstGeom prst="ellipse">
            <a:avLst/>
          </a:prstGeom>
          <a:solidFill>
            <a:srgbClr val="CC99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E-R Model</a:t>
            </a: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6553200" y="2667000"/>
            <a:ext cx="2209800" cy="990600"/>
          </a:xfrm>
          <a:prstGeom prst="ellipse">
            <a:avLst/>
          </a:prstGeom>
          <a:solidFill>
            <a:srgbClr val="CC99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Relational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</a:t>
            </a:r>
            <a:r>
              <a:rPr b="1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</a:t>
            </a: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6629400" y="3962400"/>
            <a:ext cx="2209800" cy="990600"/>
          </a:xfrm>
          <a:prstGeom prst="ellipse">
            <a:avLst/>
          </a:prstGeom>
          <a:solidFill>
            <a:srgbClr val="CC99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Normalization </a:t>
            </a:r>
            <a:endParaRPr/>
          </a:p>
        </p:txBody>
      </p:sp>
      <p:cxnSp>
        <p:nvCxnSpPr>
          <p:cNvPr id="158" name="Google Shape;158;p4"/>
          <p:cNvCxnSpPr/>
          <p:nvPr/>
        </p:nvCxnSpPr>
        <p:spPr>
          <a:xfrm flipH="1">
            <a:off x="5867400" y="3733800"/>
            <a:ext cx="1371600" cy="76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4"/>
          <p:cNvCxnSpPr/>
          <p:nvPr/>
        </p:nvCxnSpPr>
        <p:spPr>
          <a:xfrm>
            <a:off x="7086600" y="2362200"/>
            <a:ext cx="609600" cy="3048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4"/>
          <p:cNvCxnSpPr/>
          <p:nvPr/>
        </p:nvCxnSpPr>
        <p:spPr>
          <a:xfrm>
            <a:off x="7467600" y="3657600"/>
            <a:ext cx="457200" cy="3048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4"/>
          <p:cNvSpPr/>
          <p:nvPr/>
        </p:nvSpPr>
        <p:spPr>
          <a:xfrm>
            <a:off x="6705600" y="5410200"/>
            <a:ext cx="2209800" cy="990600"/>
          </a:xfrm>
          <a:prstGeom prst="ellipse">
            <a:avLst/>
          </a:prstGeom>
          <a:solidFill>
            <a:srgbClr val="CC99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 </a:t>
            </a:r>
            <a:endParaRPr/>
          </a:p>
        </p:txBody>
      </p:sp>
      <p:cxnSp>
        <p:nvCxnSpPr>
          <p:cNvPr id="162" name="Google Shape;162;p4"/>
          <p:cNvCxnSpPr/>
          <p:nvPr/>
        </p:nvCxnSpPr>
        <p:spPr>
          <a:xfrm flipH="1">
            <a:off x="7239000" y="4953000"/>
            <a:ext cx="838200" cy="5334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4"/>
          <p:cNvSpPr/>
          <p:nvPr/>
        </p:nvSpPr>
        <p:spPr>
          <a:xfrm>
            <a:off x="5410200" y="5562600"/>
            <a:ext cx="990600" cy="914400"/>
          </a:xfrm>
          <a:prstGeom prst="ellipse">
            <a:avLst/>
          </a:prstGeom>
          <a:solidFill>
            <a:srgbClr val="FFFF99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DBA</a:t>
            </a:r>
            <a:endParaRPr/>
          </a:p>
        </p:txBody>
      </p:sp>
      <p:cxnSp>
        <p:nvCxnSpPr>
          <p:cNvPr id="164" name="Google Shape;164;p4"/>
          <p:cNvCxnSpPr/>
          <p:nvPr/>
        </p:nvCxnSpPr>
        <p:spPr>
          <a:xfrm rot="10800000">
            <a:off x="5638800" y="5105400"/>
            <a:ext cx="304800" cy="4572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1" name="Google Shape;541;p40"/>
          <p:cNvSpPr txBox="1"/>
          <p:nvPr/>
        </p:nvSpPr>
        <p:spPr>
          <a:xfrm>
            <a:off x="1258888" y="2349500"/>
            <a:ext cx="7705725" cy="1743075"/>
          </a:xfrm>
          <a:prstGeom prst="rect">
            <a:avLst/>
          </a:prstGeom>
          <a:solidFill>
            <a:srgbClr val="808000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StuId	StuName		Major		birth		Personal_ID	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S001	John,Martin		Math		1980/11/11		E121723456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S002	Chin,Tom		Math		1979/02/03		S127688889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S003	Burns,Lee		Computer		1981/10/10		Q229999900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1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rPr lang="en-US"/>
              <a:t>Entity integrity constraint</a:t>
            </a:r>
            <a:endParaRPr/>
          </a:p>
        </p:txBody>
      </p:sp>
      <p:sp>
        <p:nvSpPr>
          <p:cNvPr id="547" name="Google Shape;547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Primary key: 用來唯一識別一tuple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Primary key 亦為 Unique key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Primary key 或其一部份(for composite key)  不能接受 null values</a:t>
            </a:r>
            <a:endParaRPr/>
          </a:p>
        </p:txBody>
      </p:sp>
      <p:sp>
        <p:nvSpPr>
          <p:cNvPr id="548" name="Google Shape;548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2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rPr lang="en-US"/>
              <a:t>Referential integrity constraints</a:t>
            </a:r>
            <a:endParaRPr/>
          </a:p>
        </p:txBody>
      </p:sp>
      <p:sp>
        <p:nvSpPr>
          <p:cNvPr id="554" name="Google Shape;554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Candidate keys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Foreign keys: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en-US"/>
              <a:t>STUDENT(Stuid, StuName,Major,birth)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en-US"/>
              <a:t>CLASS(course_no,coursename,facid,room)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en-US"/>
              <a:t>ENROLLMENT(course_no,Stuid,grade)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en-US"/>
              <a:t>      </a:t>
            </a:r>
            <a:endParaRPr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sp>
        <p:nvSpPr>
          <p:cNvPr id="555" name="Google Shape;555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3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rPr lang="en-US"/>
              <a:t>Referential integrity constraints</a:t>
            </a:r>
            <a:endParaRPr/>
          </a:p>
        </p:txBody>
      </p:sp>
      <p:sp>
        <p:nvSpPr>
          <p:cNvPr id="561" name="Google Shape;561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Foreign keys: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 sz="2400"/>
              <a:t>STUDENT(Stuid, StuName,Major,birth)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 sz="2400"/>
              <a:t>CLASS(course_no,coursename,facid,room)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 sz="2400"/>
              <a:t>ENROLLMENT(course_no,Stuid,grade)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en-US"/>
              <a:t>      </a:t>
            </a:r>
            <a:endParaRPr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sp>
        <p:nvSpPr>
          <p:cNvPr id="562" name="Google Shape;562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8" name="Google Shape;568;p44"/>
          <p:cNvSpPr txBox="1"/>
          <p:nvPr/>
        </p:nvSpPr>
        <p:spPr>
          <a:xfrm>
            <a:off x="685800" y="228600"/>
            <a:ext cx="7162800" cy="1743075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StuId	StuName		Major		birth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S001	John,Martin		Math		1980/11/11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S002	Chin,Tom		Math		1979/020/3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S003	Burns,Lee		Computer		1981/10/10</a:t>
            </a:r>
            <a:endParaRPr/>
          </a:p>
        </p:txBody>
      </p:sp>
      <p:sp>
        <p:nvSpPr>
          <p:cNvPr id="569" name="Google Shape;569;p44"/>
          <p:cNvSpPr txBox="1"/>
          <p:nvPr/>
        </p:nvSpPr>
        <p:spPr>
          <a:xfrm>
            <a:off x="685800" y="2133600"/>
            <a:ext cx="7162800" cy="1905000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/>
          </a:p>
          <a:p>
            <a:pPr indent="-342900" lvl="0" marL="3429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Courese_no  course_name	facid	                    room</a:t>
            </a:r>
            <a:endParaRPr/>
          </a:p>
          <a:p>
            <a:pPr indent="-342900" lvl="0" marL="3429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F101	visual basic		T005		r204</a:t>
            </a:r>
            <a:endParaRPr/>
          </a:p>
          <a:p>
            <a:pPr indent="-342900" lvl="0" marL="3429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F122	SQL server		T443		r204</a:t>
            </a:r>
            <a:endParaRPr/>
          </a:p>
          <a:p>
            <a:pPr indent="-342900" lvl="0" marL="3429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F388	Delphi		T433		r205</a:t>
            </a:r>
            <a:endParaRPr/>
          </a:p>
        </p:txBody>
      </p:sp>
      <p:cxnSp>
        <p:nvCxnSpPr>
          <p:cNvPr id="570" name="Google Shape;570;p44"/>
          <p:cNvCxnSpPr/>
          <p:nvPr/>
        </p:nvCxnSpPr>
        <p:spPr>
          <a:xfrm>
            <a:off x="762000" y="2971800"/>
            <a:ext cx="6477000" cy="0"/>
          </a:xfrm>
          <a:prstGeom prst="straightConnector1">
            <a:avLst/>
          </a:prstGeom>
          <a:noFill/>
          <a:ln cap="flat" cmpd="sng" w="9525">
            <a:solidFill>
              <a:srgbClr val="16690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44"/>
          <p:cNvCxnSpPr/>
          <p:nvPr/>
        </p:nvCxnSpPr>
        <p:spPr>
          <a:xfrm>
            <a:off x="762000" y="990600"/>
            <a:ext cx="6477000" cy="0"/>
          </a:xfrm>
          <a:prstGeom prst="straightConnector1">
            <a:avLst/>
          </a:prstGeom>
          <a:noFill/>
          <a:ln cap="flat" cmpd="sng" w="9525">
            <a:solidFill>
              <a:srgbClr val="16690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2" name="Google Shape;572;p44"/>
          <p:cNvSpPr txBox="1"/>
          <p:nvPr/>
        </p:nvSpPr>
        <p:spPr>
          <a:xfrm>
            <a:off x="685800" y="4343400"/>
            <a:ext cx="5334000" cy="1905000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ENROLLMENT</a:t>
            </a:r>
            <a:endParaRPr/>
          </a:p>
          <a:p>
            <a:pPr indent="-342900" lvl="0" marL="3429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Courese_no	Stuid	                   grades</a:t>
            </a:r>
            <a:endParaRPr/>
          </a:p>
          <a:p>
            <a:pPr indent="-342900" lvl="0" marL="3429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F101	S001		85		</a:t>
            </a:r>
            <a:endParaRPr/>
          </a:p>
          <a:p>
            <a:pPr indent="-342900" lvl="0" marL="3429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F124	S006		95		</a:t>
            </a:r>
            <a:endParaRPr/>
          </a:p>
          <a:p>
            <a:pPr indent="-342900" lvl="0" marL="3429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F188	S001		89		</a:t>
            </a:r>
            <a:endParaRPr/>
          </a:p>
        </p:txBody>
      </p:sp>
      <p:cxnSp>
        <p:nvCxnSpPr>
          <p:cNvPr id="573" name="Google Shape;573;p44"/>
          <p:cNvCxnSpPr/>
          <p:nvPr/>
        </p:nvCxnSpPr>
        <p:spPr>
          <a:xfrm>
            <a:off x="762000" y="5105400"/>
            <a:ext cx="5029200" cy="0"/>
          </a:xfrm>
          <a:prstGeom prst="straightConnector1">
            <a:avLst/>
          </a:prstGeom>
          <a:noFill/>
          <a:ln cap="flat" cmpd="sng" w="9525">
            <a:solidFill>
              <a:srgbClr val="16690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9" name="Google Shape;579;p45"/>
          <p:cNvSpPr txBox="1"/>
          <p:nvPr/>
        </p:nvSpPr>
        <p:spPr>
          <a:xfrm>
            <a:off x="1524000" y="685800"/>
            <a:ext cx="7162800" cy="1743075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StuId	StuName		Major		birth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S001	John,Martin		Math		1980/11/11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S002	Chin,Tom		Math		1979/020/3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S003	Burns,Lee		Computer		1981/10/10</a:t>
            </a:r>
            <a:endParaRPr/>
          </a:p>
        </p:txBody>
      </p:sp>
      <p:sp>
        <p:nvSpPr>
          <p:cNvPr id="580" name="Google Shape;580;p45"/>
          <p:cNvSpPr txBox="1"/>
          <p:nvPr/>
        </p:nvSpPr>
        <p:spPr>
          <a:xfrm>
            <a:off x="1524000" y="3048000"/>
            <a:ext cx="5334000" cy="1905000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ENROLLMENT</a:t>
            </a:r>
            <a:endParaRPr/>
          </a:p>
          <a:p>
            <a:pPr indent="-342900" lvl="0" marL="3429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Courese_no	Stuid	                   grades</a:t>
            </a:r>
            <a:endParaRPr/>
          </a:p>
          <a:p>
            <a:pPr indent="-342900" lvl="0" marL="3429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F101	S001		85		</a:t>
            </a:r>
            <a:endParaRPr/>
          </a:p>
          <a:p>
            <a:pPr indent="-342900" lvl="0" marL="3429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F122	S002		95		</a:t>
            </a:r>
            <a:endParaRPr/>
          </a:p>
          <a:p>
            <a:pPr indent="-342900" lvl="0" marL="3429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F388	S001		89		</a:t>
            </a:r>
            <a:endParaRPr/>
          </a:p>
        </p:txBody>
      </p:sp>
      <p:sp>
        <p:nvSpPr>
          <p:cNvPr id="581" name="Google Shape;581;p45"/>
          <p:cNvSpPr/>
          <p:nvPr/>
        </p:nvSpPr>
        <p:spPr>
          <a:xfrm>
            <a:off x="2514600" y="3581400"/>
            <a:ext cx="457200" cy="228600"/>
          </a:xfrm>
          <a:prstGeom prst="rect">
            <a:avLst/>
          </a:prstGeom>
          <a:noFill/>
          <a:ln cap="sq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2" name="Google Shape;582;p45"/>
          <p:cNvSpPr txBox="1"/>
          <p:nvPr/>
        </p:nvSpPr>
        <p:spPr>
          <a:xfrm>
            <a:off x="2955925" y="3470275"/>
            <a:ext cx="4921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E911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f.k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cxnSp>
        <p:nvCxnSpPr>
          <p:cNvPr id="583" name="Google Shape;583;p45"/>
          <p:cNvCxnSpPr/>
          <p:nvPr/>
        </p:nvCxnSpPr>
        <p:spPr>
          <a:xfrm rot="10800000">
            <a:off x="1905000" y="1447800"/>
            <a:ext cx="609600" cy="2133600"/>
          </a:xfrm>
          <a:prstGeom prst="straightConnector1">
            <a:avLst/>
          </a:prstGeom>
          <a:noFill/>
          <a:ln cap="sq" cmpd="sng" w="254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4" name="Google Shape;584;p45"/>
          <p:cNvSpPr/>
          <p:nvPr/>
        </p:nvSpPr>
        <p:spPr>
          <a:xfrm>
            <a:off x="1600200" y="1219200"/>
            <a:ext cx="457200" cy="228600"/>
          </a:xfrm>
          <a:prstGeom prst="rect">
            <a:avLst/>
          </a:prstGeom>
          <a:noFill/>
          <a:ln cap="sq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5" name="Google Shape;585;p45"/>
          <p:cNvSpPr txBox="1"/>
          <p:nvPr/>
        </p:nvSpPr>
        <p:spPr>
          <a:xfrm>
            <a:off x="2057400" y="1143000"/>
            <a:ext cx="5365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E911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p.k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586" name="Google Shape;586;p45"/>
          <p:cNvSpPr txBox="1"/>
          <p:nvPr/>
        </p:nvSpPr>
        <p:spPr>
          <a:xfrm>
            <a:off x="2346325" y="2576513"/>
            <a:ext cx="107791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E911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587" name="Google Shape;587;p45"/>
          <p:cNvSpPr txBox="1"/>
          <p:nvPr/>
        </p:nvSpPr>
        <p:spPr>
          <a:xfrm>
            <a:off x="5257800" y="304800"/>
            <a:ext cx="12525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EBFC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 table</a:t>
            </a:r>
            <a:endParaRPr/>
          </a:p>
        </p:txBody>
      </p:sp>
      <p:sp>
        <p:nvSpPr>
          <p:cNvPr id="588" name="Google Shape;588;p45"/>
          <p:cNvSpPr txBox="1"/>
          <p:nvPr/>
        </p:nvSpPr>
        <p:spPr>
          <a:xfrm>
            <a:off x="5410200" y="2667000"/>
            <a:ext cx="10953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EBFC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child table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4" name="Google Shape;594;p46"/>
          <p:cNvSpPr txBox="1"/>
          <p:nvPr/>
        </p:nvSpPr>
        <p:spPr>
          <a:xfrm>
            <a:off x="3505200" y="914400"/>
            <a:ext cx="5638800" cy="1743075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StuId	StuName		Major		birth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S001	John,Martin		Math		1980/11/11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S002	Chin,Tom		Math		1979/020/3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S003	Burns,Lee		Computer		1981/10/10</a:t>
            </a:r>
            <a:endParaRPr/>
          </a:p>
        </p:txBody>
      </p:sp>
      <p:sp>
        <p:nvSpPr>
          <p:cNvPr id="595" name="Google Shape;595;p46"/>
          <p:cNvSpPr txBox="1"/>
          <p:nvPr/>
        </p:nvSpPr>
        <p:spPr>
          <a:xfrm>
            <a:off x="2438400" y="4038600"/>
            <a:ext cx="5334000" cy="1905000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ENROLLMENT</a:t>
            </a:r>
            <a:endParaRPr/>
          </a:p>
          <a:p>
            <a:pPr indent="-342900" lvl="0" marL="3429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Courese_no	Stuid	                   grades</a:t>
            </a:r>
            <a:endParaRPr/>
          </a:p>
          <a:p>
            <a:pPr indent="-342900" lvl="0" marL="3429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F101	S001		85		</a:t>
            </a:r>
            <a:endParaRPr/>
          </a:p>
          <a:p>
            <a:pPr indent="-342900" lvl="0" marL="3429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F122	S002		95		</a:t>
            </a:r>
            <a:endParaRPr/>
          </a:p>
          <a:p>
            <a:pPr indent="-342900" lvl="0" marL="3429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F388	S001		89		</a:t>
            </a:r>
            <a:endParaRPr/>
          </a:p>
        </p:txBody>
      </p:sp>
      <p:sp>
        <p:nvSpPr>
          <p:cNvPr id="596" name="Google Shape;596;p46"/>
          <p:cNvSpPr/>
          <p:nvPr/>
        </p:nvSpPr>
        <p:spPr>
          <a:xfrm>
            <a:off x="3429000" y="4572000"/>
            <a:ext cx="457200" cy="228600"/>
          </a:xfrm>
          <a:prstGeom prst="rect">
            <a:avLst/>
          </a:prstGeom>
          <a:noFill/>
          <a:ln cap="sq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7" name="Google Shape;597;p46"/>
          <p:cNvSpPr txBox="1"/>
          <p:nvPr/>
        </p:nvSpPr>
        <p:spPr>
          <a:xfrm>
            <a:off x="3870325" y="4460875"/>
            <a:ext cx="4921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E911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f.k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cxnSp>
        <p:nvCxnSpPr>
          <p:cNvPr id="598" name="Google Shape;598;p46"/>
          <p:cNvCxnSpPr/>
          <p:nvPr/>
        </p:nvCxnSpPr>
        <p:spPr>
          <a:xfrm flipH="1" rot="10800000">
            <a:off x="3810000" y="1676400"/>
            <a:ext cx="76200" cy="2895600"/>
          </a:xfrm>
          <a:prstGeom prst="straightConnector1">
            <a:avLst/>
          </a:prstGeom>
          <a:noFill/>
          <a:ln cap="sq" cmpd="sng" w="254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9" name="Google Shape;599;p46"/>
          <p:cNvSpPr/>
          <p:nvPr/>
        </p:nvSpPr>
        <p:spPr>
          <a:xfrm>
            <a:off x="3581400" y="1447800"/>
            <a:ext cx="457200" cy="228600"/>
          </a:xfrm>
          <a:prstGeom prst="rect">
            <a:avLst/>
          </a:prstGeom>
          <a:noFill/>
          <a:ln cap="sq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0" name="Google Shape;600;p46"/>
          <p:cNvSpPr txBox="1"/>
          <p:nvPr/>
        </p:nvSpPr>
        <p:spPr>
          <a:xfrm>
            <a:off x="4038600" y="1371600"/>
            <a:ext cx="5365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E911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p.k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601" name="Google Shape;601;p46"/>
          <p:cNvSpPr txBox="1"/>
          <p:nvPr/>
        </p:nvSpPr>
        <p:spPr>
          <a:xfrm>
            <a:off x="3962400" y="3048000"/>
            <a:ext cx="107791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E911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602" name="Google Shape;602;p46"/>
          <p:cNvSpPr txBox="1"/>
          <p:nvPr/>
        </p:nvSpPr>
        <p:spPr>
          <a:xfrm>
            <a:off x="7239000" y="533400"/>
            <a:ext cx="12525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EBFC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 table</a:t>
            </a:r>
            <a:endParaRPr/>
          </a:p>
        </p:txBody>
      </p:sp>
      <p:sp>
        <p:nvSpPr>
          <p:cNvPr id="603" name="Google Shape;603;p46"/>
          <p:cNvSpPr txBox="1"/>
          <p:nvPr/>
        </p:nvSpPr>
        <p:spPr>
          <a:xfrm>
            <a:off x="6324600" y="3657600"/>
            <a:ext cx="10953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EBFC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child table</a:t>
            </a:r>
            <a:endParaRPr/>
          </a:p>
        </p:txBody>
      </p:sp>
      <p:sp>
        <p:nvSpPr>
          <p:cNvPr id="604" name="Google Shape;604;p46"/>
          <p:cNvSpPr txBox="1"/>
          <p:nvPr/>
        </p:nvSpPr>
        <p:spPr>
          <a:xfrm>
            <a:off x="-152400" y="1295400"/>
            <a:ext cx="3657600" cy="2438400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/>
          </a:p>
          <a:p>
            <a:pPr indent="-342900" lvl="0" marL="3429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Courese_no  course_name	facid	                   </a:t>
            </a:r>
            <a:endParaRPr/>
          </a:p>
          <a:p>
            <a:pPr indent="-342900" lvl="0" marL="3429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F101	visual basic		T005		</a:t>
            </a:r>
            <a:endParaRPr/>
          </a:p>
          <a:p>
            <a:pPr indent="-342900" lvl="0" marL="3429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F122	SQL server		T443		</a:t>
            </a:r>
            <a:endParaRPr/>
          </a:p>
          <a:p>
            <a:pPr indent="-342900" lvl="0" marL="3429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F388	Delphi		T433		</a:t>
            </a:r>
            <a:endParaRPr/>
          </a:p>
        </p:txBody>
      </p:sp>
      <p:sp>
        <p:nvSpPr>
          <p:cNvPr id="605" name="Google Shape;605;p46"/>
          <p:cNvSpPr txBox="1"/>
          <p:nvPr/>
        </p:nvSpPr>
        <p:spPr>
          <a:xfrm>
            <a:off x="2209800" y="914400"/>
            <a:ext cx="12525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EBFC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 table</a:t>
            </a:r>
            <a:endParaRPr/>
          </a:p>
        </p:txBody>
      </p:sp>
      <p:sp>
        <p:nvSpPr>
          <p:cNvPr id="606" name="Google Shape;606;p46"/>
          <p:cNvSpPr/>
          <p:nvPr/>
        </p:nvSpPr>
        <p:spPr>
          <a:xfrm>
            <a:off x="-76200" y="1828800"/>
            <a:ext cx="838200" cy="228600"/>
          </a:xfrm>
          <a:prstGeom prst="rect">
            <a:avLst/>
          </a:prstGeom>
          <a:noFill/>
          <a:ln cap="sq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7" name="Google Shape;607;p46"/>
          <p:cNvSpPr/>
          <p:nvPr/>
        </p:nvSpPr>
        <p:spPr>
          <a:xfrm>
            <a:off x="2514600" y="4572000"/>
            <a:ext cx="838200" cy="228600"/>
          </a:xfrm>
          <a:prstGeom prst="rect">
            <a:avLst/>
          </a:prstGeom>
          <a:noFill/>
          <a:ln cap="sq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08" name="Google Shape;608;p46"/>
          <p:cNvCxnSpPr/>
          <p:nvPr/>
        </p:nvCxnSpPr>
        <p:spPr>
          <a:xfrm rot="10800000">
            <a:off x="228600" y="2133600"/>
            <a:ext cx="2438400" cy="2438400"/>
          </a:xfrm>
          <a:prstGeom prst="straightConnector1">
            <a:avLst/>
          </a:prstGeom>
          <a:noFill/>
          <a:ln cap="sq" cmpd="sng" w="254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09" name="Google Shape;609;p46"/>
          <p:cNvSpPr txBox="1"/>
          <p:nvPr/>
        </p:nvSpPr>
        <p:spPr>
          <a:xfrm>
            <a:off x="762000" y="3886200"/>
            <a:ext cx="107791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E911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610" name="Google Shape;610;p46"/>
          <p:cNvSpPr txBox="1"/>
          <p:nvPr/>
        </p:nvSpPr>
        <p:spPr>
          <a:xfrm>
            <a:off x="2895600" y="4724400"/>
            <a:ext cx="4921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E911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f.k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611" name="Google Shape;611;p46"/>
          <p:cNvSpPr txBox="1"/>
          <p:nvPr/>
        </p:nvSpPr>
        <p:spPr>
          <a:xfrm>
            <a:off x="685800" y="1447800"/>
            <a:ext cx="5365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E911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p.k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7" name="Google Shape;617;p47"/>
          <p:cNvSpPr txBox="1"/>
          <p:nvPr/>
        </p:nvSpPr>
        <p:spPr>
          <a:xfrm>
            <a:off x="1143000" y="2819400"/>
            <a:ext cx="3657600" cy="2438400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/>
          </a:p>
          <a:p>
            <a:pPr indent="-342900" lvl="0" marL="3429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Courese_no  course_name	facid	                   </a:t>
            </a:r>
            <a:endParaRPr/>
          </a:p>
          <a:p>
            <a:pPr indent="-342900" lvl="0" marL="3429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F101	visual basic		T005		</a:t>
            </a:r>
            <a:endParaRPr/>
          </a:p>
          <a:p>
            <a:pPr indent="-342900" lvl="0" marL="3429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F122	SQL server		T443		</a:t>
            </a:r>
            <a:endParaRPr/>
          </a:p>
          <a:p>
            <a:pPr indent="-342900" lvl="0" marL="3429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F388	Delphi		T433		</a:t>
            </a:r>
            <a:endParaRPr/>
          </a:p>
        </p:txBody>
      </p:sp>
      <p:sp>
        <p:nvSpPr>
          <p:cNvPr id="618" name="Google Shape;618;p47"/>
          <p:cNvSpPr txBox="1"/>
          <p:nvPr/>
        </p:nvSpPr>
        <p:spPr>
          <a:xfrm>
            <a:off x="4648200" y="304800"/>
            <a:ext cx="3657600" cy="2438400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FACULTY</a:t>
            </a:r>
            <a:endParaRPr/>
          </a:p>
          <a:p>
            <a:pPr indent="-342900" lvl="0" marL="3429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Facid           fac_name	                   sex	                   </a:t>
            </a:r>
            <a:endParaRPr/>
          </a:p>
          <a:p>
            <a:pPr indent="-342900" lvl="0" marL="3429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T005	john		M		</a:t>
            </a:r>
            <a:endParaRPr/>
          </a:p>
          <a:p>
            <a:pPr indent="-342900" lvl="0" marL="3429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T443	mary		F		</a:t>
            </a:r>
            <a:endParaRPr/>
          </a:p>
          <a:p>
            <a:pPr indent="-342900" lvl="0" marL="3429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T155	jack		M		</a:t>
            </a:r>
            <a:endParaRPr/>
          </a:p>
        </p:txBody>
      </p:sp>
      <p:sp>
        <p:nvSpPr>
          <p:cNvPr id="619" name="Google Shape;619;p47"/>
          <p:cNvSpPr/>
          <p:nvPr/>
        </p:nvSpPr>
        <p:spPr>
          <a:xfrm>
            <a:off x="3962400" y="3352800"/>
            <a:ext cx="457200" cy="228600"/>
          </a:xfrm>
          <a:prstGeom prst="rect">
            <a:avLst/>
          </a:prstGeom>
          <a:noFill/>
          <a:ln cap="sq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0" name="Google Shape;620;p47"/>
          <p:cNvSpPr txBox="1"/>
          <p:nvPr/>
        </p:nvSpPr>
        <p:spPr>
          <a:xfrm>
            <a:off x="4403725" y="3241675"/>
            <a:ext cx="4921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E911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f.k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621" name="Google Shape;621;p47"/>
          <p:cNvSpPr/>
          <p:nvPr/>
        </p:nvSpPr>
        <p:spPr>
          <a:xfrm>
            <a:off x="4724400" y="838200"/>
            <a:ext cx="457200" cy="228600"/>
          </a:xfrm>
          <a:prstGeom prst="rect">
            <a:avLst/>
          </a:prstGeom>
          <a:noFill/>
          <a:ln cap="sq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2" name="Google Shape;622;p47"/>
          <p:cNvSpPr txBox="1"/>
          <p:nvPr/>
        </p:nvSpPr>
        <p:spPr>
          <a:xfrm>
            <a:off x="5181600" y="762000"/>
            <a:ext cx="5365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E911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p.k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cxnSp>
        <p:nvCxnSpPr>
          <p:cNvPr id="623" name="Google Shape;623;p47"/>
          <p:cNvCxnSpPr/>
          <p:nvPr/>
        </p:nvCxnSpPr>
        <p:spPr>
          <a:xfrm flipH="1" rot="10800000">
            <a:off x="4114800" y="1066800"/>
            <a:ext cx="685800" cy="2286000"/>
          </a:xfrm>
          <a:prstGeom prst="straightConnector1">
            <a:avLst/>
          </a:prstGeom>
          <a:noFill/>
          <a:ln cap="sq" cmpd="sng" w="254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24" name="Google Shape;624;p47"/>
          <p:cNvSpPr txBox="1"/>
          <p:nvPr/>
        </p:nvSpPr>
        <p:spPr>
          <a:xfrm>
            <a:off x="3276600" y="1905000"/>
            <a:ext cx="107791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E911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625" name="Google Shape;625;p47"/>
          <p:cNvSpPr txBox="1"/>
          <p:nvPr/>
        </p:nvSpPr>
        <p:spPr>
          <a:xfrm>
            <a:off x="7010400" y="2895600"/>
            <a:ext cx="12525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EBFC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 table</a:t>
            </a:r>
            <a:endParaRPr/>
          </a:p>
        </p:txBody>
      </p:sp>
      <p:sp>
        <p:nvSpPr>
          <p:cNvPr id="626" name="Google Shape;626;p47"/>
          <p:cNvSpPr txBox="1"/>
          <p:nvPr/>
        </p:nvSpPr>
        <p:spPr>
          <a:xfrm>
            <a:off x="3886200" y="5410200"/>
            <a:ext cx="10953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EBFC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child table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8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rPr lang="en-US"/>
              <a:t>破壞參考整合性</a:t>
            </a:r>
            <a:endParaRPr/>
          </a:p>
        </p:txBody>
      </p:sp>
      <p:sp>
        <p:nvSpPr>
          <p:cNvPr id="632" name="Google Shape;632;p4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Parent table: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Insert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Delete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Update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Child table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Insert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Delete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Update</a:t>
            </a:r>
            <a:endParaRPr/>
          </a:p>
        </p:txBody>
      </p:sp>
      <p:sp>
        <p:nvSpPr>
          <p:cNvPr id="633" name="Google Shape;633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9" name="Google Shape;639;p49"/>
          <p:cNvSpPr txBox="1"/>
          <p:nvPr/>
        </p:nvSpPr>
        <p:spPr>
          <a:xfrm>
            <a:off x="685800" y="228600"/>
            <a:ext cx="7162800" cy="1743075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StuId	StuName		Major		birth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S001	John,Martin		Math		1980/11/11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S002	Chin,Tom		Math		1979/020/3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S003	Burns,Lee		Computer		1981/10/10</a:t>
            </a:r>
            <a:endParaRPr/>
          </a:p>
        </p:txBody>
      </p:sp>
      <p:sp>
        <p:nvSpPr>
          <p:cNvPr id="640" name="Google Shape;640;p49"/>
          <p:cNvSpPr txBox="1"/>
          <p:nvPr/>
        </p:nvSpPr>
        <p:spPr>
          <a:xfrm>
            <a:off x="685800" y="2133600"/>
            <a:ext cx="7162800" cy="1905000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/>
          </a:p>
          <a:p>
            <a:pPr indent="-342900" lvl="0" marL="3429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Courese_no  course_name	facid	                    room</a:t>
            </a:r>
            <a:endParaRPr/>
          </a:p>
          <a:p>
            <a:pPr indent="-342900" lvl="0" marL="3429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F101	visual basic		T005		r204</a:t>
            </a:r>
            <a:endParaRPr/>
          </a:p>
          <a:p>
            <a:pPr indent="-342900" lvl="0" marL="3429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F122	SQL server		T443		r204</a:t>
            </a:r>
            <a:endParaRPr/>
          </a:p>
          <a:p>
            <a:pPr indent="-342900" lvl="0" marL="3429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F388	Delphi		T433		r205</a:t>
            </a:r>
            <a:endParaRPr/>
          </a:p>
        </p:txBody>
      </p:sp>
      <p:cxnSp>
        <p:nvCxnSpPr>
          <p:cNvPr id="641" name="Google Shape;641;p49"/>
          <p:cNvCxnSpPr/>
          <p:nvPr/>
        </p:nvCxnSpPr>
        <p:spPr>
          <a:xfrm>
            <a:off x="762000" y="2971800"/>
            <a:ext cx="6477000" cy="0"/>
          </a:xfrm>
          <a:prstGeom prst="straightConnector1">
            <a:avLst/>
          </a:prstGeom>
          <a:noFill/>
          <a:ln cap="flat" cmpd="sng" w="9525">
            <a:solidFill>
              <a:srgbClr val="16690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2" name="Google Shape;642;p49"/>
          <p:cNvCxnSpPr/>
          <p:nvPr/>
        </p:nvCxnSpPr>
        <p:spPr>
          <a:xfrm>
            <a:off x="762000" y="990600"/>
            <a:ext cx="6477000" cy="0"/>
          </a:xfrm>
          <a:prstGeom prst="straightConnector1">
            <a:avLst/>
          </a:prstGeom>
          <a:noFill/>
          <a:ln cap="flat" cmpd="sng" w="9525">
            <a:solidFill>
              <a:srgbClr val="16690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3" name="Google Shape;643;p49"/>
          <p:cNvSpPr txBox="1"/>
          <p:nvPr/>
        </p:nvSpPr>
        <p:spPr>
          <a:xfrm>
            <a:off x="685800" y="4343400"/>
            <a:ext cx="5334000" cy="1905000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ENROLLMENT</a:t>
            </a:r>
            <a:endParaRPr/>
          </a:p>
          <a:p>
            <a:pPr indent="-342900" lvl="0" marL="3429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Courese_no	Stuid	                   grades</a:t>
            </a:r>
            <a:endParaRPr/>
          </a:p>
          <a:p>
            <a:pPr indent="-342900" lvl="0" marL="3429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F101	S001		85		</a:t>
            </a:r>
            <a:endParaRPr/>
          </a:p>
          <a:p>
            <a:pPr indent="-342900" lvl="0" marL="34290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F122	S002		95				</a:t>
            </a:r>
            <a:endParaRPr/>
          </a:p>
        </p:txBody>
      </p:sp>
      <p:cxnSp>
        <p:nvCxnSpPr>
          <p:cNvPr id="644" name="Google Shape;644;p49"/>
          <p:cNvCxnSpPr/>
          <p:nvPr/>
        </p:nvCxnSpPr>
        <p:spPr>
          <a:xfrm>
            <a:off x="762000" y="5105400"/>
            <a:ext cx="5029200" cy="0"/>
          </a:xfrm>
          <a:prstGeom prst="straightConnector1">
            <a:avLst/>
          </a:prstGeom>
          <a:noFill/>
          <a:ln cap="flat" cmpd="sng" w="9525">
            <a:solidFill>
              <a:srgbClr val="16690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rPr lang="en-US"/>
              <a:t>關聯式資料庫介紹</a:t>
            </a:r>
            <a:endParaRPr/>
          </a:p>
        </p:txBody>
      </p:sp>
      <p:sp>
        <p:nvSpPr>
          <p:cNvPr id="170" name="Google Shape;170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❖"/>
            </a:pPr>
            <a:r>
              <a:rPr lang="en-US" u="sng">
                <a:solidFill>
                  <a:schemeClr val="hlink"/>
                </a:solidFill>
                <a:hlinkClick action="ppaction://hlinksldjump" r:id="rId3"/>
              </a:rPr>
              <a:t>資料 (Data)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❖"/>
            </a:pPr>
            <a:r>
              <a:rPr lang="en-US" u="sng">
                <a:solidFill>
                  <a:schemeClr val="hlink"/>
                </a:solidFill>
                <a:hlinkClick action="ppaction://hlinksldjump" r:id="rId4"/>
              </a:rPr>
              <a:t>資料處理(Data Processing)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❖"/>
            </a:pPr>
            <a:r>
              <a:rPr lang="en-US" u="sng">
                <a:solidFill>
                  <a:schemeClr val="hlink"/>
                </a:solidFill>
                <a:hlinkClick action="ppaction://hlinksldjump" r:id="rId5"/>
              </a:rPr>
              <a:t>資料模型(Data Modeling)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❖"/>
            </a:pPr>
            <a:r>
              <a:rPr lang="en-US" u="sng">
                <a:solidFill>
                  <a:schemeClr val="hlink"/>
                </a:solidFill>
                <a:hlinkClick action="ppaction://hlinksldjump" r:id="rId6"/>
              </a:rPr>
              <a:t>資料庫系統環境(Database System Environment)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❖"/>
            </a:pPr>
            <a:r>
              <a:rPr lang="en-US"/>
              <a:t>關聯式資料模型(Relational Data model)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❖"/>
            </a:pPr>
            <a:r>
              <a:rPr lang="en-US"/>
              <a:t>資料庫管理系統(Database Management System, DBMS)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❖"/>
            </a:pPr>
            <a:r>
              <a:rPr lang="en-US" u="sng">
                <a:solidFill>
                  <a:schemeClr val="hlink"/>
                </a:solidFill>
                <a:hlinkClick action="ppaction://hlinksldjump" r:id="rId7"/>
              </a:rPr>
              <a:t>從</a:t>
            </a:r>
            <a:r>
              <a:rPr lang="en-US" u="sng">
                <a:solidFill>
                  <a:schemeClr val="hlink"/>
                </a:solidFill>
                <a:hlinkClick action="ppaction://hlinksldjump" r:id="rId8"/>
              </a:rPr>
              <a:t>應用程式連接資料庫(Python/MySQL)</a:t>
            </a:r>
            <a:endParaRPr/>
          </a:p>
        </p:txBody>
      </p:sp>
      <p:sp>
        <p:nvSpPr>
          <p:cNvPr id="171" name="Google Shape;171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0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rPr lang="en-US"/>
              <a:t>Foreign key 使用規則</a:t>
            </a:r>
            <a:endParaRPr/>
          </a:p>
        </p:txBody>
      </p:sp>
      <p:sp>
        <p:nvSpPr>
          <p:cNvPr id="650" name="Google Shape;650;p5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en-US"/>
              <a:t>為防止 referential integrity 被破壞,可以採用以下三種策略: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Restricted 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Cascades: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Set null:</a:t>
            </a:r>
            <a:endParaRPr/>
          </a:p>
        </p:txBody>
      </p:sp>
      <p:sp>
        <p:nvSpPr>
          <p:cNvPr id="651" name="Google Shape;651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1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Gentium Basic"/>
              <a:buNone/>
            </a:pPr>
            <a:r>
              <a:rPr lang="en-US"/>
              <a:t>Relational data model manipulation </a:t>
            </a:r>
            <a:endParaRPr/>
          </a:p>
        </p:txBody>
      </p:sp>
      <p:sp>
        <p:nvSpPr>
          <p:cNvPr id="657" name="Google Shape;657;p51"/>
          <p:cNvSpPr txBox="1"/>
          <p:nvPr>
            <p:ph idx="1" type="body"/>
          </p:nvPr>
        </p:nvSpPr>
        <p:spPr>
          <a:xfrm>
            <a:off x="685800" y="16764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Procedural       ex. </a:t>
            </a:r>
            <a:r>
              <a:rPr lang="en-US" sz="2000"/>
              <a:t>Relational algebra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Nonprocedural ex. </a:t>
            </a:r>
            <a:r>
              <a:rPr lang="en-US" sz="2000"/>
              <a:t>Structure Query   Language (SQL)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Transact-SQL is an enhancement version of SQL</a:t>
            </a:r>
            <a:endParaRPr/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</p:txBody>
      </p:sp>
      <p:sp>
        <p:nvSpPr>
          <p:cNvPr id="658" name="Google Shape;658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2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Gentium Basic"/>
              <a:buNone/>
            </a:pPr>
            <a:r>
              <a:rPr lang="en-US"/>
              <a:t>Structured Query Language, SQL</a:t>
            </a:r>
            <a:endParaRPr/>
          </a:p>
        </p:txBody>
      </p:sp>
      <p:sp>
        <p:nvSpPr>
          <p:cNvPr id="664" name="Google Shape;664;p5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ANSI SQL 版本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SQL-86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SQL-89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b="1" lang="en-US">
                <a:solidFill>
                  <a:srgbClr val="FFFF00"/>
                </a:solidFill>
              </a:rPr>
              <a:t>SQL-92</a:t>
            </a:r>
            <a:r>
              <a:rPr lang="en-US"/>
              <a:t> (微軟 以此為標準)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SQL-99 (加入物件導向的功能)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SQL-2003 (加入 XML)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SQL-2006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SQL-2008/2011/2016/2019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 </a:t>
            </a:r>
            <a:endParaRPr/>
          </a:p>
        </p:txBody>
      </p:sp>
      <p:sp>
        <p:nvSpPr>
          <p:cNvPr id="665" name="Google Shape;665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53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Gentium Basic"/>
              <a:buNone/>
            </a:pPr>
            <a:r>
              <a:rPr lang="en-US"/>
              <a:t>Structured Query Language, SQL</a:t>
            </a:r>
            <a:endParaRPr/>
          </a:p>
        </p:txBody>
      </p:sp>
      <p:sp>
        <p:nvSpPr>
          <p:cNvPr id="671" name="Google Shape;671;p5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SQL 語言組成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陳述式, Statement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子句, Clause</a:t>
            </a:r>
            <a:endParaRPr/>
          </a:p>
          <a:p>
            <a:pPr indent="-179069" lvl="1" marL="742950" rtl="0" algn="l"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sp>
        <p:nvSpPr>
          <p:cNvPr id="672" name="Google Shape;672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3" name="Google Shape;673;p53"/>
          <p:cNvSpPr txBox="1"/>
          <p:nvPr/>
        </p:nvSpPr>
        <p:spPr>
          <a:xfrm>
            <a:off x="1763713" y="4005263"/>
            <a:ext cx="6912000" cy="1202700"/>
          </a:xfrm>
          <a:prstGeom prst="rect">
            <a:avLst/>
          </a:prstGeom>
          <a:noFill/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PRODUCT_ID AS 代號, PRODUCTNAME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PRODUCTS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SUPPLIERID=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SCTOTER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2400">
                <a:solidFill>
                  <a:schemeClr val="lt1"/>
                </a:solidFill>
              </a:rPr>
              <a:t>;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4" name="Google Shape;674;p53"/>
          <p:cNvSpPr/>
          <p:nvPr/>
        </p:nvSpPr>
        <p:spPr>
          <a:xfrm>
            <a:off x="1258888" y="5805488"/>
            <a:ext cx="1657350" cy="503237"/>
          </a:xfrm>
          <a:prstGeom prst="wedgeRectCallout">
            <a:avLst>
              <a:gd fmla="val 17722" name="adj1"/>
              <a:gd fmla="val -194796" name="adj2"/>
            </a:avLst>
          </a:prstGeom>
          <a:solidFill>
            <a:schemeClr val="accent1"/>
          </a:solidFill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D600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子句</a:t>
            </a:r>
            <a:endParaRPr/>
          </a:p>
        </p:txBody>
      </p:sp>
      <p:sp>
        <p:nvSpPr>
          <p:cNvPr id="675" name="Google Shape;675;p53"/>
          <p:cNvSpPr/>
          <p:nvPr/>
        </p:nvSpPr>
        <p:spPr>
          <a:xfrm>
            <a:off x="900113" y="3213100"/>
            <a:ext cx="1727200" cy="503238"/>
          </a:xfrm>
          <a:prstGeom prst="wedgeRectCallout">
            <a:avLst>
              <a:gd fmla="val 45954" name="adj1"/>
              <a:gd fmla="val 124449" name="adj2"/>
            </a:avLst>
          </a:prstGeom>
          <a:solidFill>
            <a:schemeClr val="accent1"/>
          </a:solidFill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D600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子句</a:t>
            </a:r>
            <a:endParaRPr/>
          </a:p>
        </p:txBody>
      </p:sp>
      <p:sp>
        <p:nvSpPr>
          <p:cNvPr id="676" name="Google Shape;676;p53"/>
          <p:cNvSpPr/>
          <p:nvPr/>
        </p:nvSpPr>
        <p:spPr>
          <a:xfrm>
            <a:off x="6659563" y="2708275"/>
            <a:ext cx="1800225" cy="576263"/>
          </a:xfrm>
          <a:prstGeom prst="wedgeRectCallout">
            <a:avLst>
              <a:gd fmla="val -85537" name="adj1"/>
              <a:gd fmla="val 171764" name="adj2"/>
            </a:avLst>
          </a:prstGeom>
          <a:solidFill>
            <a:schemeClr val="accent1"/>
          </a:solidFill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D600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54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rPr lang="en-US"/>
              <a:t>SQL</a:t>
            </a:r>
            <a:endParaRPr/>
          </a:p>
        </p:txBody>
      </p:sp>
      <p:sp>
        <p:nvSpPr>
          <p:cNvPr id="682" name="Google Shape;682;p5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🞛"/>
            </a:pPr>
            <a:r>
              <a:rPr b="1" lang="en-US">
                <a:solidFill>
                  <a:srgbClr val="FFC000"/>
                </a:solidFill>
              </a:rPr>
              <a:t>DDL</a:t>
            </a:r>
            <a:r>
              <a:rPr lang="en-US"/>
              <a:t> (Data Definition Language)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CREATE, ALTER, DROP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b="1" lang="en-US">
                <a:solidFill>
                  <a:srgbClr val="FFC000"/>
                </a:solidFill>
              </a:rPr>
              <a:t>DML</a:t>
            </a:r>
            <a:r>
              <a:rPr lang="en-US"/>
              <a:t>(Data Manipulation Language)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SELECT, INSERT, DELETE, UPDATE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b="1" lang="en-US">
                <a:solidFill>
                  <a:srgbClr val="FFC000"/>
                </a:solidFill>
              </a:rPr>
              <a:t>DCL</a:t>
            </a:r>
            <a:r>
              <a:rPr lang="en-US"/>
              <a:t>(Data Control Language)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GRANT, DENY, REVOKE</a:t>
            </a:r>
            <a:endParaRPr/>
          </a:p>
        </p:txBody>
      </p:sp>
      <p:sp>
        <p:nvSpPr>
          <p:cNvPr id="683" name="Google Shape;683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55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Gentium Basic"/>
              <a:buNone/>
            </a:pPr>
            <a:r>
              <a:rPr lang="en-US" sz="4000"/>
              <a:t>Example of Table Schema Design</a:t>
            </a:r>
            <a:endParaRPr/>
          </a:p>
        </p:txBody>
      </p:sp>
      <p:graphicFrame>
        <p:nvGraphicFramePr>
          <p:cNvPr id="690" name="Google Shape;690;p55"/>
          <p:cNvGraphicFramePr/>
          <p:nvPr/>
        </p:nvGraphicFramePr>
        <p:xfrm>
          <a:off x="1908175" y="1196975"/>
          <a:ext cx="4922838" cy="6480175"/>
        </p:xfrm>
        <a:graphic>
          <a:graphicData uri="http://schemas.openxmlformats.org/presentationml/2006/ole">
            <mc:AlternateContent>
              <mc:Choice Requires="v">
                <p:oleObj r:id="rId4" imgH="6480175" imgW="4922838" progId="Word.Document.8" spid="_x0000_s1">
                  <p:embed/>
                </p:oleObj>
              </mc:Choice>
              <mc:Fallback>
                <p:oleObj r:id="rId5" imgH="6480175" imgW="4922838" progId="Word.Document.8">
                  <p:embed/>
                  <p:pic>
                    <p:nvPicPr>
                      <p:cNvPr id="690" name="Google Shape;690;p5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908175" y="1196975"/>
                        <a:ext cx="4922838" cy="648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1" name="Google Shape;691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6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Gentium Basic"/>
              <a:buNone/>
            </a:pPr>
            <a:r>
              <a:rPr lang="en-US" sz="4000"/>
              <a:t>Example of Table Schema Design</a:t>
            </a:r>
            <a:endParaRPr/>
          </a:p>
        </p:txBody>
      </p:sp>
      <p:sp>
        <p:nvSpPr>
          <p:cNvPr id="698" name="Google Shape;698;p5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sp>
        <p:nvSpPr>
          <p:cNvPr id="699" name="Google Shape;699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3" id="700" name="Google Shape;70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50" y="1412875"/>
            <a:ext cx="7924800" cy="53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7"/>
          <p:cNvSpPr txBox="1"/>
          <p:nvPr>
            <p:ph type="title"/>
          </p:nvPr>
        </p:nvSpPr>
        <p:spPr>
          <a:xfrm>
            <a:off x="1187450" y="304800"/>
            <a:ext cx="7804150" cy="12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Gentium Basic"/>
              <a:buNone/>
            </a:pPr>
            <a:r>
              <a:rPr lang="en-US" sz="3600"/>
              <a:t>Exercise  of Table Schema Design: 訂單</a:t>
            </a:r>
            <a:endParaRPr/>
          </a:p>
        </p:txBody>
      </p:sp>
      <p:sp>
        <p:nvSpPr>
          <p:cNvPr id="707" name="Google Shape;707;p5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sp>
        <p:nvSpPr>
          <p:cNvPr id="708" name="Google Shape;708;p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5" id="709" name="Google Shape;70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888" y="1557338"/>
            <a:ext cx="638175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58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rPr lang="en-US"/>
              <a:t>練習一:</a:t>
            </a:r>
            <a:endParaRPr/>
          </a:p>
        </p:txBody>
      </p:sp>
      <p:sp>
        <p:nvSpPr>
          <p:cNvPr id="715" name="Google Shape;715;p5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Begin.sql (for SQL Server 2017)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Begin_mysql.sql (for MySQL)</a:t>
            </a:r>
            <a:endParaRPr/>
          </a:p>
        </p:txBody>
      </p:sp>
      <p:sp>
        <p:nvSpPr>
          <p:cNvPr id="716" name="Google Shape;716;p5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7" name="Google Shape;717;p58"/>
          <p:cNvSpPr txBox="1"/>
          <p:nvPr/>
        </p:nvSpPr>
        <p:spPr>
          <a:xfrm>
            <a:off x="2987675" y="3284538"/>
            <a:ext cx="5351250" cy="1571842"/>
          </a:xfrm>
          <a:prstGeom prst="rect">
            <a:avLst/>
          </a:prstGeom>
          <a:solidFill>
            <a:schemeClr val="accent1"/>
          </a:solidFill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執行 SQL script 的工具: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AutoNum type="arabicPeriod"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SSMS (SQL Server 2019)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AutoNum type="arabicPeriod"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HeidiSQL(SQL Server 2019/MySQL)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AutoNum type="arabicPeriod"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 workbench (MySQL)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9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t/>
            </a:r>
            <a:endParaRPr/>
          </a:p>
        </p:txBody>
      </p:sp>
      <p:sp>
        <p:nvSpPr>
          <p:cNvPr id="723" name="Google Shape;723;p5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Sqlcmd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C:</a:t>
            </a:r>
            <a:r>
              <a:rPr lang="en-US">
                <a:latin typeface="Gentium Basic"/>
                <a:ea typeface="Gentium Basic"/>
                <a:cs typeface="Gentium Basic"/>
                <a:sym typeface="Gentium Basic"/>
              </a:rPr>
              <a:t>\</a:t>
            </a:r>
            <a:r>
              <a:rPr lang="en-US"/>
              <a:t>&gt; sqlcmd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/>
              <a:t>h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C:</a:t>
            </a:r>
            <a:r>
              <a:rPr lang="en-US">
                <a:latin typeface="Gentium Basic"/>
                <a:ea typeface="Gentium Basic"/>
                <a:cs typeface="Gentium Basic"/>
                <a:sym typeface="Gentium Basic"/>
              </a:rPr>
              <a:t>\</a:t>
            </a:r>
            <a:r>
              <a:rPr lang="en-US"/>
              <a:t>&gt; sqlcmd -</a:t>
            </a:r>
            <a:endParaRPr/>
          </a:p>
        </p:txBody>
      </p:sp>
      <p:sp>
        <p:nvSpPr>
          <p:cNvPr id="724" name="Google Shape;724;p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177" name="Google Shape;177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DATA (資料)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What is data</a:t>
            </a:r>
            <a:endParaRPr u="sng">
              <a:solidFill>
                <a:schemeClr val="hlink"/>
              </a:solidFill>
              <a:hlinkClick action="ppaction://hlinksldjump" r:id="rId3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 u="sng">
                <a:solidFill>
                  <a:schemeClr val="hlink"/>
                </a:solidFill>
                <a:hlinkClick action="ppaction://hlinksldjump" r:id="rId4"/>
              </a:rPr>
              <a:t>Data vs. Information</a:t>
            </a:r>
            <a:endParaRPr u="sng">
              <a:solidFill>
                <a:schemeClr val="hlink"/>
              </a:solidFill>
              <a:hlinkClick action="ppaction://hlinksldjump" r:id="rId5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 u="sng">
                <a:solidFill>
                  <a:schemeClr val="hlink"/>
                </a:solidFill>
                <a:hlinkClick action="ppaction://hlinksldjump" r:id="rId6"/>
              </a:rPr>
              <a:t>Nature of data/levels of data</a:t>
            </a:r>
            <a:endParaRPr/>
          </a:p>
          <a:p>
            <a:pPr indent="-179069" lvl="1" marL="742950" rtl="0" algn="l"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60"/>
          <p:cNvSpPr txBox="1"/>
          <p:nvPr>
            <p:ph type="title"/>
          </p:nvPr>
        </p:nvSpPr>
        <p:spPr>
          <a:xfrm flipH="1">
            <a:off x="1476375" y="404813"/>
            <a:ext cx="823913" cy="535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rPr lang="en-US"/>
              <a:t>練習二  :  領料單</a:t>
            </a:r>
            <a:endParaRPr/>
          </a:p>
        </p:txBody>
      </p:sp>
      <p:pic>
        <p:nvPicPr>
          <p:cNvPr descr="2" id="730" name="Google Shape;730;p6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4438" y="333375"/>
            <a:ext cx="6337300" cy="6173788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sp>
        <p:nvSpPr>
          <p:cNvPr id="731" name="Google Shape;731;p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61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rPr lang="en-US"/>
              <a:t>習題</a:t>
            </a:r>
            <a:endParaRPr/>
          </a:p>
        </p:txBody>
      </p:sp>
      <p:sp>
        <p:nvSpPr>
          <p:cNvPr id="737" name="Google Shape;737;p6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en-US"/>
              <a:t>員工基本資料(員工代號,員工姓名,出生日期,身分證字號)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en-US"/>
              <a:t>請購單紀錄(請購單號,請購日期,請購人)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en-US"/>
              <a:t>請購明細(      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en-US"/>
              <a:t>員工受訓紀錄(員工代號,受訓日期,課程名稱)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738" name="Google Shape;738;p6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62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rPr lang="en-US"/>
              <a:t>Database objects</a:t>
            </a:r>
            <a:endParaRPr/>
          </a:p>
        </p:txBody>
      </p:sp>
      <p:sp>
        <p:nvSpPr>
          <p:cNvPr id="744" name="Google Shape;744;p6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Database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Relation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View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Stored procedure / Trigger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Role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Rule / Default</a:t>
            </a:r>
            <a:endParaRPr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sp>
        <p:nvSpPr>
          <p:cNvPr id="745" name="Google Shape;745;p6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63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rPr lang="en-US"/>
              <a:t>資料架構的發展</a:t>
            </a:r>
            <a:endParaRPr/>
          </a:p>
        </p:txBody>
      </p:sp>
      <p:sp>
        <p:nvSpPr>
          <p:cNvPr id="751" name="Google Shape;751;p6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綱要(Schema)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資料庫中全體資料的邏輯結構和特徵的描述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僅涉及TYPE(類型)的描述，不涉及到具體的值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實例(Instance)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Schema 的具體值稱為綱要的一個Instance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Schema 反映的是資料的結構及其關係，而 Instance 反映的是資料庫某一時刻的狀態。</a:t>
            </a:r>
            <a:endParaRPr/>
          </a:p>
        </p:txBody>
      </p:sp>
      <p:sp>
        <p:nvSpPr>
          <p:cNvPr id="752" name="Google Shape;752;p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64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rPr lang="en-US"/>
              <a:t>資料架構的發展 (cont.)</a:t>
            </a:r>
            <a:endParaRPr/>
          </a:p>
        </p:txBody>
      </p:sp>
      <p:sp>
        <p:nvSpPr>
          <p:cNvPr id="758" name="Google Shape;758;p6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🞛"/>
            </a:pPr>
            <a:r>
              <a:rPr lang="en-US" sz="2800"/>
              <a:t>Non-schema Architecture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Char char="🞛"/>
            </a:pPr>
            <a:r>
              <a:rPr lang="en-US" sz="2800"/>
              <a:t>One-schema Architecture (Internal Schema)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Char char="🞛"/>
            </a:pPr>
            <a:r>
              <a:rPr lang="en-US" sz="2800"/>
              <a:t>Two-tire schema Architecture (兩層綱要架構)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Char char="🞜"/>
            </a:pPr>
            <a:r>
              <a:rPr lang="en-US" sz="2400"/>
              <a:t>將使用者觀點與資料的儲存方式分開，因而產生: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🞚"/>
            </a:pPr>
            <a:r>
              <a:rPr lang="en-US" sz="2000"/>
              <a:t>External Schema (外部綱要)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🞚"/>
            </a:pPr>
            <a:r>
              <a:rPr lang="en-US" sz="2000"/>
              <a:t>Internal Schema(內部綱要)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Char char="🞜"/>
            </a:pPr>
            <a:r>
              <a:rPr lang="en-US" sz="2400"/>
              <a:t>主要問題: Data Dependence (資料相依)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Char char="🞛"/>
            </a:pPr>
            <a:r>
              <a:rPr lang="en-US" sz="2800"/>
              <a:t>Three-tire schema Architecture (ANSI/SPARC 架構)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Char char="🞜"/>
            </a:pPr>
            <a:r>
              <a:rPr lang="en-US" sz="2400"/>
              <a:t>分為: 外部層(External level)、概念層(Conceptual level)與內部層(Internal level)</a:t>
            </a:r>
            <a:endParaRPr/>
          </a:p>
        </p:txBody>
      </p:sp>
      <p:sp>
        <p:nvSpPr>
          <p:cNvPr id="759" name="Google Shape;759;p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5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rPr lang="en-US"/>
              <a:t>資料架構的發展 (cont.)</a:t>
            </a:r>
            <a:endParaRPr/>
          </a:p>
        </p:txBody>
      </p:sp>
      <p:sp>
        <p:nvSpPr>
          <p:cNvPr id="765" name="Google Shape;765;p6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Non-schema Architecture</a:t>
            </a:r>
            <a:endParaRPr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One-schema Architecture</a:t>
            </a:r>
            <a:endParaRPr/>
          </a:p>
        </p:txBody>
      </p:sp>
      <p:sp>
        <p:nvSpPr>
          <p:cNvPr id="766" name="Google Shape;766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7" name="Google Shape;767;p65"/>
          <p:cNvSpPr/>
          <p:nvPr/>
        </p:nvSpPr>
        <p:spPr>
          <a:xfrm>
            <a:off x="2700338" y="2349500"/>
            <a:ext cx="2376487" cy="720725"/>
          </a:xfrm>
          <a:prstGeom prst="rect">
            <a:avLst/>
          </a:prstGeom>
          <a:solidFill>
            <a:schemeClr val="accent1"/>
          </a:solidFill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  <a:endParaRPr/>
          </a:p>
        </p:txBody>
      </p:sp>
      <p:sp>
        <p:nvSpPr>
          <p:cNvPr id="768" name="Google Shape;768;p65"/>
          <p:cNvSpPr/>
          <p:nvPr/>
        </p:nvSpPr>
        <p:spPr>
          <a:xfrm>
            <a:off x="2700338" y="3070225"/>
            <a:ext cx="2376487" cy="720725"/>
          </a:xfrm>
          <a:prstGeom prst="rect">
            <a:avLst/>
          </a:prstGeom>
          <a:solidFill>
            <a:srgbClr val="FF00FF"/>
          </a:solidFill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/>
          </a:p>
        </p:txBody>
      </p:sp>
      <p:sp>
        <p:nvSpPr>
          <p:cNvPr id="769" name="Google Shape;769;p65"/>
          <p:cNvSpPr/>
          <p:nvPr/>
        </p:nvSpPr>
        <p:spPr>
          <a:xfrm>
            <a:off x="1547813" y="5157788"/>
            <a:ext cx="2376487" cy="720725"/>
          </a:xfrm>
          <a:prstGeom prst="rect">
            <a:avLst/>
          </a:prstGeom>
          <a:solidFill>
            <a:schemeClr val="accent1"/>
          </a:solidFill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  <a:endParaRPr/>
          </a:p>
        </p:txBody>
      </p:sp>
      <p:sp>
        <p:nvSpPr>
          <p:cNvPr id="770" name="Google Shape;770;p65"/>
          <p:cNvSpPr/>
          <p:nvPr/>
        </p:nvSpPr>
        <p:spPr>
          <a:xfrm>
            <a:off x="5364163" y="5157788"/>
            <a:ext cx="2376487" cy="720725"/>
          </a:xfrm>
          <a:prstGeom prst="rect">
            <a:avLst/>
          </a:prstGeom>
          <a:solidFill>
            <a:srgbClr val="FF00FF"/>
          </a:solidFill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/>
          </a:p>
        </p:txBody>
      </p:sp>
      <p:cxnSp>
        <p:nvCxnSpPr>
          <p:cNvPr id="771" name="Google Shape;771;p65"/>
          <p:cNvCxnSpPr/>
          <p:nvPr/>
        </p:nvCxnSpPr>
        <p:spPr>
          <a:xfrm>
            <a:off x="3924300" y="5516563"/>
            <a:ext cx="1439863" cy="0"/>
          </a:xfrm>
          <a:prstGeom prst="straightConnector1">
            <a:avLst/>
          </a:prstGeom>
          <a:noFill/>
          <a:ln cap="sq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2" name="Google Shape;772;p65"/>
          <p:cNvSpPr txBox="1"/>
          <p:nvPr/>
        </p:nvSpPr>
        <p:spPr>
          <a:xfrm>
            <a:off x="4067175" y="5589588"/>
            <a:ext cx="12033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schema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6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rPr lang="en-US"/>
              <a:t>資料架構的發展 (cont.)</a:t>
            </a:r>
            <a:endParaRPr/>
          </a:p>
        </p:txBody>
      </p:sp>
      <p:sp>
        <p:nvSpPr>
          <p:cNvPr id="778" name="Google Shape;778;p6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Two-tire schema Architecture</a:t>
            </a:r>
            <a:endParaRPr/>
          </a:p>
        </p:txBody>
      </p:sp>
      <p:sp>
        <p:nvSpPr>
          <p:cNvPr id="779" name="Google Shape;779;p6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0" name="Google Shape;780;p66"/>
          <p:cNvSpPr/>
          <p:nvPr/>
        </p:nvSpPr>
        <p:spPr>
          <a:xfrm>
            <a:off x="4500563" y="2492375"/>
            <a:ext cx="1511300" cy="720725"/>
          </a:xfrm>
          <a:prstGeom prst="rect">
            <a:avLst/>
          </a:prstGeom>
          <a:solidFill>
            <a:schemeClr val="accent1"/>
          </a:solidFill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  <a:endParaRPr/>
          </a:p>
        </p:txBody>
      </p:sp>
      <p:sp>
        <p:nvSpPr>
          <p:cNvPr id="781" name="Google Shape;781;p66"/>
          <p:cNvSpPr/>
          <p:nvPr/>
        </p:nvSpPr>
        <p:spPr>
          <a:xfrm>
            <a:off x="7451725" y="2492375"/>
            <a:ext cx="1439863" cy="720725"/>
          </a:xfrm>
          <a:prstGeom prst="rect">
            <a:avLst/>
          </a:prstGeom>
          <a:solidFill>
            <a:srgbClr val="FF00FF"/>
          </a:solidFill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/>
          </a:p>
        </p:txBody>
      </p:sp>
      <p:cxnSp>
        <p:nvCxnSpPr>
          <p:cNvPr id="782" name="Google Shape;782;p66"/>
          <p:cNvCxnSpPr/>
          <p:nvPr/>
        </p:nvCxnSpPr>
        <p:spPr>
          <a:xfrm>
            <a:off x="6011863" y="2851150"/>
            <a:ext cx="1439862" cy="0"/>
          </a:xfrm>
          <a:prstGeom prst="straightConnector1">
            <a:avLst/>
          </a:prstGeom>
          <a:noFill/>
          <a:ln cap="sq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3" name="Google Shape;783;p66"/>
          <p:cNvSpPr txBox="1"/>
          <p:nvPr/>
        </p:nvSpPr>
        <p:spPr>
          <a:xfrm>
            <a:off x="6154738" y="2924175"/>
            <a:ext cx="12033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schema</a:t>
            </a:r>
            <a:endParaRPr/>
          </a:p>
        </p:txBody>
      </p:sp>
      <p:sp>
        <p:nvSpPr>
          <p:cNvPr id="784" name="Google Shape;784;p66"/>
          <p:cNvSpPr/>
          <p:nvPr/>
        </p:nvSpPr>
        <p:spPr>
          <a:xfrm>
            <a:off x="1547813" y="2492375"/>
            <a:ext cx="1511300" cy="720725"/>
          </a:xfrm>
          <a:prstGeom prst="rect">
            <a:avLst/>
          </a:prstGeom>
          <a:solidFill>
            <a:srgbClr val="00FF00"/>
          </a:solidFill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endParaRPr/>
          </a:p>
        </p:txBody>
      </p:sp>
      <p:cxnSp>
        <p:nvCxnSpPr>
          <p:cNvPr id="785" name="Google Shape;785;p66"/>
          <p:cNvCxnSpPr/>
          <p:nvPr/>
        </p:nvCxnSpPr>
        <p:spPr>
          <a:xfrm>
            <a:off x="3059113" y="2852738"/>
            <a:ext cx="1439862" cy="0"/>
          </a:xfrm>
          <a:prstGeom prst="straightConnector1">
            <a:avLst/>
          </a:prstGeom>
          <a:noFill/>
          <a:ln cap="sq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6" name="Google Shape;786;p66"/>
          <p:cNvSpPr txBox="1"/>
          <p:nvPr/>
        </p:nvSpPr>
        <p:spPr>
          <a:xfrm>
            <a:off x="3203575" y="2997200"/>
            <a:ext cx="1287463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schema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7"/>
          <p:cNvSpPr txBox="1"/>
          <p:nvPr>
            <p:ph idx="1" type="body"/>
          </p:nvPr>
        </p:nvSpPr>
        <p:spPr>
          <a:xfrm>
            <a:off x="1187450" y="260350"/>
            <a:ext cx="7804150" cy="63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200"/>
              <a:buChar char="🞛"/>
            </a:pPr>
            <a:r>
              <a:rPr lang="en-US" sz="2000"/>
              <a:t>ANSI/SPARC Architecture</a:t>
            </a:r>
            <a:endParaRPr/>
          </a:p>
        </p:txBody>
      </p:sp>
      <p:sp>
        <p:nvSpPr>
          <p:cNvPr id="792" name="Google Shape;792;p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3" name="Google Shape;793;p67"/>
          <p:cNvSpPr/>
          <p:nvPr/>
        </p:nvSpPr>
        <p:spPr>
          <a:xfrm>
            <a:off x="2124075" y="4797425"/>
            <a:ext cx="5400675" cy="503238"/>
          </a:xfrm>
          <a:prstGeom prst="rect">
            <a:avLst/>
          </a:prstGeom>
          <a:solidFill>
            <a:schemeClr val="accent1"/>
          </a:solidFill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Internal Level (Physical Schema)</a:t>
            </a:r>
            <a:endParaRPr/>
          </a:p>
        </p:txBody>
      </p:sp>
      <p:sp>
        <p:nvSpPr>
          <p:cNvPr id="794" name="Google Shape;794;p67"/>
          <p:cNvSpPr/>
          <p:nvPr/>
        </p:nvSpPr>
        <p:spPr>
          <a:xfrm>
            <a:off x="2124075" y="3716338"/>
            <a:ext cx="5400675" cy="503237"/>
          </a:xfrm>
          <a:prstGeom prst="rect">
            <a:avLst/>
          </a:prstGeom>
          <a:solidFill>
            <a:srgbClr val="FF00FF"/>
          </a:solidFill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Conceptual Level (Schema)</a:t>
            </a:r>
            <a:endParaRPr/>
          </a:p>
        </p:txBody>
      </p:sp>
      <p:sp>
        <p:nvSpPr>
          <p:cNvPr id="795" name="Google Shape;795;p67"/>
          <p:cNvSpPr/>
          <p:nvPr/>
        </p:nvSpPr>
        <p:spPr>
          <a:xfrm>
            <a:off x="1908175" y="5805488"/>
            <a:ext cx="503238" cy="792162"/>
          </a:xfrm>
          <a:prstGeom prst="can">
            <a:avLst>
              <a:gd fmla="val 39353" name="adj"/>
            </a:avLst>
          </a:prstGeom>
          <a:solidFill>
            <a:srgbClr val="CC99FF"/>
          </a:solidFill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6" name="Google Shape;796;p67"/>
          <p:cNvSpPr/>
          <p:nvPr/>
        </p:nvSpPr>
        <p:spPr>
          <a:xfrm>
            <a:off x="2771775" y="5805488"/>
            <a:ext cx="503238" cy="792162"/>
          </a:xfrm>
          <a:prstGeom prst="can">
            <a:avLst>
              <a:gd fmla="val 39353" name="adj"/>
            </a:avLst>
          </a:prstGeom>
          <a:solidFill>
            <a:srgbClr val="CC99FF"/>
          </a:solidFill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7" name="Google Shape;797;p67"/>
          <p:cNvSpPr/>
          <p:nvPr/>
        </p:nvSpPr>
        <p:spPr>
          <a:xfrm>
            <a:off x="3635375" y="5805488"/>
            <a:ext cx="503238" cy="792162"/>
          </a:xfrm>
          <a:prstGeom prst="can">
            <a:avLst>
              <a:gd fmla="val 39353" name="adj"/>
            </a:avLst>
          </a:prstGeom>
          <a:solidFill>
            <a:srgbClr val="CC99FF"/>
          </a:solidFill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8" name="Google Shape;798;p67"/>
          <p:cNvSpPr/>
          <p:nvPr/>
        </p:nvSpPr>
        <p:spPr>
          <a:xfrm>
            <a:off x="7308850" y="5805488"/>
            <a:ext cx="503238" cy="792162"/>
          </a:xfrm>
          <a:prstGeom prst="can">
            <a:avLst>
              <a:gd fmla="val 39353" name="adj"/>
            </a:avLst>
          </a:prstGeom>
          <a:solidFill>
            <a:srgbClr val="CC99FF"/>
          </a:solidFill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99" name="Google Shape;799;p67"/>
          <p:cNvCxnSpPr/>
          <p:nvPr/>
        </p:nvCxnSpPr>
        <p:spPr>
          <a:xfrm flipH="1">
            <a:off x="2268538" y="5300663"/>
            <a:ext cx="2447925" cy="504825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0" name="Google Shape;800;p67"/>
          <p:cNvCxnSpPr/>
          <p:nvPr/>
        </p:nvCxnSpPr>
        <p:spPr>
          <a:xfrm flipH="1">
            <a:off x="3132138" y="5300663"/>
            <a:ext cx="1584325" cy="504825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1" name="Google Shape;801;p67"/>
          <p:cNvCxnSpPr/>
          <p:nvPr/>
        </p:nvCxnSpPr>
        <p:spPr>
          <a:xfrm flipH="1">
            <a:off x="3924300" y="5300663"/>
            <a:ext cx="792163" cy="504825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2" name="Google Shape;802;p67"/>
          <p:cNvCxnSpPr/>
          <p:nvPr/>
        </p:nvCxnSpPr>
        <p:spPr>
          <a:xfrm>
            <a:off x="4716463" y="5300663"/>
            <a:ext cx="2735262" cy="576262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3" name="Google Shape;803;p67"/>
          <p:cNvSpPr txBox="1"/>
          <p:nvPr/>
        </p:nvSpPr>
        <p:spPr>
          <a:xfrm>
            <a:off x="5940425" y="2205038"/>
            <a:ext cx="8667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.  .  </a:t>
            </a:r>
            <a:endParaRPr/>
          </a:p>
        </p:txBody>
      </p:sp>
      <p:sp>
        <p:nvSpPr>
          <p:cNvPr id="804" name="Google Shape;804;p67"/>
          <p:cNvSpPr txBox="1"/>
          <p:nvPr/>
        </p:nvSpPr>
        <p:spPr>
          <a:xfrm>
            <a:off x="4427538" y="5373688"/>
            <a:ext cx="14001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.  .  .  .  .</a:t>
            </a:r>
            <a:endParaRPr/>
          </a:p>
        </p:txBody>
      </p:sp>
      <p:cxnSp>
        <p:nvCxnSpPr>
          <p:cNvPr id="805" name="Google Shape;805;p67"/>
          <p:cNvCxnSpPr/>
          <p:nvPr/>
        </p:nvCxnSpPr>
        <p:spPr>
          <a:xfrm>
            <a:off x="4716463" y="4221163"/>
            <a:ext cx="0" cy="576262"/>
          </a:xfrm>
          <a:prstGeom prst="straightConnector1">
            <a:avLst/>
          </a:prstGeom>
          <a:noFill/>
          <a:ln cap="sq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6" name="Google Shape;806;p67"/>
          <p:cNvSpPr txBox="1"/>
          <p:nvPr/>
        </p:nvSpPr>
        <p:spPr>
          <a:xfrm>
            <a:off x="4932363" y="4292600"/>
            <a:ext cx="27543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Conceptual/Internal Mapping</a:t>
            </a:r>
            <a:endParaRPr/>
          </a:p>
        </p:txBody>
      </p:sp>
      <p:pic>
        <p:nvPicPr>
          <p:cNvPr descr="1" id="807" name="Google Shape;807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2275" y="1844675"/>
            <a:ext cx="202247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" id="808" name="Google Shape;808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4300" y="1844675"/>
            <a:ext cx="1944688" cy="10969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" id="809" name="Google Shape;809;p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19925" y="1844675"/>
            <a:ext cx="1911350" cy="1109663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p67"/>
          <p:cNvSpPr txBox="1"/>
          <p:nvPr/>
        </p:nvSpPr>
        <p:spPr>
          <a:xfrm>
            <a:off x="0" y="1916113"/>
            <a:ext cx="1547813" cy="641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External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Level</a:t>
            </a:r>
            <a:endParaRPr/>
          </a:p>
        </p:txBody>
      </p:sp>
      <p:cxnSp>
        <p:nvCxnSpPr>
          <p:cNvPr id="811" name="Google Shape;811;p67"/>
          <p:cNvCxnSpPr/>
          <p:nvPr/>
        </p:nvCxnSpPr>
        <p:spPr>
          <a:xfrm rot="10800000">
            <a:off x="2771775" y="2924175"/>
            <a:ext cx="1944688" cy="792163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2" name="Google Shape;812;p67"/>
          <p:cNvCxnSpPr/>
          <p:nvPr/>
        </p:nvCxnSpPr>
        <p:spPr>
          <a:xfrm rot="10800000">
            <a:off x="4716463" y="2924175"/>
            <a:ext cx="0" cy="792163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3" name="Google Shape;813;p67"/>
          <p:cNvCxnSpPr/>
          <p:nvPr/>
        </p:nvCxnSpPr>
        <p:spPr>
          <a:xfrm flipH="1" rot="10800000">
            <a:off x="4716463" y="2924175"/>
            <a:ext cx="3384550" cy="792163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4" name="Google Shape;814;p67"/>
          <p:cNvSpPr txBox="1"/>
          <p:nvPr/>
        </p:nvSpPr>
        <p:spPr>
          <a:xfrm>
            <a:off x="5003800" y="2924175"/>
            <a:ext cx="8667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.  .  </a:t>
            </a:r>
            <a:endParaRPr/>
          </a:p>
        </p:txBody>
      </p:sp>
      <p:sp>
        <p:nvSpPr>
          <p:cNvPr id="815" name="Google Shape;815;p67"/>
          <p:cNvSpPr txBox="1"/>
          <p:nvPr/>
        </p:nvSpPr>
        <p:spPr>
          <a:xfrm>
            <a:off x="1187450" y="3213100"/>
            <a:ext cx="27717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External/Conceptual Mapping</a:t>
            </a:r>
            <a:endParaRPr/>
          </a:p>
        </p:txBody>
      </p:sp>
      <p:sp>
        <p:nvSpPr>
          <p:cNvPr id="816" name="Google Shape;816;p67"/>
          <p:cNvSpPr txBox="1"/>
          <p:nvPr/>
        </p:nvSpPr>
        <p:spPr>
          <a:xfrm>
            <a:off x="0" y="981075"/>
            <a:ext cx="1116013" cy="3667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</a:t>
            </a:r>
            <a:endParaRPr/>
          </a:p>
        </p:txBody>
      </p:sp>
      <p:pic>
        <p:nvPicPr>
          <p:cNvPr descr="j0292020" id="817" name="Google Shape;817;p6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24075" y="836613"/>
            <a:ext cx="863600" cy="8207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0240719" id="818" name="Google Shape;818;p6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40650" y="836613"/>
            <a:ext cx="538163" cy="8461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0292020" id="819" name="Google Shape;819;p6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56100" y="908050"/>
            <a:ext cx="863600" cy="820738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67"/>
          <p:cNvSpPr txBox="1"/>
          <p:nvPr/>
        </p:nvSpPr>
        <p:spPr>
          <a:xfrm>
            <a:off x="0" y="6021388"/>
            <a:ext cx="1547813" cy="366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Data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68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t/>
            </a:r>
            <a:endParaRPr/>
          </a:p>
        </p:txBody>
      </p:sp>
      <p:sp>
        <p:nvSpPr>
          <p:cNvPr id="826" name="Google Shape;826;p6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The External Level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使用者看到的資料庫系統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會因不同的使用者介面與應用程式而不同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External View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External Schema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1440"/>
              <a:buChar char="🞚"/>
            </a:pPr>
            <a:r>
              <a:rPr lang="en-US"/>
              <a:t>每一個 External view 都是由一個 External schema 所定義出來。不同的 External schema 會造成不同的 External view。</a:t>
            </a:r>
            <a:endParaRPr/>
          </a:p>
        </p:txBody>
      </p:sp>
      <p:sp>
        <p:nvSpPr>
          <p:cNvPr id="827" name="Google Shape;827;p6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69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t/>
            </a:r>
            <a:endParaRPr/>
          </a:p>
        </p:txBody>
      </p:sp>
      <p:sp>
        <p:nvSpPr>
          <p:cNvPr id="833" name="Google Shape;833;p6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🞛"/>
            </a:pPr>
            <a:r>
              <a:rPr b="1" lang="en-US">
                <a:solidFill>
                  <a:srgbClr val="FF0000"/>
                </a:solidFill>
              </a:rPr>
              <a:t>The Conceptual Level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是資料庫內容的表示方式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形式與實際資料的儲存方式無關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b="1" lang="en-US">
                <a:solidFill>
                  <a:srgbClr val="FFFF00"/>
                </a:solidFill>
              </a:rPr>
              <a:t>資料庫設計者</a:t>
            </a:r>
            <a:r>
              <a:rPr lang="en-US"/>
              <a:t>所看到的部份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Conceptual view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Conceptual view 由 conceptual schema 定義 (使用 conceptual DDL)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Conceptual level 包含資料安全與整合限制</a:t>
            </a:r>
            <a:endParaRPr/>
          </a:p>
          <a:p>
            <a:pPr indent="-179069" lvl="1" marL="742950" rtl="0" algn="l"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sp>
        <p:nvSpPr>
          <p:cNvPr id="834" name="Google Shape;834;p6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Gentium Basic"/>
              <a:buNone/>
            </a:pPr>
            <a:r>
              <a:rPr lang="en-US" sz="3600"/>
              <a:t>Data、Data Structure and Data Access(資料、資料結構與資料存取)</a:t>
            </a:r>
            <a:endParaRPr sz="3600"/>
          </a:p>
        </p:txBody>
      </p:sp>
      <p:sp>
        <p:nvSpPr>
          <p:cNvPr id="184" name="Google Shape;184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36486"/>
              <a:buChar char="❖"/>
            </a:pPr>
            <a:r>
              <a:rPr lang="en-US" u="sng">
                <a:solidFill>
                  <a:schemeClr val="hlink"/>
                </a:solidFill>
              </a:rPr>
              <a:t>1. 資料 : 說明與介紹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36486"/>
              <a:buChar char="❖"/>
            </a:pPr>
            <a:r>
              <a:rPr lang="en-US" u="sng">
                <a:solidFill>
                  <a:schemeClr val="hlink"/>
                </a:solidFill>
              </a:rPr>
              <a:t>2. 資料結構</a:t>
            </a:r>
            <a:r>
              <a:rPr lang="en-US"/>
              <a:t> : 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ct val="41698"/>
              <a:buChar char="➢"/>
            </a:pPr>
            <a:r>
              <a:rPr lang="en-US"/>
              <a:t>MM與storage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ct val="48648"/>
              <a:buChar char="■"/>
            </a:pPr>
            <a:r>
              <a:rPr lang="en-US"/>
              <a:t>MM:</a:t>
            </a:r>
            <a:endParaRPr/>
          </a:p>
          <a:p>
            <a:pPr indent="-228600" lvl="3" marL="1600200" rtl="0" algn="l">
              <a:spcBef>
                <a:spcPts val="0"/>
              </a:spcBef>
              <a:spcAft>
                <a:spcPts val="0"/>
              </a:spcAft>
              <a:buSzPct val="58378"/>
              <a:buChar char="●"/>
            </a:pPr>
            <a:r>
              <a:rPr lang="en-US"/>
              <a:t>list、tuple、dictionary、set、ndarray、DataFrame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ct val="48648"/>
              <a:buChar char="■"/>
            </a:pPr>
            <a:r>
              <a:rPr lang="en-US"/>
              <a:t>Storage:</a:t>
            </a:r>
            <a:endParaRPr/>
          </a:p>
          <a:p>
            <a:pPr indent="-228600" lvl="3" marL="1600200" rtl="0" algn="l">
              <a:spcBef>
                <a:spcPts val="0"/>
              </a:spcBef>
              <a:spcAft>
                <a:spcPts val="0"/>
              </a:spcAft>
              <a:buSzPct val="58378"/>
              <a:buChar char="●"/>
            </a:pPr>
            <a:r>
              <a:rPr lang="en-US"/>
              <a:t>flat text file、formated file (CSV,JSON)</a:t>
            </a:r>
            <a:endParaRPr/>
          </a:p>
          <a:p>
            <a:pPr indent="-228600" lvl="3" marL="1600200" rtl="0" algn="l">
              <a:spcBef>
                <a:spcPts val="0"/>
              </a:spcBef>
              <a:spcAft>
                <a:spcPts val="0"/>
              </a:spcAft>
              <a:buSzPct val="58378"/>
              <a:buChar char="●"/>
            </a:pPr>
            <a:r>
              <a:rPr lang="en-US"/>
              <a:t>DB (SQL,NoSQL)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36486"/>
              <a:buChar char="❖"/>
            </a:pPr>
            <a:r>
              <a:rPr lang="en-US" u="sng">
                <a:solidFill>
                  <a:schemeClr val="hlink"/>
                </a:solidFill>
              </a:rPr>
              <a:t>3. 資料取得: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ct val="41698"/>
              <a:buChar char="➢"/>
            </a:pPr>
            <a:r>
              <a:rPr lang="en-US"/>
              <a:t>Python (open file)   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ct val="41698"/>
              <a:buChar char="➢"/>
            </a:pPr>
            <a:r>
              <a:rPr lang="en-US"/>
              <a:t>Pandas (read_*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ct val="41698"/>
              <a:buChar char="➢"/>
            </a:pPr>
            <a:r>
              <a:rPr lang="en-US"/>
              <a:t>Web scraping (request, API)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ct val="41698"/>
              <a:buChar char="➢"/>
            </a:pPr>
            <a:r>
              <a:rPr lang="en-US"/>
              <a:t>other datasource </a:t>
            </a:r>
            <a:endParaRPr/>
          </a:p>
        </p:txBody>
      </p:sp>
      <p:sp>
        <p:nvSpPr>
          <p:cNvPr id="185" name="Google Shape;185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70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t/>
            </a:r>
            <a:endParaRPr/>
          </a:p>
        </p:txBody>
      </p:sp>
      <p:sp>
        <p:nvSpPr>
          <p:cNvPr id="840" name="Google Shape;840;p7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The Internal Level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主要是考慮資料的實際儲存結構與存取方式，例如: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1440"/>
              <a:buChar char="🞚"/>
            </a:pPr>
            <a:r>
              <a:rPr lang="en-US"/>
              <a:t>B+ tree, Hash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但是並不會直接處理實際的儲存裝置，例如: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1440"/>
              <a:buChar char="🞚"/>
            </a:pPr>
            <a:r>
              <a:rPr lang="en-US"/>
              <a:t>Track, Cylinder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也不會直接處理實際的紀錄，例如: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1440"/>
              <a:buChar char="🞚"/>
            </a:pPr>
            <a:r>
              <a:rPr lang="en-US"/>
              <a:t>Block, Page, Extent</a:t>
            </a:r>
            <a:endParaRPr/>
          </a:p>
          <a:p>
            <a:pPr indent="-179069" lvl="1" marL="742950" rtl="0" algn="l"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sp>
        <p:nvSpPr>
          <p:cNvPr id="841" name="Google Shape;841;p7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71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rPr lang="en-US"/>
              <a:t>Data Independence</a:t>
            </a:r>
            <a:endParaRPr/>
          </a:p>
        </p:txBody>
      </p:sp>
      <p:sp>
        <p:nvSpPr>
          <p:cNvPr id="847" name="Google Shape;847;p7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定義: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應用程式不會因為資料儲存結構或存取方式改變而必須更改，仍能照常運作。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Data Independence 分為: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Logical Data Independence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Physical Data Independence</a:t>
            </a:r>
            <a:endParaRPr/>
          </a:p>
        </p:txBody>
      </p:sp>
      <p:sp>
        <p:nvSpPr>
          <p:cNvPr id="848" name="Google Shape;848;p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72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rPr lang="en-US"/>
              <a:t>Logical &amp; physical</a:t>
            </a:r>
            <a:br>
              <a:rPr lang="en-US"/>
            </a:br>
            <a:r>
              <a:rPr lang="en-US"/>
              <a:t> Data Independence</a:t>
            </a:r>
            <a:endParaRPr/>
          </a:p>
        </p:txBody>
      </p:sp>
      <p:sp>
        <p:nvSpPr>
          <p:cNvPr id="854" name="Google Shape;854;p7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5" name="Google Shape;855;p72"/>
          <p:cNvSpPr/>
          <p:nvPr/>
        </p:nvSpPr>
        <p:spPr>
          <a:xfrm>
            <a:off x="2590800" y="1905000"/>
            <a:ext cx="4191000" cy="914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views</a:t>
            </a:r>
            <a:endParaRPr/>
          </a:p>
        </p:txBody>
      </p:sp>
      <p:sp>
        <p:nvSpPr>
          <p:cNvPr id="856" name="Google Shape;856;p72"/>
          <p:cNvSpPr/>
          <p:nvPr/>
        </p:nvSpPr>
        <p:spPr>
          <a:xfrm>
            <a:off x="2590800" y="3429000"/>
            <a:ext cx="4191000" cy="914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Conceptual model</a:t>
            </a:r>
            <a:endParaRPr/>
          </a:p>
        </p:txBody>
      </p:sp>
      <p:sp>
        <p:nvSpPr>
          <p:cNvPr id="857" name="Google Shape;857;p72"/>
          <p:cNvSpPr/>
          <p:nvPr/>
        </p:nvSpPr>
        <p:spPr>
          <a:xfrm>
            <a:off x="2667000" y="4953000"/>
            <a:ext cx="4191000" cy="914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 model</a:t>
            </a:r>
            <a:endParaRPr/>
          </a:p>
        </p:txBody>
      </p:sp>
      <p:cxnSp>
        <p:nvCxnSpPr>
          <p:cNvPr id="858" name="Google Shape;858;p72"/>
          <p:cNvCxnSpPr/>
          <p:nvPr/>
        </p:nvCxnSpPr>
        <p:spPr>
          <a:xfrm>
            <a:off x="4572000" y="2819400"/>
            <a:ext cx="0" cy="60960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59" name="Google Shape;859;p72"/>
          <p:cNvCxnSpPr/>
          <p:nvPr/>
        </p:nvCxnSpPr>
        <p:spPr>
          <a:xfrm>
            <a:off x="4648200" y="4343400"/>
            <a:ext cx="0" cy="60960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60" name="Google Shape;860;p72"/>
          <p:cNvCxnSpPr/>
          <p:nvPr/>
        </p:nvCxnSpPr>
        <p:spPr>
          <a:xfrm>
            <a:off x="1524000" y="3124200"/>
            <a:ext cx="60198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61" name="Google Shape;861;p72"/>
          <p:cNvCxnSpPr/>
          <p:nvPr/>
        </p:nvCxnSpPr>
        <p:spPr>
          <a:xfrm>
            <a:off x="1524000" y="4648200"/>
            <a:ext cx="60198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62" name="Google Shape;862;p72"/>
          <p:cNvSpPr txBox="1"/>
          <p:nvPr/>
        </p:nvSpPr>
        <p:spPr>
          <a:xfrm>
            <a:off x="5410200" y="2743200"/>
            <a:ext cx="3444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data independence</a:t>
            </a:r>
            <a:endParaRPr/>
          </a:p>
        </p:txBody>
      </p:sp>
      <p:sp>
        <p:nvSpPr>
          <p:cNvPr id="863" name="Google Shape;863;p72"/>
          <p:cNvSpPr txBox="1"/>
          <p:nvPr/>
        </p:nvSpPr>
        <p:spPr>
          <a:xfrm>
            <a:off x="5410200" y="4267200"/>
            <a:ext cx="35480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data independence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73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rPr lang="en-US"/>
              <a:t>資料庫規劃與設計步驟</a:t>
            </a:r>
            <a:endParaRPr/>
          </a:p>
        </p:txBody>
      </p:sp>
      <p:sp>
        <p:nvSpPr>
          <p:cNvPr id="869" name="Google Shape;869;p7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Requirements Collection and Analysis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Conceptual Design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E-R Model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Choice of a Right DBMS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Logical Design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Physical Design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DDL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Implementation </a:t>
            </a:r>
            <a:endParaRPr/>
          </a:p>
        </p:txBody>
      </p:sp>
      <p:sp>
        <p:nvSpPr>
          <p:cNvPr id="870" name="Google Shape;870;p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74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rPr lang="en-US"/>
              <a:t>Logical design </a:t>
            </a:r>
            <a:endParaRPr/>
          </a:p>
        </p:txBody>
      </p:sp>
      <p:sp>
        <p:nvSpPr>
          <p:cNvPr id="876" name="Google Shape;876;p7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7" name="Google Shape;877;p74"/>
          <p:cNvSpPr/>
          <p:nvPr/>
        </p:nvSpPr>
        <p:spPr>
          <a:xfrm>
            <a:off x="2286000" y="1676400"/>
            <a:ext cx="4267200" cy="68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E-R model</a:t>
            </a:r>
            <a:endParaRPr/>
          </a:p>
        </p:txBody>
      </p:sp>
      <p:sp>
        <p:nvSpPr>
          <p:cNvPr id="878" name="Google Shape;878;p74"/>
          <p:cNvSpPr/>
          <p:nvPr/>
        </p:nvSpPr>
        <p:spPr>
          <a:xfrm>
            <a:off x="2286000" y="2895600"/>
            <a:ext cx="4267200" cy="68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Relational data structure</a:t>
            </a:r>
            <a:endParaRPr/>
          </a:p>
        </p:txBody>
      </p:sp>
      <p:sp>
        <p:nvSpPr>
          <p:cNvPr id="879" name="Google Shape;879;p74"/>
          <p:cNvSpPr/>
          <p:nvPr/>
        </p:nvSpPr>
        <p:spPr>
          <a:xfrm>
            <a:off x="2362200" y="4038600"/>
            <a:ext cx="4267200" cy="68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Normalization </a:t>
            </a:r>
            <a:endParaRPr/>
          </a:p>
        </p:txBody>
      </p:sp>
      <p:sp>
        <p:nvSpPr>
          <p:cNvPr id="880" name="Google Shape;880;p74"/>
          <p:cNvSpPr/>
          <p:nvPr/>
        </p:nvSpPr>
        <p:spPr>
          <a:xfrm>
            <a:off x="2362200" y="5257800"/>
            <a:ext cx="4267200" cy="68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database schema</a:t>
            </a:r>
            <a:endParaRPr/>
          </a:p>
        </p:txBody>
      </p:sp>
      <p:cxnSp>
        <p:nvCxnSpPr>
          <p:cNvPr id="881" name="Google Shape;881;p74"/>
          <p:cNvCxnSpPr/>
          <p:nvPr/>
        </p:nvCxnSpPr>
        <p:spPr>
          <a:xfrm>
            <a:off x="4343400" y="2362200"/>
            <a:ext cx="0" cy="53340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2" name="Google Shape;882;p74"/>
          <p:cNvCxnSpPr/>
          <p:nvPr/>
        </p:nvCxnSpPr>
        <p:spPr>
          <a:xfrm>
            <a:off x="4343400" y="3581400"/>
            <a:ext cx="0" cy="45720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3" name="Google Shape;883;p74"/>
          <p:cNvCxnSpPr/>
          <p:nvPr/>
        </p:nvCxnSpPr>
        <p:spPr>
          <a:xfrm>
            <a:off x="4343400" y="4724400"/>
            <a:ext cx="0" cy="53340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75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rPr lang="en-US"/>
              <a:t>Data / Data Structure /Data Model </a:t>
            </a:r>
            <a:endParaRPr/>
          </a:p>
        </p:txBody>
      </p:sp>
      <p:sp>
        <p:nvSpPr>
          <p:cNvPr id="889" name="Google Shape;889;p7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sp>
        <p:nvSpPr>
          <p:cNvPr id="890" name="Google Shape;890;p7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76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rPr lang="en-US"/>
              <a:t>(Data)資料 : 說明與介紹</a:t>
            </a:r>
            <a:endParaRPr/>
          </a:p>
        </p:txBody>
      </p:sp>
      <p:sp>
        <p:nvSpPr>
          <p:cNvPr id="896" name="Google Shape;896;p7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資料的種類: (以結構化觀點)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b="1" lang="en-US">
                <a:solidFill>
                  <a:srgbClr val="FFC000"/>
                </a:solidFill>
              </a:rPr>
              <a:t>結構化資料(Structured Data): </a:t>
            </a:r>
            <a:r>
              <a:rPr lang="en-US"/>
              <a:t>e.g. RDB table, *.csv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b="1" lang="en-US">
                <a:solidFill>
                  <a:srgbClr val="FFC000"/>
                </a:solidFill>
              </a:rPr>
              <a:t>非結構化資料(Unstructured Data): </a:t>
            </a:r>
            <a:r>
              <a:rPr lang="en-US"/>
              <a:t>e.g. 文字、網頁內容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b="1" lang="en-US">
                <a:solidFill>
                  <a:srgbClr val="FFC000"/>
                </a:solidFill>
              </a:rPr>
              <a:t>半結構化資料(Semistructured Data): </a:t>
            </a:r>
            <a:r>
              <a:rPr lang="en-US"/>
              <a:t>雖然有欄位定義，但是每筆資料的欄位定義可能都不同(可自行擴增或刪減欄位)。如 JSON, XML或HTML</a:t>
            </a:r>
            <a:endParaRPr/>
          </a:p>
        </p:txBody>
      </p:sp>
      <p:sp>
        <p:nvSpPr>
          <p:cNvPr id="897" name="Google Shape;897;p7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77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t/>
            </a:r>
            <a:endParaRPr/>
          </a:p>
        </p:txBody>
      </p:sp>
      <p:sp>
        <p:nvSpPr>
          <p:cNvPr id="903" name="Google Shape;903;p7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60000"/>
              <a:buChar char="🞛"/>
            </a:pPr>
            <a:r>
              <a:rPr lang="en-US"/>
              <a:t>資料的種類: (以質(Qualitative)和量(Quantitative)的觀點)</a:t>
            </a:r>
            <a:endParaRPr/>
          </a:p>
          <a:p>
            <a:pPr indent="-285750" lvl="1" marL="742950" rtl="0" algn="l">
              <a:spcBef>
                <a:spcPts val="510"/>
              </a:spcBef>
              <a:spcAft>
                <a:spcPts val="0"/>
              </a:spcAft>
              <a:buSzPct val="60000"/>
              <a:buChar char="🞜"/>
            </a:pPr>
            <a:r>
              <a:rPr b="1" lang="en-US" sz="3000">
                <a:solidFill>
                  <a:srgbClr val="FFC000"/>
                </a:solidFill>
              </a:rPr>
              <a:t>Qualitative Data(定性): 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SzPct val="59999"/>
              <a:buChar char="🞚"/>
            </a:pPr>
            <a:r>
              <a:rPr lang="en-US"/>
              <a:t>使用文字描述性質、順序或分類的文字形資料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SzPct val="59999"/>
              <a:buChar char="🞚"/>
            </a:pPr>
            <a:r>
              <a:rPr lang="en-US"/>
              <a:t>無法量化，無法直接使用數值及基本數學運算。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SzPct val="59999"/>
              <a:buChar char="🞚"/>
            </a:pPr>
            <a:r>
              <a:rPr lang="en-US"/>
              <a:t>例如: 色彩種類(紅橙黃綠藍靛紫)</a:t>
            </a:r>
            <a:endParaRPr/>
          </a:p>
          <a:p>
            <a:pPr indent="-285750" lvl="1" marL="742950" rtl="0" algn="l">
              <a:spcBef>
                <a:spcPts val="510"/>
              </a:spcBef>
              <a:spcAft>
                <a:spcPts val="0"/>
              </a:spcAft>
              <a:buSzPct val="60000"/>
              <a:buChar char="🞜"/>
            </a:pPr>
            <a:r>
              <a:rPr b="1" lang="en-US" sz="3000">
                <a:solidFill>
                  <a:srgbClr val="FFC000"/>
                </a:solidFill>
              </a:rPr>
              <a:t>Quantitative Data(定量):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SzPct val="59999"/>
              <a:buChar char="🞚"/>
            </a:pPr>
            <a:r>
              <a:rPr lang="en-US"/>
              <a:t>觀察結果的數值資料，可以使用數值和基本數學運算。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SzPct val="59999"/>
              <a:buChar char="🞚"/>
            </a:pPr>
            <a:r>
              <a:rPr lang="en-US"/>
              <a:t>量的資料可以區分為:</a:t>
            </a:r>
            <a:endParaRPr/>
          </a:p>
          <a:p>
            <a:pPr indent="-228600" lvl="3" marL="1600200" rtl="0" algn="l">
              <a:spcBef>
                <a:spcPts val="340"/>
              </a:spcBef>
              <a:spcAft>
                <a:spcPts val="0"/>
              </a:spcAft>
              <a:buSzPct val="60000"/>
              <a:buChar char="◇"/>
            </a:pPr>
            <a:r>
              <a:rPr b="1" lang="en-US">
                <a:solidFill>
                  <a:srgbClr val="FFC000"/>
                </a:solidFill>
              </a:rPr>
              <a:t>Continuous Data(連續資料): </a:t>
            </a:r>
            <a:r>
              <a:rPr lang="en-US"/>
              <a:t>以連續數值呈現的資料，任兩數值間可以插入無限多個數值資料。如身高、體重</a:t>
            </a:r>
            <a:endParaRPr/>
          </a:p>
          <a:p>
            <a:pPr indent="-228600" lvl="3" marL="1600200" rtl="0" algn="l">
              <a:spcBef>
                <a:spcPts val="340"/>
              </a:spcBef>
              <a:spcAft>
                <a:spcPts val="0"/>
              </a:spcAft>
              <a:buSzPct val="60000"/>
              <a:buChar char="◇"/>
            </a:pPr>
            <a:r>
              <a:rPr b="1" lang="en-US">
                <a:solidFill>
                  <a:srgbClr val="FFC000"/>
                </a:solidFill>
              </a:rPr>
              <a:t>Discrete Data(離散資料):</a:t>
            </a:r>
            <a:r>
              <a:rPr lang="en-US"/>
              <a:t>以不連續數值呈現的資料，任兩數值間不可以插入無限多個數值資料。如骰子點數、考試分數</a:t>
            </a:r>
            <a:endParaRPr/>
          </a:p>
        </p:txBody>
      </p:sp>
      <p:sp>
        <p:nvSpPr>
          <p:cNvPr id="904" name="Google Shape;904;p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5" name="Google Shape;905;p77"/>
          <p:cNvSpPr txBox="1"/>
          <p:nvPr/>
        </p:nvSpPr>
        <p:spPr>
          <a:xfrm>
            <a:off x="827088" y="6092825"/>
            <a:ext cx="7570787" cy="369888"/>
          </a:xfrm>
          <a:prstGeom prst="rect">
            <a:avLst/>
          </a:prstGeom>
          <a:gradFill>
            <a:gsLst>
              <a:gs pos="0">
                <a:srgbClr val="8CEC9B"/>
              </a:gs>
              <a:gs pos="50000">
                <a:srgbClr val="C1F1C8"/>
              </a:gs>
              <a:gs pos="100000">
                <a:srgbClr val="8CEC9B"/>
              </a:gs>
            </a:gsLst>
            <a:lin ang="0" scaled="0"/>
          </a:gra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190500" rotWithShape="0" dir="2700000" dist="78600">
              <a:srgbClr val="000000">
                <a:alpha val="35294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問題與討論: 問卷中性別欄位 (1. 男性 2. 女性 3. 中性) 是定性還是定量資料?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78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t/>
            </a:r>
            <a:endParaRPr/>
          </a:p>
        </p:txBody>
      </p:sp>
      <p:sp>
        <p:nvSpPr>
          <p:cNvPr id="911" name="Google Shape;911;p7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四種尺度的資料(Level of Measurement):</a:t>
            </a:r>
            <a:endParaRPr/>
          </a:p>
        </p:txBody>
      </p:sp>
      <p:sp>
        <p:nvSpPr>
          <p:cNvPr id="912" name="Google Shape;912;p7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3" name="Google Shape;913;p78"/>
          <p:cNvSpPr/>
          <p:nvPr/>
        </p:nvSpPr>
        <p:spPr>
          <a:xfrm>
            <a:off x="3851920" y="2636912"/>
            <a:ext cx="1152128" cy="432048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>
            <a:noFill/>
          </a:ln>
          <a:effectLst>
            <a:outerShdw blurRad="190500" rotWithShape="0" dir="2700000" dist="78600">
              <a:srgbClr val="000000">
                <a:alpha val="3529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4" name="Google Shape;914;p78"/>
          <p:cNvSpPr/>
          <p:nvPr/>
        </p:nvSpPr>
        <p:spPr>
          <a:xfrm>
            <a:off x="5652120" y="3356992"/>
            <a:ext cx="1944216" cy="432048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>
            <a:noFill/>
          </a:ln>
          <a:effectLst>
            <a:outerShdw blurRad="190500" rotWithShape="0" dir="2700000" dist="78600">
              <a:srgbClr val="000000">
                <a:alpha val="3529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Quantitative Data</a:t>
            </a:r>
            <a:endParaRPr b="1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5" name="Google Shape;915;p78"/>
          <p:cNvSpPr/>
          <p:nvPr/>
        </p:nvSpPr>
        <p:spPr>
          <a:xfrm>
            <a:off x="1475656" y="3356992"/>
            <a:ext cx="1872208" cy="432048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>
            <a:noFill/>
          </a:ln>
          <a:effectLst>
            <a:outerShdw blurRad="190500" rotWithShape="0" dir="2700000" dist="78600">
              <a:srgbClr val="000000">
                <a:alpha val="3529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Qualitative Data</a:t>
            </a:r>
            <a:endParaRPr b="1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6" name="Google Shape;916;p78"/>
          <p:cNvSpPr/>
          <p:nvPr/>
        </p:nvSpPr>
        <p:spPr>
          <a:xfrm>
            <a:off x="395536" y="4221088"/>
            <a:ext cx="1872208" cy="72008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>
            <a:noFill/>
          </a:ln>
          <a:effectLst>
            <a:outerShdw blurRad="190500" rotWithShape="0" dir="2700000" dist="78600">
              <a:srgbClr val="000000">
                <a:alpha val="3529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Nominal Level (名目尺度)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7" name="Google Shape;917;p78"/>
          <p:cNvSpPr/>
          <p:nvPr/>
        </p:nvSpPr>
        <p:spPr>
          <a:xfrm>
            <a:off x="2459765" y="4221088"/>
            <a:ext cx="1872208" cy="72008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>
            <a:noFill/>
          </a:ln>
          <a:effectLst>
            <a:outerShdw blurRad="190500" rotWithShape="0" dir="2700000" dist="78600">
              <a:srgbClr val="000000">
                <a:alpha val="3529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Ordinal Level (順序尺度)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8" name="Google Shape;918;p78"/>
          <p:cNvSpPr/>
          <p:nvPr/>
        </p:nvSpPr>
        <p:spPr>
          <a:xfrm>
            <a:off x="6660232" y="4221088"/>
            <a:ext cx="1944216" cy="720080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>
            <a:noFill/>
          </a:ln>
          <a:effectLst>
            <a:outerShdw blurRad="190500" rotWithShape="0" dir="2700000" dist="78600">
              <a:srgbClr val="000000">
                <a:alpha val="3529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Ratio Level (比率尺度)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9" name="Google Shape;919;p78"/>
          <p:cNvSpPr/>
          <p:nvPr/>
        </p:nvSpPr>
        <p:spPr>
          <a:xfrm>
            <a:off x="4523994" y="4221088"/>
            <a:ext cx="1944216" cy="720080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>
            <a:noFill/>
          </a:ln>
          <a:effectLst>
            <a:outerShdw blurRad="190500" rotWithShape="0" dir="2700000" dist="78600">
              <a:srgbClr val="000000">
                <a:alpha val="3529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Interval Level (區間尺度)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20" name="Google Shape;920;p78"/>
          <p:cNvCxnSpPr/>
          <p:nvPr/>
        </p:nvCxnSpPr>
        <p:spPr>
          <a:xfrm>
            <a:off x="8675688" y="2060575"/>
            <a:ext cx="914400" cy="9144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1" name="Google Shape;921;p78"/>
          <p:cNvCxnSpPr/>
          <p:nvPr/>
        </p:nvCxnSpPr>
        <p:spPr>
          <a:xfrm flipH="1">
            <a:off x="2411538" y="3068638"/>
            <a:ext cx="2016000" cy="288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2" name="Google Shape;922;p78"/>
          <p:cNvCxnSpPr/>
          <p:nvPr/>
        </p:nvCxnSpPr>
        <p:spPr>
          <a:xfrm>
            <a:off x="4427538" y="3068638"/>
            <a:ext cx="2197200" cy="288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3" name="Google Shape;923;p78"/>
          <p:cNvCxnSpPr/>
          <p:nvPr/>
        </p:nvCxnSpPr>
        <p:spPr>
          <a:xfrm flipH="1">
            <a:off x="1332013" y="3789363"/>
            <a:ext cx="1079400" cy="431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4" name="Google Shape;924;p78"/>
          <p:cNvCxnSpPr/>
          <p:nvPr/>
        </p:nvCxnSpPr>
        <p:spPr>
          <a:xfrm>
            <a:off x="2411413" y="3789363"/>
            <a:ext cx="984300" cy="431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5" name="Google Shape;925;p78"/>
          <p:cNvCxnSpPr/>
          <p:nvPr/>
        </p:nvCxnSpPr>
        <p:spPr>
          <a:xfrm flipH="1">
            <a:off x="5496038" y="3789363"/>
            <a:ext cx="1128600" cy="431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6" name="Google Shape;926;p78"/>
          <p:cNvCxnSpPr/>
          <p:nvPr/>
        </p:nvCxnSpPr>
        <p:spPr>
          <a:xfrm>
            <a:off x="6659563" y="3789363"/>
            <a:ext cx="973200" cy="431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79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t/>
            </a:r>
            <a:endParaRPr/>
          </a:p>
        </p:txBody>
      </p:sp>
      <p:sp>
        <p:nvSpPr>
          <p:cNvPr id="932" name="Google Shape;932;p7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60000"/>
              <a:buChar char="🞛"/>
            </a:pPr>
            <a:r>
              <a:rPr b="1" lang="en-US">
                <a:solidFill>
                  <a:srgbClr val="FFFF00"/>
                </a:solidFill>
              </a:rPr>
              <a:t>名目尺度(The Nominal Level):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SzPct val="59999"/>
              <a:buChar char="🞜"/>
            </a:pPr>
            <a:r>
              <a:rPr lang="en-US"/>
              <a:t>文字內容的名稱或分類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SzPct val="59999"/>
              <a:buChar char="🞜"/>
            </a:pPr>
            <a:r>
              <a:rPr lang="en-US"/>
              <a:t>例如:國籍、動物性別或咖啡產地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SzPct val="59999"/>
              <a:buChar char="🞜"/>
            </a:pPr>
            <a:r>
              <a:rPr lang="en-US"/>
              <a:t>名目尺度可執行的運算或操作:</a:t>
            </a:r>
            <a:endParaRPr/>
          </a:p>
          <a:p>
            <a:pPr indent="-228600" lvl="2" marL="1143000" rtl="0" algn="l">
              <a:spcBef>
                <a:spcPts val="300"/>
              </a:spcBef>
              <a:spcAft>
                <a:spcPts val="0"/>
              </a:spcAft>
              <a:buSzPct val="59999"/>
              <a:buChar char="🞚"/>
            </a:pPr>
            <a:r>
              <a:rPr lang="en-US"/>
              <a:t>相等</a:t>
            </a:r>
            <a:endParaRPr/>
          </a:p>
          <a:p>
            <a:pPr indent="-228600" lvl="2" marL="1143000" rtl="0" algn="l">
              <a:spcBef>
                <a:spcPts val="300"/>
              </a:spcBef>
              <a:spcAft>
                <a:spcPts val="0"/>
              </a:spcAft>
              <a:buSzPct val="59999"/>
              <a:buChar char="🞚"/>
            </a:pPr>
            <a:r>
              <a:rPr lang="en-US"/>
              <a:t>集合的成員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ct val="60000"/>
              <a:buChar char="🞛"/>
            </a:pPr>
            <a:r>
              <a:rPr b="1" lang="en-US">
                <a:solidFill>
                  <a:srgbClr val="FFFF00"/>
                </a:solidFill>
              </a:rPr>
              <a:t>順序尺度(The Ordinal Level):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SzPct val="59999"/>
              <a:buChar char="🞜"/>
            </a:pPr>
            <a:r>
              <a:rPr lang="en-US"/>
              <a:t>如果名目尺度有</a:t>
            </a:r>
            <a:r>
              <a:rPr b="1" lang="en-US">
                <a:solidFill>
                  <a:srgbClr val="FFC000"/>
                </a:solidFill>
              </a:rPr>
              <a:t>順序性</a:t>
            </a:r>
            <a:r>
              <a:rPr lang="en-US"/>
              <a:t>，就是順序尺度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SzPct val="59999"/>
              <a:buChar char="🞜"/>
            </a:pPr>
            <a:r>
              <a:rPr lang="en-US"/>
              <a:t>使用不同順序來區別資料，但是無法判斷不同順序間的差異及意義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SzPct val="59999"/>
              <a:buChar char="🞜"/>
            </a:pPr>
            <a:r>
              <a:rPr lang="en-US"/>
              <a:t>例如:滿意度是 1~10分、飲料排名:1. 可樂 2. 果汁 3. 冷泡茶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SzPct val="59999"/>
              <a:buChar char="🞜"/>
            </a:pPr>
            <a:r>
              <a:rPr lang="en-US"/>
              <a:t>雖然是數值資料，但是2(果汁)減1(可樂) 的計算是沒有意義的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SzPct val="59999"/>
              <a:buChar char="🞜"/>
            </a:pPr>
            <a:r>
              <a:rPr lang="en-US"/>
              <a:t>可執行的運算或操作:</a:t>
            </a:r>
            <a:endParaRPr/>
          </a:p>
          <a:p>
            <a:pPr indent="-228600" lvl="2" marL="1143000" rtl="0" algn="l">
              <a:spcBef>
                <a:spcPts val="300"/>
              </a:spcBef>
              <a:spcAft>
                <a:spcPts val="0"/>
              </a:spcAft>
              <a:buSzPct val="59999"/>
              <a:buChar char="🞚"/>
            </a:pPr>
            <a:r>
              <a:rPr lang="en-US"/>
              <a:t>名目尺度可執行的運算或操作</a:t>
            </a:r>
            <a:endParaRPr/>
          </a:p>
          <a:p>
            <a:pPr indent="-228600" lvl="2" marL="1143000" rtl="0" algn="l">
              <a:spcBef>
                <a:spcPts val="300"/>
              </a:spcBef>
              <a:spcAft>
                <a:spcPts val="0"/>
              </a:spcAft>
              <a:buSzPct val="59999"/>
              <a:buChar char="🞚"/>
            </a:pPr>
            <a:r>
              <a:rPr lang="en-US"/>
              <a:t>順序性</a:t>
            </a:r>
            <a:endParaRPr/>
          </a:p>
          <a:p>
            <a:pPr indent="-228600" lvl="2" marL="1143000" rtl="0" algn="l">
              <a:spcBef>
                <a:spcPts val="300"/>
              </a:spcBef>
              <a:spcAft>
                <a:spcPts val="0"/>
              </a:spcAft>
              <a:buSzPct val="59999"/>
              <a:buChar char="🞚"/>
            </a:pPr>
            <a:r>
              <a:rPr lang="en-US"/>
              <a:t>比較</a:t>
            </a:r>
            <a:endParaRPr/>
          </a:p>
          <a:p>
            <a:pPr indent="-171450" lvl="2" marL="1143000" rtl="0" algn="l">
              <a:spcBef>
                <a:spcPts val="300"/>
              </a:spcBef>
              <a:spcAft>
                <a:spcPts val="0"/>
              </a:spcAft>
              <a:buSzPct val="59999"/>
              <a:buNone/>
            </a:pPr>
            <a:r>
              <a:t/>
            </a:r>
            <a:endParaRPr/>
          </a:p>
        </p:txBody>
      </p:sp>
      <p:sp>
        <p:nvSpPr>
          <p:cNvPr id="933" name="Google Shape;933;p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rPr lang="en-US"/>
              <a:t>1. (Data)資料 : 說明與介紹</a:t>
            </a:r>
            <a:endParaRPr/>
          </a:p>
        </p:txBody>
      </p:sp>
      <p:sp>
        <p:nvSpPr>
          <p:cNvPr id="191" name="Google Shape;191;p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❖"/>
            </a:pPr>
            <a:r>
              <a:rPr lang="en-US"/>
              <a:t>資料的種類: (以結構化觀點)  (structured/schema)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➢"/>
            </a:pPr>
            <a:r>
              <a:rPr b="1" lang="en-US">
                <a:solidFill>
                  <a:srgbClr val="FFC000"/>
                </a:solidFill>
              </a:rPr>
              <a:t>結構化資料(Structured Data): </a:t>
            </a:r>
            <a:r>
              <a:rPr lang="en-US"/>
              <a:t>e.g. RDB table, *.csv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➢"/>
            </a:pPr>
            <a:r>
              <a:rPr b="1" lang="en-US">
                <a:solidFill>
                  <a:srgbClr val="FFC000"/>
                </a:solidFill>
              </a:rPr>
              <a:t>非結構化資料(Unstructured Data): </a:t>
            </a:r>
            <a:r>
              <a:rPr lang="en-US"/>
              <a:t>e.g. 文字、網頁內容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➢"/>
            </a:pPr>
            <a:r>
              <a:rPr b="1" lang="en-US">
                <a:solidFill>
                  <a:srgbClr val="FFC000"/>
                </a:solidFill>
              </a:rPr>
              <a:t>半結構化資料(Semistructured Data): </a:t>
            </a:r>
            <a:r>
              <a:rPr lang="en-US"/>
              <a:t>雖然有欄位定義，但是每筆資料的欄位定義可能都不同(可自行擴增或刪減欄位)。如 JSON, XML或HTML</a:t>
            </a:r>
            <a:endParaRPr/>
          </a:p>
        </p:txBody>
      </p:sp>
      <p:sp>
        <p:nvSpPr>
          <p:cNvPr id="192" name="Google Shape;192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80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t/>
            </a:r>
            <a:endParaRPr/>
          </a:p>
        </p:txBody>
      </p:sp>
      <p:sp>
        <p:nvSpPr>
          <p:cNvPr id="939" name="Google Shape;939;p8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60000"/>
              <a:buChar char="🞛"/>
            </a:pPr>
            <a:r>
              <a:rPr b="1" lang="en-US">
                <a:solidFill>
                  <a:srgbClr val="FFFF00"/>
                </a:solidFill>
              </a:rPr>
              <a:t>區間尺度(The Interval Level):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SzPct val="59999"/>
              <a:buChar char="🞜"/>
            </a:pPr>
            <a:r>
              <a:rPr lang="en-US"/>
              <a:t>包含順序尺度的所有特性，並</a:t>
            </a:r>
            <a:r>
              <a:rPr b="1" lang="en-US">
                <a:solidFill>
                  <a:srgbClr val="FFC000"/>
                </a:solidFill>
              </a:rPr>
              <a:t>增加不同數值資料間的等距特性</a:t>
            </a:r>
            <a:r>
              <a:rPr lang="en-US"/>
              <a:t>。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SzPct val="59999"/>
              <a:buChar char="🞜"/>
            </a:pPr>
            <a:r>
              <a:rPr lang="en-US"/>
              <a:t>例如:攝氏溫度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SzPct val="59999"/>
              <a:buChar char="🞜"/>
            </a:pPr>
            <a:r>
              <a:rPr lang="en-US"/>
              <a:t>注意!</a:t>
            </a:r>
            <a:r>
              <a:rPr b="1" lang="en-US">
                <a:solidFill>
                  <a:srgbClr val="FFFF00"/>
                </a:solidFill>
              </a:rPr>
              <a:t>0在區間尺度並不是代表沒有</a:t>
            </a:r>
            <a:endParaRPr b="1">
              <a:solidFill>
                <a:srgbClr val="FFFF00"/>
              </a:solidFill>
            </a:endParaRPr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SzPct val="59999"/>
              <a:buChar char="🞜"/>
            </a:pPr>
            <a:r>
              <a:rPr lang="en-US"/>
              <a:t>可執行的運算或操作:</a:t>
            </a:r>
            <a:endParaRPr/>
          </a:p>
          <a:p>
            <a:pPr indent="-228600" lvl="2" marL="1143000" rtl="0" algn="l">
              <a:spcBef>
                <a:spcPts val="336"/>
              </a:spcBef>
              <a:spcAft>
                <a:spcPts val="0"/>
              </a:spcAft>
              <a:buSzPct val="59999"/>
              <a:buChar char="🞚"/>
            </a:pPr>
            <a:r>
              <a:rPr lang="en-US"/>
              <a:t>順序尺度可執行的運算或操作</a:t>
            </a:r>
            <a:endParaRPr/>
          </a:p>
          <a:p>
            <a:pPr indent="-228600" lvl="2" marL="1143000" rtl="0" algn="l">
              <a:spcBef>
                <a:spcPts val="336"/>
              </a:spcBef>
              <a:spcAft>
                <a:spcPts val="0"/>
              </a:spcAft>
              <a:buSzPct val="59999"/>
              <a:buChar char="🞚"/>
            </a:pPr>
            <a:r>
              <a:rPr lang="en-US"/>
              <a:t>加法與減法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SzPct val="60000"/>
              <a:buChar char="🞛"/>
            </a:pPr>
            <a:r>
              <a:rPr b="1" lang="en-US">
                <a:solidFill>
                  <a:srgbClr val="FFFF00"/>
                </a:solidFill>
              </a:rPr>
              <a:t>比率尺度(The Ration Level):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SzPct val="59999"/>
              <a:buChar char="🞜"/>
            </a:pPr>
            <a:r>
              <a:rPr lang="en-US"/>
              <a:t>0值表示沒有，資料間的差距與</a:t>
            </a:r>
            <a:r>
              <a:rPr b="1" lang="en-US">
                <a:solidFill>
                  <a:srgbClr val="FFFF00"/>
                </a:solidFill>
              </a:rPr>
              <a:t>比率</a:t>
            </a:r>
            <a:r>
              <a:rPr lang="en-US"/>
              <a:t>都是有意義的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SzPct val="59999"/>
              <a:buChar char="🞜"/>
            </a:pPr>
            <a:r>
              <a:rPr lang="en-US"/>
              <a:t>例如:銀行存款、股票價格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SzPct val="59999"/>
              <a:buChar char="🞜"/>
            </a:pPr>
            <a:r>
              <a:rPr lang="en-US"/>
              <a:t>可執行的運算或操作:</a:t>
            </a:r>
            <a:endParaRPr/>
          </a:p>
          <a:p>
            <a:pPr indent="-228600" lvl="2" marL="1143000" rtl="0" algn="l">
              <a:spcBef>
                <a:spcPts val="336"/>
              </a:spcBef>
              <a:spcAft>
                <a:spcPts val="0"/>
              </a:spcAft>
              <a:buSzPct val="59999"/>
              <a:buChar char="🞚"/>
            </a:pPr>
            <a:r>
              <a:rPr lang="en-US"/>
              <a:t>區間尺度可執行的運算或操作</a:t>
            </a:r>
            <a:endParaRPr/>
          </a:p>
          <a:p>
            <a:pPr indent="-228600" lvl="2" marL="1143000" rtl="0" algn="l">
              <a:spcBef>
                <a:spcPts val="336"/>
              </a:spcBef>
              <a:spcAft>
                <a:spcPts val="0"/>
              </a:spcAft>
              <a:buSzPct val="59999"/>
              <a:buChar char="🞚"/>
            </a:pPr>
            <a:r>
              <a:rPr lang="en-US"/>
              <a:t>乘法與除法</a:t>
            </a:r>
            <a:endParaRPr/>
          </a:p>
          <a:p>
            <a:pPr indent="-211073" lvl="1" marL="742950" rtl="0" algn="l">
              <a:spcBef>
                <a:spcPts val="392"/>
              </a:spcBef>
              <a:spcAft>
                <a:spcPts val="0"/>
              </a:spcAft>
              <a:buSzPct val="59999"/>
              <a:buNone/>
            </a:pPr>
            <a:r>
              <a:t/>
            </a:r>
            <a:endParaRPr/>
          </a:p>
          <a:p>
            <a:pPr indent="-211073" lvl="1" marL="742950" rtl="0" algn="l">
              <a:spcBef>
                <a:spcPts val="392"/>
              </a:spcBef>
              <a:spcAft>
                <a:spcPts val="0"/>
              </a:spcAft>
              <a:buSzPct val="59999"/>
              <a:buNone/>
            </a:pPr>
            <a:r>
              <a:t/>
            </a:r>
            <a:endParaRPr/>
          </a:p>
        </p:txBody>
      </p:sp>
      <p:sp>
        <p:nvSpPr>
          <p:cNvPr id="940" name="Google Shape;940;p8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81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rPr lang="en-US"/>
              <a:t>Data Structure(資料結構)</a:t>
            </a:r>
            <a:endParaRPr/>
          </a:p>
        </p:txBody>
      </p:sp>
      <p:sp>
        <p:nvSpPr>
          <p:cNvPr id="946" name="Google Shape;946;p8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ct val="59999"/>
              <a:buChar char="🞜"/>
            </a:pPr>
            <a:r>
              <a:rPr lang="en-US"/>
              <a:t>資料結構 (Data Structure)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SzPct val="59999"/>
              <a:buChar char="🞚"/>
            </a:pPr>
            <a:r>
              <a:rPr lang="en-US"/>
              <a:t>是一種邏輯/抽象(logical/abstract)的描述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SzPct val="59999"/>
              <a:buChar char="🞚"/>
            </a:pPr>
            <a:r>
              <a:rPr lang="en-US"/>
              <a:t>描述資料如何組織、如何存放、取用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SzPct val="59999"/>
              <a:buChar char="🞚"/>
            </a:pPr>
            <a:r>
              <a:rPr lang="en-US"/>
              <a:t>當實際操作(physical)時，我們通常說的是Data在資訊設備內如何組織(Organize)、存放取用(Access)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SzPct val="59999"/>
              <a:buChar char="🞜"/>
            </a:pPr>
            <a:r>
              <a:rPr lang="en-US"/>
              <a:t>Memory與storage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SzPct val="59999"/>
              <a:buChar char="🞚"/>
            </a:pPr>
            <a:r>
              <a:rPr lang="en-US"/>
              <a:t>Memory 內的資料結構(程式、程序計算時使用)以下用python程式語言為例說明:</a:t>
            </a:r>
            <a:endParaRPr/>
          </a:p>
          <a:p>
            <a:pPr indent="-228600" lvl="3" marL="1600200" rtl="0" algn="l">
              <a:spcBef>
                <a:spcPts val="340"/>
              </a:spcBef>
              <a:spcAft>
                <a:spcPts val="0"/>
              </a:spcAft>
              <a:buSzPct val="60000"/>
              <a:buChar char="◇"/>
            </a:pPr>
            <a:r>
              <a:rPr lang="en-US"/>
              <a:t>基礎:Variable(變數)、integer\float(整數\浮點數)、字串(str)</a:t>
            </a:r>
            <a:endParaRPr/>
          </a:p>
          <a:p>
            <a:pPr indent="-228600" lvl="3" marL="1600200" rtl="0" algn="l">
              <a:spcBef>
                <a:spcPts val="340"/>
              </a:spcBef>
              <a:spcAft>
                <a:spcPts val="0"/>
              </a:spcAft>
              <a:buSzPct val="60000"/>
              <a:buChar char="◇"/>
            </a:pPr>
            <a:r>
              <a:rPr lang="en-US"/>
              <a:t>進階:list、tuple、dictionary、set</a:t>
            </a:r>
            <a:endParaRPr/>
          </a:p>
          <a:p>
            <a:pPr indent="-228600" lvl="3" marL="1600200" rtl="0" algn="l">
              <a:spcBef>
                <a:spcPts val="340"/>
              </a:spcBef>
              <a:spcAft>
                <a:spcPts val="0"/>
              </a:spcAft>
              <a:buSzPct val="60000"/>
              <a:buChar char="◇"/>
            </a:pPr>
            <a:r>
              <a:rPr lang="en-US"/>
              <a:t>高級:ndarray、DataFrame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SzPct val="59999"/>
              <a:buChar char="🞚"/>
            </a:pPr>
            <a:r>
              <a:rPr lang="en-US"/>
              <a:t>Storage:</a:t>
            </a:r>
            <a:endParaRPr/>
          </a:p>
          <a:p>
            <a:pPr indent="-228600" lvl="3" marL="1600200" rtl="0" algn="l">
              <a:spcBef>
                <a:spcPts val="340"/>
              </a:spcBef>
              <a:spcAft>
                <a:spcPts val="0"/>
              </a:spcAft>
              <a:buSzPct val="60000"/>
              <a:buChar char="◇"/>
            </a:pPr>
            <a:r>
              <a:rPr lang="en-US"/>
              <a:t>flat text file、formated file (CSV,JSON)</a:t>
            </a:r>
            <a:endParaRPr/>
          </a:p>
          <a:p>
            <a:pPr indent="-228600" lvl="3" marL="1600200" rtl="0" algn="l">
              <a:spcBef>
                <a:spcPts val="340"/>
              </a:spcBef>
              <a:spcAft>
                <a:spcPts val="0"/>
              </a:spcAft>
              <a:buSzPct val="60000"/>
              <a:buChar char="◇"/>
            </a:pPr>
            <a:r>
              <a:rPr lang="en-US"/>
              <a:t>DB (SQL,NoSQL)</a:t>
            </a:r>
            <a:endParaRPr/>
          </a:p>
          <a:p>
            <a:pPr indent="-239268" lvl="0" marL="342900" rtl="0" algn="l">
              <a:spcBef>
                <a:spcPts val="544"/>
              </a:spcBef>
              <a:spcAft>
                <a:spcPts val="0"/>
              </a:spcAft>
              <a:buSzPct val="60000"/>
              <a:buNone/>
            </a:pPr>
            <a:r>
              <a:t/>
            </a:r>
            <a:endParaRPr/>
          </a:p>
        </p:txBody>
      </p:sp>
      <p:sp>
        <p:nvSpPr>
          <p:cNvPr id="947" name="Google Shape;947;p8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82"/>
          <p:cNvSpPr/>
          <p:nvPr/>
        </p:nvSpPr>
        <p:spPr>
          <a:xfrm>
            <a:off x="107950" y="4868863"/>
            <a:ext cx="4176713" cy="1989137"/>
          </a:xfrm>
          <a:prstGeom prst="roundRect">
            <a:avLst>
              <a:gd fmla="val 16667" name="adj"/>
            </a:avLst>
          </a:prstGeom>
          <a:solidFill>
            <a:srgbClr val="90FFFE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(JavaScript)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🡪</a:t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🡪</a:t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3" name="Google Shape;953;p82"/>
          <p:cNvSpPr txBox="1"/>
          <p:nvPr>
            <p:ph idx="1" type="body"/>
          </p:nvPr>
        </p:nvSpPr>
        <p:spPr>
          <a:xfrm>
            <a:off x="457200" y="87947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sp>
        <p:nvSpPr>
          <p:cNvPr id="954" name="Google Shape;954;p8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5" name="Google Shape;955;p82"/>
          <p:cNvSpPr/>
          <p:nvPr/>
        </p:nvSpPr>
        <p:spPr>
          <a:xfrm>
            <a:off x="0" y="1557338"/>
            <a:ext cx="4176713" cy="3240087"/>
          </a:xfrm>
          <a:prstGeom prst="roundRect">
            <a:avLst>
              <a:gd fmla="val 16667" name="adj"/>
            </a:avLst>
          </a:prstGeom>
          <a:solidFill>
            <a:srgbClr val="90FFFE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(Python)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🡪</a:t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dict 🡪</a:t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ndarray🡪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DataFrame 🡪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6" name="Google Shape;956;p82"/>
          <p:cNvSpPr/>
          <p:nvPr/>
        </p:nvSpPr>
        <p:spPr>
          <a:xfrm>
            <a:off x="4859338" y="1125538"/>
            <a:ext cx="4033837" cy="4535487"/>
          </a:xfrm>
          <a:prstGeom prst="flowChartMagneticDisk">
            <a:avLst/>
          </a:prstGeom>
          <a:solidFill>
            <a:srgbClr val="95E1C8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Storage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flat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🡪</a:t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*.csv 🡪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</a:t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🡪</a:t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7" name="Google Shape;957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713" y="3716338"/>
            <a:ext cx="2214562" cy="93662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958" name="Google Shape;958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6013" y="2276475"/>
            <a:ext cx="2087562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9" name="Google Shape;959;p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6013" y="2708275"/>
            <a:ext cx="3168650" cy="2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0" name="Google Shape;960;p8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47813" y="2997200"/>
            <a:ext cx="22669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1" name="Google Shape;961;p8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40425" y="2492375"/>
            <a:ext cx="3449638" cy="7921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962" name="Google Shape;962;p8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940425" y="3357563"/>
            <a:ext cx="2733675" cy="1241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963" name="Google Shape;963;p82"/>
          <p:cNvSpPr/>
          <p:nvPr/>
        </p:nvSpPr>
        <p:spPr>
          <a:xfrm>
            <a:off x="4356100" y="2708275"/>
            <a:ext cx="503238" cy="36036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25400">
            <a:solidFill>
              <a:srgbClr val="3A54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4" name="Google Shape;964;p82"/>
          <p:cNvSpPr/>
          <p:nvPr/>
        </p:nvSpPr>
        <p:spPr>
          <a:xfrm>
            <a:off x="4284663" y="3573463"/>
            <a:ext cx="503237" cy="360362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25400">
            <a:solidFill>
              <a:srgbClr val="3A54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5" name="Google Shape;965;p82"/>
          <p:cNvSpPr txBox="1"/>
          <p:nvPr/>
        </p:nvSpPr>
        <p:spPr>
          <a:xfrm>
            <a:off x="1331913" y="260350"/>
            <a:ext cx="5256212" cy="831850"/>
          </a:xfrm>
          <a:prstGeom prst="rect">
            <a:avLst/>
          </a:prstGeom>
          <a:gradFill>
            <a:gsLst>
              <a:gs pos="0">
                <a:srgbClr val="8CEC9B"/>
              </a:gs>
              <a:gs pos="50000">
                <a:srgbClr val="C1F1C8"/>
              </a:gs>
              <a:gs pos="100000">
                <a:srgbClr val="8CEC9B"/>
              </a:gs>
            </a:gsLst>
            <a:lin ang="0" scaled="0"/>
          </a:gra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190500" rotWithShape="0" dir="2700000" dist="78600">
              <a:srgbClr val="000000">
                <a:alpha val="35294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可使用工具(python / JavaScript):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built-in / csv / pandas 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6" name="Google Shape;966;p8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227763" y="4724400"/>
            <a:ext cx="2520950" cy="189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Google Shape;967;p8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979613" y="5157788"/>
            <a:ext cx="1592262" cy="71913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968" name="Google Shape;968;p8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979613" y="5997575"/>
            <a:ext cx="1800225" cy="86042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83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rPr lang="en-US"/>
              <a:t>file與Database</a:t>
            </a:r>
            <a:endParaRPr/>
          </a:p>
        </p:txBody>
      </p:sp>
      <p:sp>
        <p:nvSpPr>
          <p:cNvPr id="974" name="Google Shape;974;p8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file input / output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文字檔結構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CSV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XML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JSON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HTML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Database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RDB: MySQL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NoSQL: mongoDB</a:t>
            </a:r>
            <a:endParaRPr/>
          </a:p>
        </p:txBody>
      </p:sp>
      <p:sp>
        <p:nvSpPr>
          <p:cNvPr id="975" name="Google Shape;975;p8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8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84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資料模型與資料庫</a:t>
            </a:r>
            <a:br>
              <a:rPr lang="en-US"/>
            </a:br>
            <a:endParaRPr/>
          </a:p>
        </p:txBody>
      </p:sp>
      <p:sp>
        <p:nvSpPr>
          <p:cNvPr id="982" name="Google Shape;982;p84"/>
          <p:cNvSpPr txBox="1"/>
          <p:nvPr>
            <p:ph idx="1" type="body"/>
          </p:nvPr>
        </p:nvSpPr>
        <p:spPr>
          <a:xfrm>
            <a:off x="457200" y="212248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pic>
        <p:nvPicPr>
          <p:cNvPr descr="Relational_vs_NonRelationa_MongoDBl" id="983" name="Google Shape;983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" y="1131887"/>
            <a:ext cx="9001125" cy="5726113"/>
          </a:xfrm>
          <a:prstGeom prst="rect">
            <a:avLst/>
          </a:prstGeom>
          <a:noFill/>
          <a:ln>
            <a:noFill/>
          </a:ln>
        </p:spPr>
      </p:pic>
      <p:sp>
        <p:nvSpPr>
          <p:cNvPr id="984" name="Google Shape;984;p84">
            <a:hlinkClick action="ppaction://hlinksldjump" r:id="rId4"/>
          </p:cNvPr>
          <p:cNvSpPr/>
          <p:nvPr/>
        </p:nvSpPr>
        <p:spPr>
          <a:xfrm>
            <a:off x="7956376" y="548680"/>
            <a:ext cx="576064" cy="72008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85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t/>
            </a:r>
            <a:endParaRPr/>
          </a:p>
        </p:txBody>
      </p:sp>
      <p:sp>
        <p:nvSpPr>
          <p:cNvPr id="990" name="Google Shape;990;p8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sp>
        <p:nvSpPr>
          <p:cNvPr id="991" name="Google Shape;991;p8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86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rPr lang="en-US"/>
              <a:t>在上課之前</a:t>
            </a:r>
            <a:endParaRPr/>
          </a:p>
        </p:txBody>
      </p:sp>
      <p:sp>
        <p:nvSpPr>
          <p:cNvPr id="997" name="Google Shape;997;p8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sp>
        <p:nvSpPr>
          <p:cNvPr id="998" name="Google Shape;998;p8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87"/>
          <p:cNvSpPr txBox="1"/>
          <p:nvPr>
            <p:ph idx="1" type="body"/>
          </p:nvPr>
        </p:nvSpPr>
        <p:spPr>
          <a:xfrm>
            <a:off x="457200" y="260648"/>
            <a:ext cx="8229600" cy="5865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🞛"/>
            </a:pPr>
            <a:r>
              <a:rPr lang="en-US" sz="2800"/>
              <a:t>Web-based Application System Architecture</a:t>
            </a:r>
            <a:endParaRPr sz="2800"/>
          </a:p>
        </p:txBody>
      </p:sp>
      <p:sp>
        <p:nvSpPr>
          <p:cNvPr id="1004" name="Google Shape;1004;p8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2021/11/27</a:t>
            </a:r>
            <a:endParaRPr/>
          </a:p>
        </p:txBody>
      </p:sp>
      <p:sp>
        <p:nvSpPr>
          <p:cNvPr id="1005" name="Google Shape;1005;p8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06" name="Google Shape;1006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08" y="1052736"/>
            <a:ext cx="7469460" cy="5324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88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t/>
            </a:r>
            <a:endParaRPr/>
          </a:p>
        </p:txBody>
      </p:sp>
      <p:sp>
        <p:nvSpPr>
          <p:cNvPr id="1012" name="Google Shape;1012;p8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sp>
        <p:nvSpPr>
          <p:cNvPr id="1013" name="Google Shape;1013;p8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2021/11/27</a:t>
            </a:r>
            <a:endParaRPr/>
          </a:p>
        </p:txBody>
      </p:sp>
      <p:sp>
        <p:nvSpPr>
          <p:cNvPr id="1014" name="Google Shape;1014;p8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15" name="Google Shape;1015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908720"/>
            <a:ext cx="8649441" cy="468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89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rPr lang="en-US"/>
              <a:t>references doc.</a:t>
            </a:r>
            <a:endParaRPr/>
          </a:p>
        </p:txBody>
      </p:sp>
      <p:sp>
        <p:nvSpPr>
          <p:cNvPr id="1021" name="Google Shape;1021;p8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SQL Server 2019</a:t>
            </a:r>
            <a:endParaRPr u="sng">
              <a:solidFill>
                <a:schemeClr val="hlink"/>
              </a:solidFill>
              <a:hlinkClick r:id="rId3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https://docs.microsoft.com/zh-tw/sql/?view=sql-server-ver15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MySQL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https://dev.mysql.com/doc/</a:t>
            </a:r>
            <a:endParaRPr/>
          </a:p>
          <a:p>
            <a:pPr indent="-179069" lvl="1" marL="742950" rtl="0" algn="l"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sp>
        <p:nvSpPr>
          <p:cNvPr id="1022" name="Google Shape;1022;p8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t/>
            </a:r>
            <a:endParaRPr/>
          </a:p>
        </p:txBody>
      </p:sp>
      <p:sp>
        <p:nvSpPr>
          <p:cNvPr id="198" name="Google Shape;198;p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Char char="❖"/>
            </a:pPr>
            <a:r>
              <a:rPr lang="en-US"/>
              <a:t>資料的種類: (以質(Qualitative)和量(Quantitative)的觀點)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SzPct val="60000"/>
              <a:buChar char="➢"/>
            </a:pPr>
            <a:r>
              <a:rPr b="1" lang="en-US" sz="3000">
                <a:solidFill>
                  <a:srgbClr val="FFC000"/>
                </a:solidFill>
              </a:rPr>
              <a:t>Qualitative Data(定性):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59999"/>
              <a:buChar char="■"/>
            </a:pPr>
            <a:r>
              <a:rPr lang="en-US"/>
              <a:t>使用文字描述性質、順序或分類的文字形資料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59999"/>
              <a:buChar char="■"/>
            </a:pPr>
            <a:r>
              <a:rPr lang="en-US"/>
              <a:t>無法量化，無法直接使用數值及基本數學運算。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59999"/>
              <a:buChar char="■"/>
            </a:pPr>
            <a:r>
              <a:rPr lang="en-US"/>
              <a:t>例如: 色彩種類(紅橙黃綠藍靛紫)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SzPct val="60000"/>
              <a:buChar char="➢"/>
            </a:pPr>
            <a:r>
              <a:rPr b="1" lang="en-US" sz="3000">
                <a:solidFill>
                  <a:srgbClr val="FFC000"/>
                </a:solidFill>
              </a:rPr>
              <a:t>Quantitative Data(定量):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59999"/>
              <a:buChar char="■"/>
            </a:pPr>
            <a:r>
              <a:rPr lang="en-US"/>
              <a:t>觀察結果的數值資料，可以使用數值和基本數學運算。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59999"/>
              <a:buChar char="■"/>
            </a:pPr>
            <a:r>
              <a:rPr lang="en-US"/>
              <a:t>量的資料可以區分為: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60000"/>
              <a:buChar char="●"/>
            </a:pPr>
            <a:r>
              <a:rPr b="1" lang="en-US">
                <a:solidFill>
                  <a:srgbClr val="FFC000"/>
                </a:solidFill>
              </a:rPr>
              <a:t>Continuous Data(連續資料): </a:t>
            </a:r>
            <a:r>
              <a:rPr lang="en-US"/>
              <a:t>以連續數值呈現的資料，任兩數值間可以插入無限多個數值資料。如身高、體重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60000"/>
              <a:buChar char="●"/>
            </a:pPr>
            <a:r>
              <a:rPr b="1" lang="en-US">
                <a:solidFill>
                  <a:srgbClr val="FFC000"/>
                </a:solidFill>
              </a:rPr>
              <a:t>Discrete Data(離散資料):</a:t>
            </a:r>
            <a:r>
              <a:rPr lang="en-US"/>
              <a:t>以不連續數值呈現的資料，任兩數值間不可以插入無限多個數值資料。如骰子點數、考試分數</a:t>
            </a:r>
            <a:endParaRPr/>
          </a:p>
        </p:txBody>
      </p:sp>
      <p:sp>
        <p:nvSpPr>
          <p:cNvPr id="199" name="Google Shape;199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9"/>
          <p:cNvSpPr txBox="1"/>
          <p:nvPr/>
        </p:nvSpPr>
        <p:spPr>
          <a:xfrm>
            <a:off x="827584" y="6093296"/>
            <a:ext cx="7569600" cy="369300"/>
          </a:xfrm>
          <a:prstGeom prst="rect">
            <a:avLst/>
          </a:prstGeom>
          <a:gradFill>
            <a:gsLst>
              <a:gs pos="0">
                <a:srgbClr val="8CEC9B"/>
              </a:gs>
              <a:gs pos="50000">
                <a:srgbClr val="C1F1C8"/>
              </a:gs>
              <a:gs pos="100000">
                <a:srgbClr val="8CEC9B"/>
              </a:gs>
            </a:gsLst>
            <a:lin ang="0" scaled="0"/>
          </a:gra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190500" rotWithShape="0" dir="2700000" dist="78600">
              <a:srgbClr val="000000">
                <a:alpha val="34509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問題與討論: 問卷中性別欄位 (1. 男性 2. 女性 3. 中性) 是定性還是定量資料?</a:t>
            </a:r>
            <a:endParaRPr b="0" i="0" sz="1800" u="none" cap="none" strike="noStrike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90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t/>
            </a:r>
            <a:endParaRPr/>
          </a:p>
        </p:txBody>
      </p:sp>
      <p:sp>
        <p:nvSpPr>
          <p:cNvPr id="1028" name="Google Shape;1028;p9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🞛"/>
            </a:pPr>
            <a:r>
              <a:rPr b="1" lang="en-US"/>
              <a:t>SSMS</a:t>
            </a:r>
            <a:r>
              <a:rPr lang="en-US"/>
              <a:t> v.s. </a:t>
            </a:r>
            <a:r>
              <a:rPr b="1" lang="en-US"/>
              <a:t>Azure Data Studio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b="1" lang="en-US"/>
              <a:t>SQL Server 組態管理員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/>
              <a:t>SQLServerManager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🞛"/>
            </a:pPr>
            <a:r>
              <a:rPr lang="en-US"/>
              <a:t>HeidiSQL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680"/>
              <a:buChar char="🞜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https://www.heidisql.com/</a:t>
            </a:r>
            <a:endParaRPr b="1"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sp>
        <p:nvSpPr>
          <p:cNvPr id="1029" name="Google Shape;1029;p9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10e4e9b89da_0_0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從應用程式連接資料庫(Python/MySQL)</a:t>
            </a:r>
            <a:endParaRPr/>
          </a:p>
        </p:txBody>
      </p:sp>
      <p:sp>
        <p:nvSpPr>
          <p:cNvPr id="1036" name="Google Shape;1036;g10e4e9b89da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t/>
            </a:r>
            <a:endParaRPr/>
          </a:p>
        </p:txBody>
      </p:sp>
      <p:sp>
        <p:nvSpPr>
          <p:cNvPr id="1037" name="Google Shape;1037;g10e4e9b89da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10e4e9b89da_0_7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rPr lang="en-US"/>
              <a:t>4.2 Database</a:t>
            </a:r>
            <a:endParaRPr/>
          </a:p>
        </p:txBody>
      </p:sp>
      <p:sp>
        <p:nvSpPr>
          <p:cNvPr id="1043" name="Google Shape;1043;g10e4e9b89da_0_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❖"/>
            </a:pPr>
            <a:r>
              <a:rPr lang="en-US"/>
              <a:t>Python 與 Database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❖"/>
            </a:pPr>
            <a:r>
              <a:rPr lang="en-US" u="sng">
                <a:solidFill>
                  <a:schemeClr val="hlink"/>
                </a:solidFill>
                <a:hlinkClick r:id="rId3"/>
              </a:rPr>
              <a:t>MySQL Connector/Python Developer Guide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❖"/>
            </a:pPr>
            <a:r>
              <a:rPr b="1" lang="en-US">
                <a:solidFill>
                  <a:srgbClr val="FFFF00"/>
                </a:solidFill>
              </a:rPr>
              <a:t>data_7_MySQL.py (MySQL)</a:t>
            </a:r>
            <a:endParaRPr b="1">
              <a:solidFill>
                <a:srgbClr val="FFFF00"/>
              </a:solidFill>
            </a:endParaRPr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080"/>
              <a:buChar char="❖"/>
            </a:pPr>
            <a:r>
              <a:rPr b="1" lang="en-US">
                <a:solidFill>
                  <a:srgbClr val="FFFF00"/>
                </a:solidFill>
              </a:rPr>
              <a:t>data_8_MSSQL.py (MSSQLServer)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044" name="Google Shape;1044;g10e4e9b89da_0_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5" name="Google Shape;1045;g10e4e9b89da_0_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10e4e9b89da_0_14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rPr lang="en-US"/>
              <a:t>4.2.1 RDB, MySQL,Pymysql</a:t>
            </a:r>
            <a:endParaRPr/>
          </a:p>
        </p:txBody>
      </p:sp>
      <p:sp>
        <p:nvSpPr>
          <p:cNvPr id="1051" name="Google Shape;1051;g10e4e9b89da_0_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080"/>
              <a:buChar char="❖"/>
            </a:pPr>
            <a:r>
              <a:rPr lang="en-US"/>
              <a:t>啟動MySQL</a:t>
            </a:r>
            <a:endParaRPr/>
          </a:p>
          <a:p>
            <a:pPr indent="-29718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➢"/>
            </a:pPr>
            <a:r>
              <a:rPr lang="en-US"/>
              <a:t>MySQL(WorkBench)</a:t>
            </a:r>
            <a:endParaRPr/>
          </a:p>
          <a:p>
            <a:pPr indent="-29718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➢"/>
            </a:pPr>
            <a:r>
              <a:rPr lang="en-US"/>
              <a:t>MariaDB(XAMPP/phpmyadmin)</a:t>
            </a:r>
            <a:endParaRPr/>
          </a:p>
        </p:txBody>
      </p:sp>
      <p:sp>
        <p:nvSpPr>
          <p:cNvPr id="1052" name="Google Shape;1052;g10e4e9b89da_0_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3" name="Google Shape;1053;g10e4e9b89da_0_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54" name="Google Shape;1054;g10e4e9b89da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50" y="3257350"/>
            <a:ext cx="8904875" cy="1691675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55" name="Google Shape;1055;g10e4e9b89da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950" y="4999813"/>
            <a:ext cx="7776000" cy="133505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0e4e9b89da_0_23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rPr lang="en-US"/>
              <a:t>4.2.1 RDB, MySQL,Pymysql</a:t>
            </a:r>
            <a:endParaRPr/>
          </a:p>
        </p:txBody>
      </p:sp>
      <p:sp>
        <p:nvSpPr>
          <p:cNvPr id="1061" name="Google Shape;1061;g10e4e9b89da_0_2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8174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3750"/>
              <a:buChar char="❖"/>
            </a:pPr>
            <a:r>
              <a:rPr lang="en-US"/>
              <a:t>安裝 pymysql: </a:t>
            </a:r>
            <a:endParaRPr/>
          </a:p>
          <a:p>
            <a:pPr indent="-281749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8571"/>
              <a:buChar char="➢"/>
            </a:pPr>
            <a:r>
              <a:rPr lang="en-US"/>
              <a:t>C:\&gt; </a:t>
            </a:r>
            <a:r>
              <a:rPr b="1" lang="en-US">
                <a:solidFill>
                  <a:srgbClr val="00FFFF"/>
                </a:solidFill>
              </a:rPr>
              <a:t>pip install pymysql</a:t>
            </a:r>
            <a:endParaRPr b="1">
              <a:solidFill>
                <a:srgbClr val="00FFFF"/>
              </a:solidFill>
            </a:endParaRPr>
          </a:p>
          <a:p>
            <a:pPr indent="-281749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8571"/>
              <a:buChar char="➢"/>
            </a:pPr>
            <a:r>
              <a:t/>
            </a:r>
            <a:endParaRPr/>
          </a:p>
          <a:p>
            <a:pPr indent="-281749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8571"/>
              <a:buChar char="➢"/>
            </a:pPr>
            <a:r>
              <a:t/>
            </a:r>
            <a:endParaRPr/>
          </a:p>
          <a:p>
            <a:pPr indent="-281749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8571"/>
              <a:buChar char="➢"/>
            </a:pPr>
            <a:r>
              <a:t/>
            </a:r>
            <a:endParaRPr/>
          </a:p>
          <a:p>
            <a:pPr indent="-281749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8571"/>
              <a:buChar char="➢"/>
            </a:pPr>
            <a:r>
              <a:t/>
            </a:r>
            <a:endParaRPr/>
          </a:p>
          <a:p>
            <a:pPr indent="-281749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8571"/>
              <a:buChar char="➢"/>
            </a:pPr>
            <a:r>
              <a:t/>
            </a:r>
            <a:endParaRPr/>
          </a:p>
          <a:p>
            <a:pPr indent="-28174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33750"/>
              <a:buChar char="❖"/>
            </a:pPr>
            <a:r>
              <a:t/>
            </a:r>
            <a:endParaRPr b="1">
              <a:solidFill>
                <a:srgbClr val="FFFF00"/>
              </a:solidFill>
            </a:endParaRPr>
          </a:p>
          <a:p>
            <a:pPr indent="-28174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33750"/>
              <a:buChar char="❖"/>
            </a:pPr>
            <a:r>
              <a:t/>
            </a:r>
            <a:endParaRPr b="1">
              <a:solidFill>
                <a:srgbClr val="FFFF00"/>
              </a:solidFill>
            </a:endParaRPr>
          </a:p>
          <a:p>
            <a:pPr indent="-28174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33750"/>
              <a:buChar char="❖"/>
            </a:pPr>
            <a:r>
              <a:t/>
            </a:r>
            <a:endParaRPr b="1">
              <a:solidFill>
                <a:srgbClr val="FFFF00"/>
              </a:solidFill>
            </a:endParaRPr>
          </a:p>
          <a:p>
            <a:pPr indent="-28174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33750"/>
              <a:buChar char="❖"/>
            </a:pPr>
            <a:r>
              <a:t/>
            </a:r>
            <a:endParaRPr b="1">
              <a:solidFill>
                <a:srgbClr val="FFFF00"/>
              </a:solidFill>
            </a:endParaRPr>
          </a:p>
          <a:p>
            <a:pPr indent="-28174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33750"/>
              <a:buChar char="❖"/>
            </a:pPr>
            <a:r>
              <a:t/>
            </a:r>
            <a:endParaRPr b="1">
              <a:solidFill>
                <a:srgbClr val="FFFF00"/>
              </a:solidFill>
            </a:endParaRPr>
          </a:p>
          <a:p>
            <a:pPr indent="-28174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33750"/>
              <a:buChar char="❖"/>
            </a:pPr>
            <a:r>
              <a:t/>
            </a:r>
            <a:endParaRPr b="1">
              <a:solidFill>
                <a:srgbClr val="FFFF00"/>
              </a:solidFill>
            </a:endParaRPr>
          </a:p>
          <a:p>
            <a:pPr indent="-28174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33750"/>
              <a:buChar char="❖"/>
            </a:pPr>
            <a:r>
              <a:rPr b="1" lang="en-US">
                <a:solidFill>
                  <a:srgbClr val="FFFF00"/>
                </a:solidFill>
              </a:rPr>
              <a:t>data_7_MySQL.py</a:t>
            </a:r>
            <a:endParaRPr/>
          </a:p>
          <a:p>
            <a:pPr indent="-22098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60000"/>
              <a:buNone/>
            </a:pPr>
            <a:r>
              <a:t/>
            </a:r>
            <a:endParaRPr/>
          </a:p>
        </p:txBody>
      </p:sp>
      <p:sp>
        <p:nvSpPr>
          <p:cNvPr id="1062" name="Google Shape;1062;g10e4e9b89da_0_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3" name="Google Shape;1063;g10e4e9b89da_0_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64" name="Google Shape;1064;g10e4e9b89da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350" y="2392075"/>
            <a:ext cx="8089301" cy="25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0e4e9b89da_0_31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t/>
            </a:r>
            <a:endParaRPr/>
          </a:p>
        </p:txBody>
      </p:sp>
      <p:sp>
        <p:nvSpPr>
          <p:cNvPr id="1070" name="Google Shape;1070;g10e4e9b89da_0_3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098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sp>
        <p:nvSpPr>
          <p:cNvPr id="1071" name="Google Shape;1071;g10e4e9b89da_0_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2" name="Google Shape;1072;g10e4e9b89da_0_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73" name="Google Shape;1073;g10e4e9b89da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0206"/>
            <a:ext cx="9144001" cy="6037589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10e4e9b89da_0_39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Gentium Basic"/>
              <a:buNone/>
            </a:pPr>
            <a:r>
              <a:t/>
            </a:r>
            <a:endParaRPr/>
          </a:p>
        </p:txBody>
      </p:sp>
      <p:sp>
        <p:nvSpPr>
          <p:cNvPr id="1079" name="Google Shape;1079;g10e4e9b89da_0_3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098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sp>
        <p:nvSpPr>
          <p:cNvPr id="1080" name="Google Shape;1080;g10e4e9b89da_0_3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1" name="Google Shape;1081;g10e4e9b89da_0_3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82" name="Google Shape;1082;g10e4e9b89da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3711"/>
            <a:ext cx="9144000" cy="5350578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10e4e9b89da_0_47"/>
          <p:cNvSpPr txBox="1"/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g10e4e9b89da_0_4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g10e4e9b89da_0_4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91" name="Google Shape;1091;g10e4e9b89da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0202"/>
            <a:ext cx="9143999" cy="2232646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鳳舞九天">
  <a:themeElements>
    <a:clrScheme name="鳳舞九天">
      <a:dk1>
        <a:srgbClr val="000000"/>
      </a:dk1>
      <a:lt1>
        <a:srgbClr val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2000-08-23T01:04:54Z</dcterms:created>
  <dc:creator>jack</dc:creator>
</cp:coreProperties>
</file>