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Gentium Basic"/>
      <p:regular r:id="rId24"/>
      <p:bold r:id="rId25"/>
      <p:italic r:id="rId26"/>
      <p:boldItalic r:id="rId27"/>
    </p:embeddedFont>
    <p:embeddedFont>
      <p:font typeface="Sorts Mill Goudy"/>
      <p:regular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glT9MeI7xrnJL2XiFUR5rqYP48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B23AFB-1AE9-4392-A7CD-FE3ECD220DC6}">
  <a:tblStyle styleId="{7DB23AFB-1AE9-4392-A7CD-FE3ECD220D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entiumBasic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GentiumBasic-italic.fntdata"/><Relationship Id="rId25" Type="http://schemas.openxmlformats.org/officeDocument/2006/relationships/font" Target="fonts/GentiumBasic-bold.fntdata"/><Relationship Id="rId28" Type="http://schemas.openxmlformats.org/officeDocument/2006/relationships/font" Target="fonts/SortsMillGoudy-regular.fntdata"/><Relationship Id="rId27" Type="http://schemas.openxmlformats.org/officeDocument/2006/relationships/font" Target="fonts/GentiumBas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rtsMillGoud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625dd09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625dd0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25dd096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25dd09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" name="Google Shape;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/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🞛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🞜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6"/>
          <p:cNvSpPr txBox="1"/>
          <p:nvPr>
            <p:ph type="title"/>
          </p:nvPr>
        </p:nvSpPr>
        <p:spPr>
          <a:xfrm>
            <a:off x="695298" y="214290"/>
            <a:ext cx="7448602" cy="78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ntium Basic"/>
              <a:buNone/>
              <a:defRPr b="0" sz="3600">
                <a:solidFill>
                  <a:schemeClr val="accent4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/>
          <p:nvPr>
            <p:ph idx="2" type="pic"/>
          </p:nvPr>
        </p:nvSpPr>
        <p:spPr>
          <a:xfrm>
            <a:off x="681015" y="1000108"/>
            <a:ext cx="7452360" cy="5214974"/>
          </a:xfrm>
          <a:prstGeom prst="snip2DiagRect">
            <a:avLst>
              <a:gd fmla="val 0" name="adj1"/>
              <a:gd fmla="val 17946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4953000" y="6243633"/>
            <a:ext cx="3180375" cy="614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r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r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609600" y="6492875"/>
            <a:ext cx="167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2286000" y="6492875"/>
            <a:ext cx="2643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/>
          <p:nvPr>
            <p:ph idx="12" type="sldNum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7"/>
          <p:cNvSpPr txBox="1"/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body"/>
          </p:nvPr>
        </p:nvSpPr>
        <p:spPr>
          <a:xfrm rot="5400000">
            <a:off x="2214547" y="-257171"/>
            <a:ext cx="471490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🞛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🞜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8"/>
          <p:cNvSpPr txBox="1"/>
          <p:nvPr>
            <p:ph type="title"/>
          </p:nvPr>
        </p:nvSpPr>
        <p:spPr>
          <a:xfrm rot="5400000">
            <a:off x="5016500" y="2544782"/>
            <a:ext cx="5940444" cy="1400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" type="body"/>
          </p:nvPr>
        </p:nvSpPr>
        <p:spPr>
          <a:xfrm rot="5400000">
            <a:off x="865981" y="-134143"/>
            <a:ext cx="5940444" cy="675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🞛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🞜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表格" type="tbl">
  <p:cSld name="TAB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Google Shape;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0"/>
          <p:cNvSpPr txBox="1"/>
          <p:nvPr>
            <p:ph type="ctrTitle"/>
          </p:nvPr>
        </p:nvSpPr>
        <p:spPr>
          <a:xfrm>
            <a:off x="685800" y="121442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subTitle"/>
          </p:nvPr>
        </p:nvSpPr>
        <p:spPr>
          <a:xfrm>
            <a:off x="1521733" y="2759581"/>
            <a:ext cx="6100534" cy="174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16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1"/>
          <p:cNvSpPr txBox="1"/>
          <p:nvPr>
            <p:ph type="title"/>
          </p:nvPr>
        </p:nvSpPr>
        <p:spPr>
          <a:xfrm>
            <a:off x="722313" y="414336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722313" y="264318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680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" name="Google Shape;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2"/>
          <p:cNvSpPr txBox="1"/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🞛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🞜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🞚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🞛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🞜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🞚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3"/>
          <p:cNvSpPr txBox="1"/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🞛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🞜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◇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◆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🞛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🞜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◇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◆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4"/>
          <p:cNvSpPr txBox="1"/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5"/>
          <p:cNvSpPr txBox="1"/>
          <p:nvPr>
            <p:ph type="title"/>
          </p:nvPr>
        </p:nvSpPr>
        <p:spPr>
          <a:xfrm>
            <a:off x="461175" y="5357826"/>
            <a:ext cx="8226225" cy="76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chemeClr val="accent4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460382" y="428604"/>
            <a:ext cx="5111750" cy="485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🞛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🞜"/>
              <a:defRPr sz="2800"/>
            </a:lvl2pPr>
            <a:lvl3pPr indent="-320039" lvl="2" marL="1371600" algn="l">
              <a:spcBef>
                <a:spcPts val="480"/>
              </a:spcBef>
              <a:spcAft>
                <a:spcPts val="0"/>
              </a:spcAft>
              <a:buSzPts val="1440"/>
              <a:buChar char="🞚"/>
              <a:defRPr sz="2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◇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◆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25"/>
          <p:cNvSpPr txBox="1"/>
          <p:nvPr>
            <p:ph idx="2" type="body"/>
          </p:nvPr>
        </p:nvSpPr>
        <p:spPr>
          <a:xfrm>
            <a:off x="5679086" y="1357298"/>
            <a:ext cx="3008313" cy="392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64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BC5B9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BC5B9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BC5B9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BC5B9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BC5B9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🞛"/>
              <a:defRPr b="0" i="0" sz="3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🞜"/>
              <a:defRPr b="0" i="0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🞚"/>
              <a:defRPr b="0" i="0" sz="2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◇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609600" y="441325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4"/>
                </a:solidFill>
              </a:rPr>
              <a:t>‧What is Normalization?</a:t>
            </a:r>
            <a:endParaRPr/>
          </a:p>
        </p:txBody>
      </p:sp>
      <p:sp>
        <p:nvSpPr>
          <p:cNvPr id="110" name="Google Shape;110;p1"/>
          <p:cNvSpPr txBox="1"/>
          <p:nvPr>
            <p:ph idx="1" type="body"/>
          </p:nvPr>
        </p:nvSpPr>
        <p:spPr>
          <a:xfrm>
            <a:off x="468313" y="1371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🞰"/>
            </a:pPr>
            <a:r>
              <a:rPr lang="en-US" sz="2400"/>
              <a:t>Normalization is the analysis of </a:t>
            </a:r>
            <a:r>
              <a:rPr lang="en-US" sz="2400">
                <a:solidFill>
                  <a:srgbClr val="FFFF66"/>
                </a:solidFill>
              </a:rPr>
              <a:t>functional dependencies    attributes</a:t>
            </a:r>
            <a:r>
              <a:rPr lang="en-US" sz="2400"/>
              <a:t>(or data items).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🞰"/>
            </a:pPr>
            <a:r>
              <a:rPr lang="en-US" sz="2400"/>
              <a:t>The purpose of normalization is to reduce complex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rPr lang="en-US" sz="2400"/>
              <a:t>    user views to a set of small,stable data structures.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🞰"/>
            </a:pPr>
            <a:r>
              <a:rPr lang="en-US" sz="2400"/>
              <a:t>Normalization theory is based on the observation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rPr lang="en-US" sz="2400"/>
              <a:t>    that a certain set of relations has better properties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rPr lang="en-US" sz="2400"/>
              <a:t>    in an inserting, updating, and deleting environment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rPr lang="en-US" sz="2400"/>
              <a:t>    than do other sets of relations containing the same data 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🞰"/>
            </a:pPr>
            <a:r>
              <a:rPr lang="en-US" sz="2400"/>
              <a:t>Why do we need normalization?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🞰"/>
            </a:pPr>
            <a:r>
              <a:rPr lang="en-US" sz="2400"/>
              <a:t>Normal forms : table structures which reduce redundancy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🞰"/>
            </a:pPr>
            <a:r>
              <a:rPr lang="en-US" sz="2400"/>
              <a:t>Higher normal forms achieved by non-loss decomposition: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rPr lang="en-US" sz="2400"/>
              <a:t>    splitting a table into smaller tables, without loss of information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8"/>
          <p:cNvGraphicFramePr/>
          <p:nvPr/>
        </p:nvGraphicFramePr>
        <p:xfrm>
          <a:off x="4572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855675"/>
                <a:gridCol w="1163625"/>
                <a:gridCol w="1631950"/>
                <a:gridCol w="876300"/>
                <a:gridCol w="1220800"/>
                <a:gridCol w="1044575"/>
                <a:gridCol w="1131875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Course_Title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structure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CS202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Language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MA102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algebra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M202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database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8"/>
          <p:cNvSpPr txBox="1"/>
          <p:nvPr/>
        </p:nvSpPr>
        <p:spPr>
          <a:xfrm>
            <a:off x="304800" y="228600"/>
            <a:ext cx="33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STU-COURSE relation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3124200" y="533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(fully dependent on )</a:t>
            </a:r>
            <a:endParaRPr/>
          </a:p>
        </p:txBody>
      </p:sp>
      <p:grpSp>
        <p:nvGrpSpPr>
          <p:cNvPr id="190" name="Google Shape;190;p8"/>
          <p:cNvGrpSpPr/>
          <p:nvPr/>
        </p:nvGrpSpPr>
        <p:grpSpPr>
          <a:xfrm>
            <a:off x="1219200" y="990600"/>
            <a:ext cx="6248400" cy="457200"/>
            <a:chOff x="768" y="912"/>
            <a:chExt cx="3936" cy="288"/>
          </a:xfrm>
        </p:grpSpPr>
        <p:grpSp>
          <p:nvGrpSpPr>
            <p:cNvPr id="191" name="Google Shape;191;p8"/>
            <p:cNvGrpSpPr/>
            <p:nvPr/>
          </p:nvGrpSpPr>
          <p:grpSpPr>
            <a:xfrm>
              <a:off x="768" y="1104"/>
              <a:ext cx="672" cy="96"/>
              <a:chOff x="768" y="912"/>
              <a:chExt cx="672" cy="96"/>
            </a:xfrm>
          </p:grpSpPr>
          <p:cxnSp>
            <p:nvCxnSpPr>
              <p:cNvPr id="192" name="Google Shape;192;p8"/>
              <p:cNvCxnSpPr/>
              <p:nvPr/>
            </p:nvCxnSpPr>
            <p:spPr>
              <a:xfrm>
                <a:off x="768" y="912"/>
                <a:ext cx="6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768" y="912"/>
                <a:ext cx="0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8"/>
              <p:cNvCxnSpPr/>
              <p:nvPr/>
            </p:nvCxnSpPr>
            <p:spPr>
              <a:xfrm>
                <a:off x="1440" y="912"/>
                <a:ext cx="0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95" name="Google Shape;195;p8"/>
            <p:cNvCxnSpPr/>
            <p:nvPr/>
          </p:nvCxnSpPr>
          <p:spPr>
            <a:xfrm>
              <a:off x="1056" y="912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8"/>
            <p:cNvCxnSpPr/>
            <p:nvPr/>
          </p:nvCxnSpPr>
          <p:spPr>
            <a:xfrm>
              <a:off x="1056" y="912"/>
              <a:ext cx="3648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8"/>
            <p:cNvCxnSpPr/>
            <p:nvPr/>
          </p:nvCxnSpPr>
          <p:spPr>
            <a:xfrm>
              <a:off x="4704" y="912"/>
              <a:ext cx="0" cy="24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8" name="Google Shape;198;p8"/>
          <p:cNvSpPr txBox="1"/>
          <p:nvPr/>
        </p:nvSpPr>
        <p:spPr>
          <a:xfrm>
            <a:off x="914400" y="5089525"/>
            <a:ext cx="723900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Stuld + Course#            Grade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Course#              Course_Title, Facld, FacName, Room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Dependencies of nonkey attributes</a:t>
            </a:r>
            <a:endParaRPr/>
          </a:p>
        </p:txBody>
      </p:sp>
      <p:cxnSp>
        <p:nvCxnSpPr>
          <p:cNvPr id="199" name="Google Shape;199;p8"/>
          <p:cNvCxnSpPr/>
          <p:nvPr/>
        </p:nvCxnSpPr>
        <p:spPr>
          <a:xfrm>
            <a:off x="2743200" y="5334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0" name="Google Shape;200;p8"/>
          <p:cNvGrpSpPr/>
          <p:nvPr/>
        </p:nvGrpSpPr>
        <p:grpSpPr>
          <a:xfrm>
            <a:off x="1828800" y="4038600"/>
            <a:ext cx="4800600" cy="609600"/>
            <a:chOff x="1152" y="2880"/>
            <a:chExt cx="3024" cy="384"/>
          </a:xfrm>
        </p:grpSpPr>
        <p:grpSp>
          <p:nvGrpSpPr>
            <p:cNvPr id="201" name="Google Shape;201;p8"/>
            <p:cNvGrpSpPr/>
            <p:nvPr/>
          </p:nvGrpSpPr>
          <p:grpSpPr>
            <a:xfrm>
              <a:off x="1296" y="2880"/>
              <a:ext cx="2256" cy="288"/>
              <a:chOff x="1296" y="2880"/>
              <a:chExt cx="2256" cy="288"/>
            </a:xfrm>
          </p:grpSpPr>
          <p:grpSp>
            <p:nvGrpSpPr>
              <p:cNvPr id="202" name="Google Shape;202;p8"/>
              <p:cNvGrpSpPr/>
              <p:nvPr/>
            </p:nvGrpSpPr>
            <p:grpSpPr>
              <a:xfrm>
                <a:off x="1584" y="2880"/>
                <a:ext cx="528" cy="96"/>
                <a:chOff x="1584" y="2880"/>
                <a:chExt cx="528" cy="96"/>
              </a:xfrm>
            </p:grpSpPr>
            <p:cxnSp>
              <p:nvCxnSpPr>
                <p:cNvPr id="203" name="Google Shape;203;p8"/>
                <p:cNvCxnSpPr/>
                <p:nvPr/>
              </p:nvCxnSpPr>
              <p:spPr>
                <a:xfrm>
                  <a:off x="1584" y="2880"/>
                  <a:ext cx="0" cy="9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4" name="Google Shape;204;p8"/>
                <p:cNvCxnSpPr/>
                <p:nvPr/>
              </p:nvCxnSpPr>
              <p:spPr>
                <a:xfrm>
                  <a:off x="1584" y="2976"/>
                  <a:ext cx="52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5" name="Google Shape;205;p8"/>
                <p:cNvCxnSpPr/>
                <p:nvPr/>
              </p:nvCxnSpPr>
              <p:spPr>
                <a:xfrm rot="10800000">
                  <a:off x="2112" y="2880"/>
                  <a:ext cx="0" cy="9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206" name="Google Shape;206;p8"/>
              <p:cNvCxnSpPr/>
              <p:nvPr/>
            </p:nvCxnSpPr>
            <p:spPr>
              <a:xfrm>
                <a:off x="1440" y="2880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8"/>
              <p:cNvCxnSpPr/>
              <p:nvPr/>
            </p:nvCxnSpPr>
            <p:spPr>
              <a:xfrm>
                <a:off x="1440" y="3072"/>
                <a:ext cx="144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8"/>
              <p:cNvCxnSpPr/>
              <p:nvPr/>
            </p:nvCxnSpPr>
            <p:spPr>
              <a:xfrm rot="10800000">
                <a:off x="2880" y="2880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9" name="Google Shape;209;p8"/>
              <p:cNvCxnSpPr/>
              <p:nvPr/>
            </p:nvCxnSpPr>
            <p:spPr>
              <a:xfrm>
                <a:off x="1296" y="2880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8"/>
              <p:cNvCxnSpPr/>
              <p:nvPr/>
            </p:nvCxnSpPr>
            <p:spPr>
              <a:xfrm>
                <a:off x="1296" y="3168"/>
                <a:ext cx="22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8"/>
              <p:cNvCxnSpPr/>
              <p:nvPr/>
            </p:nvCxnSpPr>
            <p:spPr>
              <a:xfrm rot="10800000">
                <a:off x="3552" y="2880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12" name="Google Shape;212;p8"/>
            <p:cNvCxnSpPr/>
            <p:nvPr/>
          </p:nvCxnSpPr>
          <p:spPr>
            <a:xfrm>
              <a:off x="1152" y="288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1152" y="3264"/>
              <a:ext cx="302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 rot="10800000">
              <a:off x="4176" y="288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5" name="Google Shape;215;p8"/>
          <p:cNvSpPr txBox="1"/>
          <p:nvPr/>
        </p:nvSpPr>
        <p:spPr>
          <a:xfrm>
            <a:off x="2743200" y="4724400"/>
            <a:ext cx="3352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(partially dependent on )</a:t>
            </a:r>
            <a:endParaRPr/>
          </a:p>
        </p:txBody>
      </p:sp>
      <p:cxnSp>
        <p:nvCxnSpPr>
          <p:cNvPr id="216" name="Google Shape;216;p8"/>
          <p:cNvCxnSpPr/>
          <p:nvPr/>
        </p:nvCxnSpPr>
        <p:spPr>
          <a:xfrm>
            <a:off x="1981200" y="5715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9"/>
          <p:cNvGraphicFramePr/>
          <p:nvPr/>
        </p:nvGraphicFramePr>
        <p:xfrm>
          <a:off x="381000" y="6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844550"/>
                <a:gridCol w="1220800"/>
                <a:gridCol w="1784350"/>
                <a:gridCol w="938200"/>
                <a:gridCol w="1411300"/>
                <a:gridCol w="938200"/>
                <a:gridCol w="939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Course_Title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9"/>
          <p:cNvGraphicFramePr/>
          <p:nvPr/>
        </p:nvGraphicFramePr>
        <p:xfrm>
          <a:off x="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1117600"/>
                <a:gridCol w="1117600"/>
                <a:gridCol w="1117600"/>
              </a:tblGrid>
              <a:tr h="13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CS202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MA102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3" name="Google Shape;223;p9"/>
          <p:cNvGraphicFramePr/>
          <p:nvPr/>
        </p:nvGraphicFramePr>
        <p:xfrm>
          <a:off x="36576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1004900"/>
                <a:gridCol w="1462075"/>
                <a:gridCol w="704850"/>
                <a:gridCol w="1136650"/>
                <a:gridCol w="796925"/>
              </a:tblGrid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Course_Title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CS345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structure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CS202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Language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MA102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Algebra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M202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9"/>
          <p:cNvSpPr txBox="1"/>
          <p:nvPr/>
        </p:nvSpPr>
        <p:spPr>
          <a:xfrm>
            <a:off x="685800" y="2286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STU-COURSE</a:t>
            </a:r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609600" y="160020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STU-GRADE</a:t>
            </a:r>
            <a:endParaRPr/>
          </a:p>
        </p:txBody>
      </p:sp>
      <p:sp>
        <p:nvSpPr>
          <p:cNvPr id="226" name="Google Shape;226;p9"/>
          <p:cNvSpPr txBox="1"/>
          <p:nvPr/>
        </p:nvSpPr>
        <p:spPr>
          <a:xfrm>
            <a:off x="3810000" y="16002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COURSE-FACULTY</a:t>
            </a:r>
            <a:endParaRPr/>
          </a:p>
        </p:txBody>
      </p:sp>
      <p:sp>
        <p:nvSpPr>
          <p:cNvPr id="227" name="Google Shape;227;p9"/>
          <p:cNvSpPr txBox="1"/>
          <p:nvPr/>
        </p:nvSpPr>
        <p:spPr>
          <a:xfrm>
            <a:off x="990600" y="47244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(3NF)</a:t>
            </a:r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5715000" y="4800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(2NF)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838200" y="5410200"/>
            <a:ext cx="73914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Conversion of a relation to 2NF by removing partial</a:t>
            </a:r>
            <a:endParaRPr/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dependency </a:t>
            </a:r>
            <a:endParaRPr/>
          </a:p>
        </p:txBody>
      </p:sp>
      <p:cxnSp>
        <p:nvCxnSpPr>
          <p:cNvPr id="230" name="Google Shape;230;p9"/>
          <p:cNvCxnSpPr/>
          <p:nvPr/>
        </p:nvCxnSpPr>
        <p:spPr>
          <a:xfrm flipH="1">
            <a:off x="990600" y="11430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9"/>
          <p:cNvCxnSpPr/>
          <p:nvPr/>
        </p:nvCxnSpPr>
        <p:spPr>
          <a:xfrm>
            <a:off x="2819400" y="1066800"/>
            <a:ext cx="1447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10"/>
          <p:cNvGraphicFramePr/>
          <p:nvPr/>
        </p:nvGraphicFramePr>
        <p:xfrm>
          <a:off x="11430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1230325"/>
                <a:gridCol w="1755775"/>
                <a:gridCol w="966775"/>
                <a:gridCol w="1404950"/>
                <a:gridCol w="966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Course_Title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FacName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10"/>
          <p:cNvSpPr txBox="1"/>
          <p:nvPr/>
        </p:nvSpPr>
        <p:spPr>
          <a:xfrm>
            <a:off x="1143000" y="8382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COURSE-FACULTY</a:t>
            </a:r>
            <a:endParaRPr/>
          </a:p>
        </p:txBody>
      </p:sp>
      <p:cxnSp>
        <p:nvCxnSpPr>
          <p:cNvPr id="238" name="Google Shape;238;p10"/>
          <p:cNvCxnSpPr/>
          <p:nvPr/>
        </p:nvCxnSpPr>
        <p:spPr>
          <a:xfrm>
            <a:off x="2209800" y="2514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0"/>
          <p:cNvCxnSpPr/>
          <p:nvPr/>
        </p:nvCxnSpPr>
        <p:spPr>
          <a:xfrm rot="10800000">
            <a:off x="2209800" y="28194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0"/>
          <p:cNvCxnSpPr/>
          <p:nvPr/>
        </p:nvCxnSpPr>
        <p:spPr>
          <a:xfrm rot="10800000">
            <a:off x="3276600" y="2514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10"/>
          <p:cNvCxnSpPr/>
          <p:nvPr/>
        </p:nvCxnSpPr>
        <p:spPr>
          <a:xfrm>
            <a:off x="2057400" y="25146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0"/>
          <p:cNvCxnSpPr/>
          <p:nvPr/>
        </p:nvCxnSpPr>
        <p:spPr>
          <a:xfrm rot="10800000">
            <a:off x="2057400" y="3048000"/>
            <a:ext cx="2286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0"/>
          <p:cNvCxnSpPr/>
          <p:nvPr/>
        </p:nvCxnSpPr>
        <p:spPr>
          <a:xfrm rot="10800000">
            <a:off x="4343400" y="25146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10"/>
          <p:cNvCxnSpPr/>
          <p:nvPr/>
        </p:nvCxnSpPr>
        <p:spPr>
          <a:xfrm>
            <a:off x="1828800" y="25146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0"/>
          <p:cNvCxnSpPr/>
          <p:nvPr/>
        </p:nvCxnSpPr>
        <p:spPr>
          <a:xfrm>
            <a:off x="1828800" y="3276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0"/>
          <p:cNvCxnSpPr/>
          <p:nvPr/>
        </p:nvCxnSpPr>
        <p:spPr>
          <a:xfrm rot="10800000">
            <a:off x="5181600" y="25146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0"/>
          <p:cNvCxnSpPr/>
          <p:nvPr/>
        </p:nvCxnSpPr>
        <p:spPr>
          <a:xfrm>
            <a:off x="1600200" y="25146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0"/>
          <p:cNvCxnSpPr/>
          <p:nvPr/>
        </p:nvCxnSpPr>
        <p:spPr>
          <a:xfrm>
            <a:off x="1600200" y="3505200"/>
            <a:ext cx="480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0"/>
          <p:cNvCxnSpPr/>
          <p:nvPr/>
        </p:nvCxnSpPr>
        <p:spPr>
          <a:xfrm rot="10800000">
            <a:off x="6400800" y="25146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0"/>
          <p:cNvCxnSpPr/>
          <p:nvPr/>
        </p:nvCxnSpPr>
        <p:spPr>
          <a:xfrm rot="10800000">
            <a:off x="4343400" y="1828800"/>
            <a:ext cx="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0"/>
          <p:cNvCxnSpPr/>
          <p:nvPr/>
        </p:nvCxnSpPr>
        <p:spPr>
          <a:xfrm>
            <a:off x="4343400" y="1828800"/>
            <a:ext cx="99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0"/>
          <p:cNvCxnSpPr/>
          <p:nvPr/>
        </p:nvCxnSpPr>
        <p:spPr>
          <a:xfrm>
            <a:off x="5334000" y="1828800"/>
            <a:ext cx="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10"/>
          <p:cNvSpPr/>
          <p:nvPr/>
        </p:nvSpPr>
        <p:spPr>
          <a:xfrm>
            <a:off x="2133600" y="4038600"/>
            <a:ext cx="4048125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Transitive Functional Dependency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11"/>
          <p:cNvGraphicFramePr/>
          <p:nvPr/>
        </p:nvGraphicFramePr>
        <p:xfrm>
          <a:off x="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1289050"/>
                <a:gridCol w="1841500"/>
                <a:gridCol w="1012825"/>
                <a:gridCol w="1473200"/>
                <a:gridCol w="1012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Course_Title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FacName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11"/>
          <p:cNvSpPr txBox="1"/>
          <p:nvPr/>
        </p:nvSpPr>
        <p:spPr>
          <a:xfrm>
            <a:off x="228600" y="2286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COURSE-FACULTY</a:t>
            </a:r>
            <a:endParaRPr/>
          </a:p>
        </p:txBody>
      </p:sp>
      <p:graphicFrame>
        <p:nvGraphicFramePr>
          <p:cNvPr id="260" name="Google Shape;260;p11"/>
          <p:cNvGraphicFramePr/>
          <p:nvPr/>
        </p:nvGraphicFramePr>
        <p:xfrm>
          <a:off x="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1057275"/>
                <a:gridCol w="1784350"/>
                <a:gridCol w="920750"/>
                <a:gridCol w="2062175"/>
                <a:gridCol w="2082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Course_Title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CS345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structure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CS202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Language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MA102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Algebra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M202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………..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11"/>
          <p:cNvGraphicFramePr/>
          <p:nvPr/>
        </p:nvGraphicFramePr>
        <p:xfrm>
          <a:off x="62484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990600"/>
                <a:gridCol w="160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11"/>
          <p:cNvSpPr txBox="1"/>
          <p:nvPr/>
        </p:nvSpPr>
        <p:spPr>
          <a:xfrm>
            <a:off x="6781800" y="4038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(3NF)</a:t>
            </a:r>
            <a:endParaRPr/>
          </a:p>
        </p:txBody>
      </p:sp>
      <p:sp>
        <p:nvSpPr>
          <p:cNvPr id="263" name="Google Shape;263;p11"/>
          <p:cNvSpPr txBox="1"/>
          <p:nvPr/>
        </p:nvSpPr>
        <p:spPr>
          <a:xfrm>
            <a:off x="2209800" y="46482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(3NF)</a:t>
            </a:r>
            <a:endParaRPr/>
          </a:p>
        </p:txBody>
      </p:sp>
      <p:sp>
        <p:nvSpPr>
          <p:cNvPr id="264" name="Google Shape;264;p11"/>
          <p:cNvSpPr txBox="1"/>
          <p:nvPr/>
        </p:nvSpPr>
        <p:spPr>
          <a:xfrm>
            <a:off x="457200" y="1524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</a:t>
            </a:r>
            <a:endParaRPr/>
          </a:p>
        </p:txBody>
      </p:sp>
      <p:sp>
        <p:nvSpPr>
          <p:cNvPr id="265" name="Google Shape;265;p11"/>
          <p:cNvSpPr txBox="1"/>
          <p:nvPr/>
        </p:nvSpPr>
        <p:spPr>
          <a:xfrm>
            <a:off x="685800" y="5410200"/>
            <a:ext cx="6934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Conversion of a relation to 3NF by removing Transitive dependency</a:t>
            </a:r>
            <a:endParaRPr/>
          </a:p>
        </p:txBody>
      </p:sp>
      <p:cxnSp>
        <p:nvCxnSpPr>
          <p:cNvPr id="266" name="Google Shape;266;p11"/>
          <p:cNvCxnSpPr/>
          <p:nvPr/>
        </p:nvCxnSpPr>
        <p:spPr>
          <a:xfrm>
            <a:off x="2209800" y="12192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11"/>
          <p:cNvCxnSpPr/>
          <p:nvPr/>
        </p:nvCxnSpPr>
        <p:spPr>
          <a:xfrm>
            <a:off x="3429000" y="11430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1"/>
          <p:cNvCxnSpPr/>
          <p:nvPr/>
        </p:nvCxnSpPr>
        <p:spPr>
          <a:xfrm>
            <a:off x="3429000" y="1371600"/>
            <a:ext cx="3124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1"/>
          <p:cNvCxnSpPr/>
          <p:nvPr/>
        </p:nvCxnSpPr>
        <p:spPr>
          <a:xfrm>
            <a:off x="6553200" y="1371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11"/>
          <p:cNvSpPr txBox="1"/>
          <p:nvPr/>
        </p:nvSpPr>
        <p:spPr>
          <a:xfrm>
            <a:off x="6096000" y="1600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FACULTY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12"/>
          <p:cNvGraphicFramePr/>
          <p:nvPr/>
        </p:nvGraphicFramePr>
        <p:xfrm>
          <a:off x="4572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838200"/>
                <a:gridCol w="1066800"/>
                <a:gridCol w="838200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Major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Susan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Google Shape;276;p12"/>
          <p:cNvGraphicFramePr/>
          <p:nvPr/>
        </p:nvGraphicFramePr>
        <p:xfrm>
          <a:off x="5486400" y="2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838200"/>
                <a:gridCol w="1066800"/>
                <a:gridCol w="8382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CS202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A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MA102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12"/>
          <p:cNvGraphicFramePr/>
          <p:nvPr/>
        </p:nvGraphicFramePr>
        <p:xfrm>
          <a:off x="2286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1074750"/>
                <a:gridCol w="1570025"/>
                <a:gridCol w="827100"/>
                <a:gridCol w="2036750"/>
                <a:gridCol w="2082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</a:t>
                      </a: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Course_Title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CS345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structure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CS202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Language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MA102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Algebra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M202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12"/>
          <p:cNvGraphicFramePr/>
          <p:nvPr/>
        </p:nvGraphicFramePr>
        <p:xfrm>
          <a:off x="624840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762000"/>
                <a:gridCol w="1143000"/>
              </a:tblGrid>
              <a:tr h="4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p12"/>
          <p:cNvSpPr txBox="1"/>
          <p:nvPr/>
        </p:nvSpPr>
        <p:spPr>
          <a:xfrm>
            <a:off x="304800" y="1905000"/>
            <a:ext cx="42672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STUDENT(</a:t>
            </a:r>
            <a:r>
              <a:rPr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Stuld, StuName, Major)</a:t>
            </a:r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381000" y="2667000"/>
            <a:ext cx="2133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</a:t>
            </a:r>
            <a:endParaRPr/>
          </a:p>
        </p:txBody>
      </p:sp>
      <p:sp>
        <p:nvSpPr>
          <p:cNvPr id="281" name="Google Shape;281;p12"/>
          <p:cNvSpPr txBox="1"/>
          <p:nvPr/>
        </p:nvSpPr>
        <p:spPr>
          <a:xfrm>
            <a:off x="3886200" y="2590800"/>
            <a:ext cx="50292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STU-GRADE(</a:t>
            </a:r>
            <a:r>
              <a:rPr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Stuld, Course#, Grade) 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2"/>
          <p:cNvSpPr txBox="1"/>
          <p:nvPr/>
        </p:nvSpPr>
        <p:spPr>
          <a:xfrm>
            <a:off x="6096000" y="3048000"/>
            <a:ext cx="2057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endParaRPr/>
          </a:p>
        </p:txBody>
      </p:sp>
      <p:sp>
        <p:nvSpPr>
          <p:cNvPr id="283" name="Google Shape;283;p12"/>
          <p:cNvSpPr txBox="1"/>
          <p:nvPr/>
        </p:nvSpPr>
        <p:spPr>
          <a:xfrm>
            <a:off x="5867400" y="5715000"/>
            <a:ext cx="327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FACULTY(</a:t>
            </a:r>
            <a:r>
              <a:rPr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Facld, 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FacName</a:t>
            </a:r>
            <a:r>
              <a:rPr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685800" y="5927725"/>
            <a:ext cx="7924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Course(</a:t>
            </a:r>
            <a:r>
              <a:rPr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Course#,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Course-Title, </a:t>
            </a:r>
            <a:r>
              <a:rPr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Facld,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Room)</a:t>
            </a:r>
            <a:endParaRPr/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Summary of 3NF relation of Register-Report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13"/>
          <p:cNvGraphicFramePr/>
          <p:nvPr/>
        </p:nvGraphicFramePr>
        <p:xfrm>
          <a:off x="3048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1447800"/>
                <a:gridCol w="1143000"/>
                <a:gridCol w="1143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Programmer 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Advisor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Boyce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Davide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P0825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P0518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13"/>
          <p:cNvSpPr txBox="1"/>
          <p:nvPr/>
        </p:nvSpPr>
        <p:spPr>
          <a:xfrm>
            <a:off x="609600" y="0"/>
            <a:ext cx="26670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PMR-PRJ-ADV</a:t>
            </a:r>
            <a:endParaRPr/>
          </a:p>
        </p:txBody>
      </p:sp>
      <p:graphicFrame>
        <p:nvGraphicFramePr>
          <p:cNvPr id="291" name="Google Shape;291;p13"/>
          <p:cNvGraphicFramePr/>
          <p:nvPr/>
        </p:nvGraphicFramePr>
        <p:xfrm>
          <a:off x="60960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1600200"/>
                <a:gridCol w="990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Programmer 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Advisor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Boyce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David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P0825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P0518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2" name="Google Shape;292;p13"/>
          <p:cNvGraphicFramePr/>
          <p:nvPr/>
        </p:nvGraphicFramePr>
        <p:xfrm>
          <a:off x="5181600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990600"/>
                <a:gridCol w="137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Advisor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Boyce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David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3" name="Google Shape;293;p13"/>
          <p:cNvSpPr txBox="1"/>
          <p:nvPr/>
        </p:nvSpPr>
        <p:spPr>
          <a:xfrm>
            <a:off x="609600" y="2514600"/>
            <a:ext cx="7391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Relation in 3NF with anomalies                   (b) Dependency diagram</a:t>
            </a:r>
            <a:endParaRPr/>
          </a:p>
        </p:txBody>
      </p:sp>
      <p:grpSp>
        <p:nvGrpSpPr>
          <p:cNvPr id="294" name="Google Shape;294;p13"/>
          <p:cNvGrpSpPr/>
          <p:nvPr/>
        </p:nvGrpSpPr>
        <p:grpSpPr>
          <a:xfrm>
            <a:off x="4495800" y="533400"/>
            <a:ext cx="2590800" cy="1676400"/>
            <a:chOff x="2832" y="336"/>
            <a:chExt cx="1632" cy="1056"/>
          </a:xfrm>
        </p:grpSpPr>
        <p:sp>
          <p:nvSpPr>
            <p:cNvPr id="295" name="Google Shape;295;p13"/>
            <p:cNvSpPr/>
            <p:nvPr/>
          </p:nvSpPr>
          <p:spPr>
            <a:xfrm>
              <a:off x="3024" y="528"/>
              <a:ext cx="1200" cy="288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6" name="Google Shape;296;p13"/>
            <p:cNvGrpSpPr/>
            <p:nvPr/>
          </p:nvGrpSpPr>
          <p:grpSpPr>
            <a:xfrm>
              <a:off x="2832" y="336"/>
              <a:ext cx="1632" cy="1056"/>
              <a:chOff x="3120" y="432"/>
              <a:chExt cx="1632" cy="1056"/>
            </a:xfrm>
          </p:grpSpPr>
          <p:sp>
            <p:nvSpPr>
              <p:cNvPr id="297" name="Google Shape;297;p13"/>
              <p:cNvSpPr/>
              <p:nvPr/>
            </p:nvSpPr>
            <p:spPr>
              <a:xfrm>
                <a:off x="3120" y="432"/>
                <a:ext cx="1632" cy="1056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8" name="Google Shape;298;p13"/>
              <p:cNvSpPr txBox="1"/>
              <p:nvPr/>
            </p:nvSpPr>
            <p:spPr>
              <a:xfrm>
                <a:off x="3264" y="624"/>
                <a:ext cx="124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u="sng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Programmerld</a:t>
                </a:r>
                <a:endParaRPr/>
              </a:p>
            </p:txBody>
          </p:sp>
          <p:sp>
            <p:nvSpPr>
              <p:cNvPr id="299" name="Google Shape;299;p13"/>
              <p:cNvSpPr txBox="1"/>
              <p:nvPr/>
            </p:nvSpPr>
            <p:spPr>
              <a:xfrm>
                <a:off x="3408" y="1056"/>
                <a:ext cx="10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u="sng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Project No</a:t>
                </a:r>
                <a:endParaRPr/>
              </a:p>
            </p:txBody>
          </p:sp>
        </p:grpSp>
        <p:sp>
          <p:nvSpPr>
            <p:cNvPr id="300" name="Google Shape;300;p13"/>
            <p:cNvSpPr/>
            <p:nvPr/>
          </p:nvSpPr>
          <p:spPr>
            <a:xfrm>
              <a:off x="3024" y="960"/>
              <a:ext cx="1200" cy="288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1" name="Google Shape;301;p13"/>
          <p:cNvSpPr/>
          <p:nvPr/>
        </p:nvSpPr>
        <p:spPr>
          <a:xfrm>
            <a:off x="7772400" y="990600"/>
            <a:ext cx="1066800" cy="60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</a:t>
            </a:r>
            <a:endParaRPr/>
          </a:p>
        </p:txBody>
      </p:sp>
      <p:cxnSp>
        <p:nvCxnSpPr>
          <p:cNvPr id="302" name="Google Shape;302;p13"/>
          <p:cNvCxnSpPr/>
          <p:nvPr/>
        </p:nvCxnSpPr>
        <p:spPr>
          <a:xfrm>
            <a:off x="7086600" y="1143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3"/>
          <p:cNvCxnSpPr/>
          <p:nvPr/>
        </p:nvCxnSpPr>
        <p:spPr>
          <a:xfrm rot="10800000">
            <a:off x="6858000" y="1524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13"/>
          <p:cNvSpPr txBox="1"/>
          <p:nvPr/>
        </p:nvSpPr>
        <p:spPr>
          <a:xfrm>
            <a:off x="5105400" y="32766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ADV-PRJ</a:t>
            </a:r>
            <a:endParaRPr/>
          </a:p>
        </p:txBody>
      </p:sp>
      <p:sp>
        <p:nvSpPr>
          <p:cNvPr id="305" name="Google Shape;305;p13"/>
          <p:cNvSpPr txBox="1"/>
          <p:nvPr/>
        </p:nvSpPr>
        <p:spPr>
          <a:xfrm>
            <a:off x="762000" y="3048000"/>
            <a:ext cx="167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PMR-ADV</a:t>
            </a:r>
            <a:endParaRPr/>
          </a:p>
        </p:txBody>
      </p:sp>
      <p:sp>
        <p:nvSpPr>
          <p:cNvPr id="306" name="Google Shape;306;p13"/>
          <p:cNvSpPr txBox="1"/>
          <p:nvPr/>
        </p:nvSpPr>
        <p:spPr>
          <a:xfrm>
            <a:off x="3048000" y="5791200"/>
            <a:ext cx="2971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Relations in BCNF</a:t>
            </a:r>
            <a:endParaRPr/>
          </a:p>
        </p:txBody>
      </p:sp>
      <p:sp>
        <p:nvSpPr>
          <p:cNvPr id="307" name="Google Shape;307;p13"/>
          <p:cNvSpPr txBox="1"/>
          <p:nvPr/>
        </p:nvSpPr>
        <p:spPr>
          <a:xfrm>
            <a:off x="1219200" y="6172200"/>
            <a:ext cx="68580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of Boyce-Codd normal form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14"/>
          <p:cNvGraphicFramePr/>
          <p:nvPr/>
        </p:nvGraphicFramePr>
        <p:xfrm>
          <a:off x="457200" y="2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762000"/>
                <a:gridCol w="1219200"/>
                <a:gridCol w="12954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Committee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CS345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Admission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Scholarship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EE303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EE255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Admission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Budget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F138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MA520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Library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3" name="Google Shape;313;p14"/>
          <p:cNvGraphicFramePr/>
          <p:nvPr/>
        </p:nvGraphicFramePr>
        <p:xfrm>
          <a:off x="563880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762000"/>
                <a:gridCol w="1295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EE303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EE255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F318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MA520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Google Shape;314;p14"/>
          <p:cNvGraphicFramePr/>
          <p:nvPr/>
        </p:nvGraphicFramePr>
        <p:xfrm>
          <a:off x="4572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838200"/>
                <a:gridCol w="1371600"/>
                <a:gridCol w="12954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Committee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Admission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Admission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Scholarship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Scholarship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EE303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Admission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EE255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Admission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EE303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Budget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EE255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Budget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F318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MA520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Library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14"/>
          <p:cNvSpPr txBox="1"/>
          <p:nvPr/>
        </p:nvSpPr>
        <p:spPr>
          <a:xfrm>
            <a:off x="304800" y="2286000"/>
            <a:ext cx="4876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7.14a Unnormalized FACULTY Table</a:t>
            </a:r>
            <a:endParaRPr/>
          </a:p>
        </p:txBody>
      </p:sp>
      <p:graphicFrame>
        <p:nvGraphicFramePr>
          <p:cNvPr id="316" name="Google Shape;316;p14"/>
          <p:cNvGraphicFramePr/>
          <p:nvPr/>
        </p:nvGraphicFramePr>
        <p:xfrm>
          <a:off x="563880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762000"/>
                <a:gridCol w="1295400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Committee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Admission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Scholarship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Admission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Budget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F318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Library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14"/>
          <p:cNvSpPr txBox="1"/>
          <p:nvPr/>
        </p:nvSpPr>
        <p:spPr>
          <a:xfrm>
            <a:off x="5257800" y="2895600"/>
            <a:ext cx="26670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FAC1 Table</a:t>
            </a:r>
            <a:endParaRPr/>
          </a:p>
        </p:txBody>
      </p:sp>
      <p:sp>
        <p:nvSpPr>
          <p:cNvPr id="318" name="Google Shape;318;p14"/>
          <p:cNvSpPr txBox="1"/>
          <p:nvPr/>
        </p:nvSpPr>
        <p:spPr>
          <a:xfrm>
            <a:off x="304800" y="6434138"/>
            <a:ext cx="792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Normalized FACULTY Table showing Multivalued Dependencies</a:t>
            </a:r>
            <a:endParaRPr/>
          </a:p>
        </p:txBody>
      </p:sp>
      <p:sp>
        <p:nvSpPr>
          <p:cNvPr id="319" name="Google Shape;319;p14"/>
          <p:cNvSpPr txBox="1"/>
          <p:nvPr/>
        </p:nvSpPr>
        <p:spPr>
          <a:xfrm>
            <a:off x="5715000" y="5791200"/>
            <a:ext cx="2438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FAC2 Table  (4NF)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正規化的實作秘訣</a:t>
            </a:r>
            <a:endParaRPr/>
          </a:p>
        </p:txBody>
      </p:sp>
      <p:sp>
        <p:nvSpPr>
          <p:cNvPr id="325" name="Google Shape;32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正規化的實作秘訣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反正規化的實作秘訣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317500" y="579438"/>
            <a:ext cx="8637588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4"/>
                </a:solidFill>
              </a:rPr>
              <a:t>Normalization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7620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What is Normalization?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Why Database Normalization?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Functional Dependency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Unnormalized Relations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Normalized Relations:1NF,2NF,3NF,BCNF,</a:t>
            </a:r>
            <a:br>
              <a:rPr lang="en-US" sz="3000"/>
            </a:br>
            <a:r>
              <a:rPr lang="en-US" sz="3000"/>
              <a:t>                4NF,and other NF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625dd0962_0_0"/>
          <p:cNvSpPr txBox="1"/>
          <p:nvPr>
            <p:ph type="title"/>
          </p:nvPr>
        </p:nvSpPr>
        <p:spPr>
          <a:xfrm>
            <a:off x="457200" y="274638"/>
            <a:ext cx="7775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Normalization?</a:t>
            </a:r>
            <a:endParaRPr/>
          </a:p>
        </p:txBody>
      </p:sp>
      <p:sp>
        <p:nvSpPr>
          <p:cNvPr id="122" name="Google Shape;122;g13625dd0962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625dd0962_0_5"/>
          <p:cNvSpPr txBox="1"/>
          <p:nvPr>
            <p:ph type="title"/>
          </p:nvPr>
        </p:nvSpPr>
        <p:spPr>
          <a:xfrm>
            <a:off x="457200" y="274638"/>
            <a:ext cx="7775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Database Normalization?</a:t>
            </a:r>
            <a:endParaRPr/>
          </a:p>
        </p:txBody>
      </p:sp>
      <p:sp>
        <p:nvSpPr>
          <p:cNvPr id="128" name="Google Shape;128;g13625dd0962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US"/>
              <a:t>Prevent various anomaly.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➢"/>
            </a:pPr>
            <a:r>
              <a:rPr b="1" lang="en-US">
                <a:solidFill>
                  <a:srgbClr val="00FFFF"/>
                </a:solidFill>
              </a:rPr>
              <a:t>Insert anomaly</a:t>
            </a:r>
            <a:r>
              <a:rPr lang="en-US"/>
              <a:t>: </a:t>
            </a:r>
            <a:endParaRPr/>
          </a:p>
          <a:p>
            <a:pPr indent="-297180" lvl="2" marL="1371600" rtl="0" algn="l"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Prevent the same data from being stored in more than one place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➢"/>
            </a:pPr>
            <a:r>
              <a:rPr b="1" lang="en-US">
                <a:solidFill>
                  <a:srgbClr val="00FFFF"/>
                </a:solidFill>
              </a:rPr>
              <a:t>Update anomaly</a:t>
            </a:r>
            <a:r>
              <a:rPr lang="en-US"/>
              <a:t>:</a:t>
            </a:r>
            <a:endParaRPr/>
          </a:p>
          <a:p>
            <a:pPr indent="-297180" lvl="2" marL="1371600" rtl="0" algn="l"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Prevent updates being made to some data but not others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➢"/>
            </a:pPr>
            <a:r>
              <a:rPr b="1" lang="en-US">
                <a:solidFill>
                  <a:srgbClr val="00FFFF"/>
                </a:solidFill>
              </a:rPr>
              <a:t>Delete anomaly</a:t>
            </a:r>
            <a:r>
              <a:rPr lang="en-US"/>
              <a:t>:</a:t>
            </a:r>
            <a:endParaRPr/>
          </a:p>
          <a:p>
            <a:pPr indent="-297180" lvl="2" marL="1371600" rtl="0" algn="l"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Prevent data not being deleted when it is supposed to be, or from data being lost when it is not supposed to be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Functional Dependency</a:t>
            </a:r>
            <a:endParaRPr/>
          </a:p>
        </p:txBody>
      </p:sp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685800" y="685800"/>
            <a:ext cx="7772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2100"/>
              <a:t>Functional dependency(FD) is a relationship between attributes.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2100"/>
              <a:t>Definition：Assume A,Bare attributes of relation R ( possibly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2100"/>
              <a:t>                 composite) if each value in A corresponds to exactly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2100"/>
              <a:t>                 one value in B at all times we called A is functionally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2100"/>
              <a:t>                 dependent on B or A determines B.  A      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2100"/>
              <a:t>For example 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2100"/>
              <a:t> STUDENT(</a:t>
            </a:r>
            <a:r>
              <a:rPr lang="en-US" sz="2100" u="sng"/>
              <a:t>Stuld</a:t>
            </a:r>
            <a:r>
              <a:rPr lang="en-US" sz="2100"/>
              <a:t>, StuName,Major,Credits,Status,SSN)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2100"/>
              <a:t>                   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2100"/>
              <a:t>                            Figure 1 Functional dependency diagram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🞱"/>
            </a:pPr>
            <a:r>
              <a:rPr lang="en-US" sz="2100"/>
              <a:t>Functional dependence is not the same as existence-de</a:t>
            </a:r>
            <a:r>
              <a:rPr lang="en-US" sz="2100"/>
              <a:t>pendence</a:t>
            </a:r>
            <a:endParaRPr/>
          </a:p>
          <a:p>
            <a:pPr indent="-26289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2100"/>
          </a:p>
        </p:txBody>
      </p:sp>
      <p:cxnSp>
        <p:nvCxnSpPr>
          <p:cNvPr id="135" name="Google Shape;135;p3"/>
          <p:cNvCxnSpPr/>
          <p:nvPr/>
        </p:nvCxnSpPr>
        <p:spPr>
          <a:xfrm>
            <a:off x="6019800" y="2286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3"/>
          <p:cNvSpPr/>
          <p:nvPr/>
        </p:nvSpPr>
        <p:spPr>
          <a:xfrm>
            <a:off x="838200" y="3352800"/>
            <a:ext cx="7467600" cy="129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914400" y="3581400"/>
            <a:ext cx="7239000" cy="100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Stuld           StuName, Major, Credits, Staus, SSN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Credit          Status</a:t>
            </a:r>
            <a:endParaRPr/>
          </a:p>
        </p:txBody>
      </p:sp>
      <p:cxnSp>
        <p:nvCxnSpPr>
          <p:cNvPr id="138" name="Google Shape;138;p3"/>
          <p:cNvCxnSpPr/>
          <p:nvPr/>
        </p:nvCxnSpPr>
        <p:spPr>
          <a:xfrm>
            <a:off x="2209800" y="3886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3"/>
          <p:cNvCxnSpPr/>
          <p:nvPr/>
        </p:nvCxnSpPr>
        <p:spPr>
          <a:xfrm>
            <a:off x="2286000" y="43434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3"/>
          <p:cNvCxnSpPr/>
          <p:nvPr/>
        </p:nvCxnSpPr>
        <p:spPr>
          <a:xfrm rot="10800000">
            <a:off x="2514600" y="44196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3"/>
          <p:cNvCxnSpPr/>
          <p:nvPr/>
        </p:nvCxnSpPr>
        <p:spPr>
          <a:xfrm rot="10800000">
            <a:off x="1676400" y="47244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3"/>
          <p:cNvSpPr txBox="1"/>
          <p:nvPr/>
        </p:nvSpPr>
        <p:spPr>
          <a:xfrm>
            <a:off x="1892300" y="4716463"/>
            <a:ext cx="17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determines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990600" y="51816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determinant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685800" y="-76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accent4"/>
                </a:solidFill>
              </a:rPr>
              <a:t>Unnormalized Relations</a:t>
            </a:r>
            <a:endParaRPr/>
          </a:p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685800" y="9144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🞱"/>
            </a:pPr>
            <a:r>
              <a:rPr lang="en-US" sz="2100"/>
              <a:t>An unnormalized relation contains one or more repeating groups ;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🞱"/>
            </a:pPr>
            <a:r>
              <a:rPr lang="en-US" sz="2100"/>
              <a:t>A major disadvantage of unnormalized relations is that they contain redundant data 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🞱"/>
            </a:pPr>
            <a:r>
              <a:rPr lang="en-US" sz="2100"/>
              <a:t>Redundancy is the repetition of a fact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🞱"/>
            </a:pPr>
            <a:r>
              <a:rPr lang="en-US" sz="2100"/>
              <a:t> Redundancy can improve performance, but is usually undesirable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🞱"/>
            </a:pPr>
            <a:r>
              <a:rPr lang="en-US" sz="2100"/>
              <a:t>Problems of redundancy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2100"/>
              <a:t>     -inconsistent data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2100"/>
              <a:t>     -update anomalies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2100"/>
              <a:t>     -performance tradeoff(retrieve VS.update)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2100"/>
              <a:t>     -uncertainty in data maintenance procedures.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t/>
            </a:r>
            <a:endParaRPr sz="2100"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2100"/>
              <a:t>[ Note：Using triggers to manage update anomalies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2100"/>
              <a:t>            and inconsistency, but remaining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2100"/>
              <a:t>            performance tradeoff and complexity]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811213" y="760413"/>
            <a:ext cx="6994525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4"/>
                </a:solidFill>
              </a:rPr>
              <a:t>Register-Report</a:t>
            </a:r>
            <a:endParaRPr/>
          </a:p>
        </p:txBody>
      </p:sp>
      <p:graphicFrame>
        <p:nvGraphicFramePr>
          <p:cNvPr id="155" name="Google Shape;155;p5"/>
          <p:cNvGraphicFramePr/>
          <p:nvPr/>
        </p:nvGraphicFramePr>
        <p:xfrm>
          <a:off x="533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762000"/>
                <a:gridCol w="990600"/>
                <a:gridCol w="762000"/>
                <a:gridCol w="912825"/>
                <a:gridCol w="1414450"/>
                <a:gridCol w="744550"/>
                <a:gridCol w="1042975"/>
                <a:gridCol w="762000"/>
                <a:gridCol w="762000"/>
              </a:tblGrid>
              <a:tr h="5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Stuld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StuName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Major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Course_Title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FacName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S1313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Susan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CS345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structures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Ceri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Math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CS202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MA102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language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Algebra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Ceri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Dick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M202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Noto Sans Symbol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5"/>
          <p:cNvSpPr txBox="1"/>
          <p:nvPr/>
        </p:nvSpPr>
        <p:spPr>
          <a:xfrm>
            <a:off x="1676400" y="4953000"/>
            <a:ext cx="632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 of Unnormalized relation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6"/>
          <p:cNvGraphicFramePr/>
          <p:nvPr/>
        </p:nvGraphicFramePr>
        <p:xfrm>
          <a:off x="22860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736600"/>
                <a:gridCol w="1103325"/>
                <a:gridCol w="811200"/>
                <a:gridCol w="1103325"/>
                <a:gridCol w="1473200"/>
                <a:gridCol w="735000"/>
                <a:gridCol w="1117600"/>
                <a:gridCol w="803275"/>
                <a:gridCol w="8032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Stuld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StuName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Major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Course_Title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FacName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2" name="Google Shape;162;p6"/>
          <p:cNvCxnSpPr/>
          <p:nvPr/>
        </p:nvCxnSpPr>
        <p:spPr>
          <a:xfrm>
            <a:off x="914400" y="1066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3" name="Google Shape;163;p6"/>
          <p:cNvGraphicFramePr/>
          <p:nvPr/>
        </p:nvGraphicFramePr>
        <p:xfrm>
          <a:off x="4572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692150"/>
                <a:gridCol w="984250"/>
                <a:gridCol w="838200"/>
              </a:tblGrid>
              <a:tr h="13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Major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Susan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……..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6"/>
          <p:cNvGraphicFramePr/>
          <p:nvPr/>
        </p:nvGraphicFramePr>
        <p:xfrm>
          <a:off x="38100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{7DB23AFB-1AE9-4392-A7CD-FE3ECD220DC6}</a:tableStyleId>
              </a:tblPr>
              <a:tblGrid>
                <a:gridCol w="879475"/>
                <a:gridCol w="1073150"/>
                <a:gridCol w="1662125"/>
                <a:gridCol w="782625"/>
                <a:gridCol w="1270000"/>
                <a:gridCol w="1031875"/>
                <a:gridCol w="920750"/>
              </a:tblGrid>
              <a:tr h="3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Course_Title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structure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S1313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CS202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Language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MA102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algebra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F008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M202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S1127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F080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6"/>
          <p:cNvSpPr txBox="1"/>
          <p:nvPr/>
        </p:nvSpPr>
        <p:spPr>
          <a:xfrm>
            <a:off x="228600" y="3048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Register-Report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914400" y="1295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Table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685800" y="30480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STU_Course Table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609600" y="6324600"/>
            <a:ext cx="80010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Normalizing a relation by removing the repeating group</a:t>
            </a:r>
            <a:endParaRPr/>
          </a:p>
        </p:txBody>
      </p:sp>
      <p:grpSp>
        <p:nvGrpSpPr>
          <p:cNvPr id="169" name="Google Shape;169;p6"/>
          <p:cNvGrpSpPr/>
          <p:nvPr/>
        </p:nvGrpSpPr>
        <p:grpSpPr>
          <a:xfrm>
            <a:off x="3200400" y="1066800"/>
            <a:ext cx="5715000" cy="152400"/>
            <a:chOff x="2016" y="672"/>
            <a:chExt cx="3600" cy="96"/>
          </a:xfrm>
        </p:grpSpPr>
        <p:cxnSp>
          <p:nvCxnSpPr>
            <p:cNvPr id="170" name="Google Shape;170;p6"/>
            <p:cNvCxnSpPr/>
            <p:nvPr/>
          </p:nvCxnSpPr>
          <p:spPr>
            <a:xfrm>
              <a:off x="2016" y="672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2016" y="768"/>
              <a:ext cx="3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6"/>
          <p:cNvGrpSpPr/>
          <p:nvPr/>
        </p:nvGrpSpPr>
        <p:grpSpPr>
          <a:xfrm>
            <a:off x="3352800" y="1219200"/>
            <a:ext cx="5715000" cy="152400"/>
            <a:chOff x="2016" y="672"/>
            <a:chExt cx="3600" cy="96"/>
          </a:xfrm>
        </p:grpSpPr>
        <p:cxnSp>
          <p:nvCxnSpPr>
            <p:cNvPr id="173" name="Google Shape;173;p6"/>
            <p:cNvCxnSpPr/>
            <p:nvPr/>
          </p:nvCxnSpPr>
          <p:spPr>
            <a:xfrm>
              <a:off x="2016" y="672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6"/>
            <p:cNvCxnSpPr/>
            <p:nvPr/>
          </p:nvCxnSpPr>
          <p:spPr>
            <a:xfrm>
              <a:off x="2016" y="768"/>
              <a:ext cx="3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" name="Google Shape;175;p6"/>
          <p:cNvSpPr txBox="1"/>
          <p:nvPr/>
        </p:nvSpPr>
        <p:spPr>
          <a:xfrm>
            <a:off x="5334000" y="1524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(repeating group)</a:t>
            </a:r>
            <a:endParaRPr/>
          </a:p>
        </p:txBody>
      </p:sp>
      <p:cxnSp>
        <p:nvCxnSpPr>
          <p:cNvPr id="176" name="Google Shape;176;p6"/>
          <p:cNvCxnSpPr/>
          <p:nvPr/>
        </p:nvCxnSpPr>
        <p:spPr>
          <a:xfrm>
            <a:off x="4419600" y="1447800"/>
            <a:ext cx="0" cy="190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/>
        </p:nvSpPr>
        <p:spPr>
          <a:xfrm>
            <a:off x="457200" y="6096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Register-Report(</a:t>
            </a:r>
            <a:r>
              <a:rPr lang="en-US" sz="3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Stuld</a:t>
            </a: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StuName,Major,{Course#,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Coruse_Title, FacName, Room,Grade})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the repeating group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STUDENT(</a:t>
            </a:r>
            <a:r>
              <a:rPr lang="en-US" sz="3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Stuld, </a:t>
            </a: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StuName, Major)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STU_COURSE(</a:t>
            </a:r>
            <a:r>
              <a:rPr lang="en-US" sz="3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Stuld, Course#</a:t>
            </a: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Course_Title, FacName,Room,Grade)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0" marR="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Normalized = in 1NF</a:t>
            </a:r>
            <a:endParaRPr/>
          </a:p>
        </p:txBody>
      </p:sp>
      <p:cxnSp>
        <p:nvCxnSpPr>
          <p:cNvPr id="182" name="Google Shape;182;p7"/>
          <p:cNvCxnSpPr/>
          <p:nvPr/>
        </p:nvCxnSpPr>
        <p:spPr>
          <a:xfrm>
            <a:off x="4267200" y="1828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鳳舞九天">
  <a:themeElements>
    <a:clrScheme name="鳳舞九天">
      <a:dk1>
        <a:srgbClr val="000000"/>
      </a:dk1>
      <a:lt1>
        <a:srgbClr val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2000-12-21T07:59:53Z</dcterms:created>
  <dc:creator>III</dc:creator>
</cp:coreProperties>
</file>