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4"/>
    <p:restoredTop sz="94682"/>
  </p:normalViewPr>
  <p:slideViewPr>
    <p:cSldViewPr snapToGrid="0" snapToObjects="1">
      <p:cViewPr>
        <p:scale>
          <a:sx n="86" d="100"/>
          <a:sy n="86" d="100"/>
        </p:scale>
        <p:origin x="17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7C90B-784E-D54A-9728-86007A55C7D2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C680-42DF-F142-88A8-53DF8A30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88570AB-5523-B044-B654-C413A418431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6B122C-C7D6-0347-B774-738EB0FA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sciencemag.org/content/sci/suppl/2006/08/04/313.5786.504.DC1/Hinton.SOM.pdf" TargetMode="External"/><Relationship Id="rId4" Type="http://schemas.openxmlformats.org/officeDocument/2006/relationships/hyperlink" Target="http://www.cs.toronto.edu/~hinton/MatlabForSciencePaper.html" TargetMode="External"/><Relationship Id="rId5" Type="http://schemas.openxmlformats.org/officeDocument/2006/relationships/hyperlink" Target="https://www.coursera.org/learn/neural-networks/home/welcom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s.toronto.edu/~hinton/science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0"/>
            <a:ext cx="9144000" cy="164149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Reducing </a:t>
            </a:r>
            <a:r>
              <a:rPr lang="en-US" sz="7200" b="1" dirty="0"/>
              <a:t>the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dimensionality </a:t>
            </a:r>
            <a:r>
              <a:rPr lang="en-US" sz="7200" b="1" dirty="0"/>
              <a:t>of data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with </a:t>
            </a:r>
            <a:r>
              <a:rPr lang="en-US" sz="7200" b="1" dirty="0"/>
              <a:t>neural networks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105" y="4231625"/>
            <a:ext cx="9144000" cy="243899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Main </a:t>
            </a:r>
            <a:r>
              <a:rPr lang="en-US" dirty="0" smtClean="0">
                <a:hlinkClick r:id="rId2"/>
              </a:rPr>
              <a:t>paper </a:t>
            </a:r>
            <a:r>
              <a:rPr lang="en-US" dirty="0" smtClean="0"/>
              <a:t>(Hint0n)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Supplementary </a:t>
            </a:r>
            <a:r>
              <a:rPr lang="en-US" dirty="0" smtClean="0">
                <a:hlinkClick r:id="rId3"/>
              </a:rPr>
              <a:t>paper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Code </a:t>
            </a:r>
            <a:endParaRPr lang="en-US" dirty="0" smtClean="0"/>
          </a:p>
          <a:p>
            <a:r>
              <a:rPr lang="en-US" dirty="0" smtClean="0"/>
              <a:t>Examples on </a:t>
            </a:r>
            <a:r>
              <a:rPr lang="en-US" dirty="0" smtClean="0">
                <a:hlinkClick r:id="rId5"/>
              </a:rPr>
              <a:t>Coursera </a:t>
            </a:r>
            <a:r>
              <a:rPr lang="en-US" dirty="0" smtClean="0"/>
              <a:t>(</a:t>
            </a:r>
            <a:r>
              <a:rPr lang="en-US" dirty="0" smtClean="0"/>
              <a:t>also Hinton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 in building it: </a:t>
            </a:r>
            <a:r>
              <a:rPr lang="en-US" dirty="0" err="1" smtClean="0"/>
              <a:t>pretraining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839" y="1965248"/>
            <a:ext cx="2518349" cy="37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Deep </a:t>
            </a:r>
            <a:r>
              <a:rPr lang="en-US" sz="1800" dirty="0" err="1" smtClean="0"/>
              <a:t>Autoencoder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89" y="2338468"/>
            <a:ext cx="6667620" cy="256446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356360" y="1963763"/>
            <a:ext cx="2518349" cy="37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Shallow </a:t>
            </a:r>
            <a:r>
              <a:rPr lang="en-US" sz="1800" dirty="0" err="1" smtClean="0"/>
              <a:t>Autoencoder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953063" y="5276157"/>
            <a:ext cx="84007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 It is difficult to optimize the weights in nonlinear </a:t>
            </a:r>
            <a:r>
              <a:rPr lang="en-US" dirty="0" err="1" smtClean="0"/>
              <a:t>autoencoders</a:t>
            </a:r>
            <a:r>
              <a:rPr lang="en-US" dirty="0" smtClean="0"/>
              <a:t> that have multiple hidden layers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all datasets, each hidden layer was </a:t>
            </a:r>
            <a:r>
              <a:rPr lang="en-US" dirty="0" err="1" smtClean="0"/>
              <a:t>pretrained</a:t>
            </a:r>
            <a:r>
              <a:rPr lang="en-US" dirty="0" smtClean="0"/>
              <a:t> for 50 passes through the entire training set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 with 2 layers -&gt; train with 3 layers -&gt; train with 4 layers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43438" cy="36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 with back propagation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2469090"/>
            <a:ext cx="3822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Backpropagation using the chain rule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* Backpropagation first through decoder network, then though encoder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75" y="1952049"/>
            <a:ext cx="2959100" cy="1104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75" y="4088566"/>
            <a:ext cx="32639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" y="1413650"/>
            <a:ext cx="1858782" cy="50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8" y="1690688"/>
            <a:ext cx="5309018" cy="2977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40" y="2396734"/>
            <a:ext cx="4699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previous lecture: how do nets learn?</a:t>
            </a:r>
          </a:p>
          <a:p>
            <a:r>
              <a:rPr lang="en-US" dirty="0" smtClean="0"/>
              <a:t>Energy and changes in learning weights: how does this net learn?</a:t>
            </a:r>
          </a:p>
          <a:p>
            <a:r>
              <a:rPr lang="en-US" dirty="0" err="1" smtClean="0"/>
              <a:t>Autoencoder</a:t>
            </a:r>
            <a:r>
              <a:rPr lang="en-US" dirty="0" smtClean="0"/>
              <a:t> and PCA: why is this algorithm useful?</a:t>
            </a:r>
          </a:p>
          <a:p>
            <a:r>
              <a:rPr lang="en-US" dirty="0" smtClean="0"/>
              <a:t>Algorithm: how did they do this?</a:t>
            </a:r>
          </a:p>
          <a:p>
            <a:r>
              <a:rPr lang="en-US" dirty="0" smtClean="0"/>
              <a:t>Applications: where did they use this?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6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Revisiting previous lecture: how do nets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have probabilities as inputs?</a:t>
            </a:r>
          </a:p>
          <a:p>
            <a:r>
              <a:rPr lang="en-US" dirty="0" smtClean="0"/>
              <a:t>Are we feeding in values one by one?</a:t>
            </a:r>
          </a:p>
          <a:p>
            <a:r>
              <a:rPr lang="en-US" dirty="0" smtClean="0"/>
              <a:t>What is the algorithm by which nets learn?</a:t>
            </a:r>
          </a:p>
          <a:p>
            <a:r>
              <a:rPr lang="en-US" dirty="0" smtClean="0"/>
              <a:t>How does back-propagation work for multiple layers?</a:t>
            </a:r>
          </a:p>
          <a:p>
            <a:r>
              <a:rPr lang="en-US" dirty="0" smtClean="0"/>
              <a:t>Are we changing all layers at once or one by one?</a:t>
            </a:r>
          </a:p>
          <a:p>
            <a:r>
              <a:rPr lang="en-US" dirty="0" smtClean="0"/>
              <a:t>How to we train layers if we can’t see them?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3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learning algorithm: neuron setup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21130" y="2234043"/>
            <a:ext cx="867906" cy="86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10798" y="4122256"/>
            <a:ext cx="867906" cy="86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9965" y="4122256"/>
            <a:ext cx="867906" cy="86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5" idx="4"/>
          </p:cNvCxnSpPr>
          <p:nvPr/>
        </p:nvCxnSpPr>
        <p:spPr>
          <a:xfrm flipV="1">
            <a:off x="2444751" y="3101949"/>
            <a:ext cx="10332" cy="102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2761934" y="2974847"/>
            <a:ext cx="1211984" cy="114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5514" y="4122256"/>
            <a:ext cx="867906" cy="86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5" idx="3"/>
          </p:cNvCxnSpPr>
          <p:nvPr/>
        </p:nvCxnSpPr>
        <p:spPr>
          <a:xfrm flipV="1">
            <a:off x="989467" y="2974847"/>
            <a:ext cx="1158765" cy="114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0934" y="3374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21130" y="33638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0704" y="33638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61351" y="2234043"/>
                <a:ext cx="6548459" cy="203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Variables: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x1, x2 are input pixels (greyscale values)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t0 is binary a classifying output (either 0 or 1)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b (“bias”), w1, w2 are model parameters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Calculation of T0: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Calculate T0 based on the step operator for z. T0 = 1 if z &gt; 0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51" y="2234043"/>
                <a:ext cx="6548459" cy="2031582"/>
              </a:xfrm>
              <a:prstGeom prst="rect">
                <a:avLst/>
              </a:prstGeom>
              <a:blipFill rotWithShape="0">
                <a:blip r:embed="rId2"/>
                <a:stretch>
                  <a:fillRect l="-558" t="-1497" b="-19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/>
          <a:stretch/>
        </p:blipFill>
        <p:spPr>
          <a:xfrm>
            <a:off x="6324863" y="4596185"/>
            <a:ext cx="2794417" cy="14442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38262" y="235247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Is </a:t>
            </a:r>
            <a:r>
              <a:rPr lang="en-US" i="1" smtClean="0"/>
              <a:t>this image a 6?</a:t>
            </a:r>
            <a:endParaRPr lang="en-US" i="1"/>
          </a:p>
        </p:txBody>
      </p:sp>
      <p:sp>
        <p:nvSpPr>
          <p:cNvPr id="24" name="TextBox 23"/>
          <p:cNvSpPr txBox="1"/>
          <p:nvPr/>
        </p:nvSpPr>
        <p:spPr>
          <a:xfrm>
            <a:off x="1804628" y="5210641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Pixel #1</a:t>
            </a:r>
            <a:endParaRPr lang="en-US" i="1"/>
          </a:p>
        </p:txBody>
      </p:sp>
      <p:sp>
        <p:nvSpPr>
          <p:cNvPr id="25" name="TextBox 24"/>
          <p:cNvSpPr txBox="1"/>
          <p:nvPr/>
        </p:nvSpPr>
        <p:spPr>
          <a:xfrm>
            <a:off x="3445430" y="51336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Pixel #2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28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learning algorithm: learning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36978" y="1485221"/>
            <a:ext cx="3681425" cy="2010621"/>
            <a:chOff x="436978" y="1485221"/>
            <a:chExt cx="3681425" cy="2010621"/>
          </a:xfrm>
        </p:grpSpPr>
        <p:sp>
          <p:nvSpPr>
            <p:cNvPr id="5" name="Oval 4"/>
            <p:cNvSpPr/>
            <p:nvPr/>
          </p:nvSpPr>
          <p:spPr>
            <a:xfrm>
              <a:off x="1915326" y="1485221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915326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44493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0"/>
              <a:endCxn id="5" idx="4"/>
            </p:cNvCxnSpPr>
            <p:nvPr/>
          </p:nvCxnSpPr>
          <p:spPr>
            <a:xfrm flipV="1">
              <a:off x="2252281" y="2159131"/>
              <a:ext cx="0" cy="66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  <a:endCxn id="5" idx="5"/>
            </p:cNvCxnSpPr>
            <p:nvPr/>
          </p:nvCxnSpPr>
          <p:spPr>
            <a:xfrm flipH="1" flipV="1">
              <a:off x="2490544" y="2060439"/>
              <a:ext cx="1290904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60042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  <a:endCxn id="5" idx="3"/>
            </p:cNvCxnSpPr>
            <p:nvPr/>
          </p:nvCxnSpPr>
          <p:spPr>
            <a:xfrm flipV="1">
              <a:off x="796997" y="2060439"/>
              <a:ext cx="1217021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6978" y="234193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= 0.5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0152" y="2353489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w1= 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0973" y="234193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w2 = -1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190713" y="1225689"/>
            <a:ext cx="394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 model: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 = 0.5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w1 = 2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2 = -1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43187" y="1485221"/>
            <a:ext cx="3681425" cy="2010621"/>
            <a:chOff x="4543187" y="1485221"/>
            <a:chExt cx="3681425" cy="2010621"/>
          </a:xfrm>
        </p:grpSpPr>
        <p:sp>
          <p:nvSpPr>
            <p:cNvPr id="23" name="Oval 22"/>
            <p:cNvSpPr/>
            <p:nvPr/>
          </p:nvSpPr>
          <p:spPr>
            <a:xfrm>
              <a:off x="6021535" y="1485221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021535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0.5</a:t>
              </a:r>
              <a:endParaRPr lang="en-US" sz="16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550702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-0.5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>
              <a:stCxn id="27" idx="0"/>
              <a:endCxn id="26" idx="4"/>
            </p:cNvCxnSpPr>
            <p:nvPr/>
          </p:nvCxnSpPr>
          <p:spPr>
            <a:xfrm flipV="1">
              <a:off x="6358490" y="2159131"/>
              <a:ext cx="0" cy="66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0"/>
              <a:endCxn id="26" idx="5"/>
            </p:cNvCxnSpPr>
            <p:nvPr/>
          </p:nvCxnSpPr>
          <p:spPr>
            <a:xfrm flipH="1" flipV="1">
              <a:off x="6596753" y="2060439"/>
              <a:ext cx="1290904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566251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en-US" sz="1600" dirty="0"/>
            </a:p>
          </p:txBody>
        </p:sp>
        <p:cxnSp>
          <p:nvCxnSpPr>
            <p:cNvPr id="29" name="Straight Arrow Connector 28"/>
            <p:cNvCxnSpPr>
              <a:endCxn id="26" idx="3"/>
            </p:cNvCxnSpPr>
            <p:nvPr/>
          </p:nvCxnSpPr>
          <p:spPr>
            <a:xfrm flipV="1">
              <a:off x="4903206" y="2060439"/>
              <a:ext cx="1217021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543187" y="234193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= 0.5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6361" y="2353489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w1= 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57182" y="234193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w2 = -1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4137" y="183164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 = 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16626" y="1485964"/>
              <a:ext cx="1296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t0 = 1  BAD!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9082" y="3953176"/>
            <a:ext cx="3757584" cy="2010621"/>
            <a:chOff x="599082" y="3953176"/>
            <a:chExt cx="3757584" cy="2010621"/>
          </a:xfrm>
        </p:grpSpPr>
        <p:sp>
          <p:nvSpPr>
            <p:cNvPr id="45" name="Oval 44"/>
            <p:cNvSpPr/>
            <p:nvPr/>
          </p:nvSpPr>
          <p:spPr>
            <a:xfrm>
              <a:off x="2153589" y="3953176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153589" y="5289887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0.5</a:t>
              </a:r>
              <a:endParaRPr lang="en-US" sz="16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682756" y="5289887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-0.5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2490544" y="4627086"/>
              <a:ext cx="0" cy="66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2728807" y="4528394"/>
              <a:ext cx="1290904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98305" y="5289887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en-US" sz="16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1035260" y="4528394"/>
              <a:ext cx="1217021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99082" y="4588945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= 0.5 - 1 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4462" y="4800917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w1 </a:t>
              </a:r>
            </a:p>
            <a:p>
              <a:r>
                <a:rPr lang="en-US" dirty="0" smtClean="0"/>
                <a:t>= 2 </a:t>
              </a:r>
              <a:r>
                <a:rPr lang="mr-IN" dirty="0" smtClean="0"/>
                <a:t>–</a:t>
              </a:r>
              <a:r>
                <a:rPr lang="en-US" dirty="0" smtClean="0"/>
                <a:t> 0.5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56238" y="4773611"/>
              <a:ext cx="1053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w2 </a:t>
              </a:r>
            </a:p>
            <a:p>
              <a:r>
                <a:rPr lang="en-US" dirty="0" smtClean="0"/>
                <a:t>= -1 </a:t>
              </a:r>
              <a:r>
                <a:rPr lang="mr-IN" dirty="0" smtClean="0"/>
                <a:t>–</a:t>
              </a:r>
              <a:r>
                <a:rPr lang="en-US" dirty="0" smtClean="0"/>
                <a:t> 0.5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91505" y="3953176"/>
            <a:ext cx="3800557" cy="2010621"/>
            <a:chOff x="4781045" y="3836586"/>
            <a:chExt cx="3800557" cy="2010621"/>
          </a:xfrm>
        </p:grpSpPr>
        <p:sp>
          <p:nvSpPr>
            <p:cNvPr id="57" name="Oval 56"/>
            <p:cNvSpPr/>
            <p:nvPr/>
          </p:nvSpPr>
          <p:spPr>
            <a:xfrm>
              <a:off x="6259393" y="3836586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259393" y="5173297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7788560" y="5173297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60" name="Straight Arrow Connector 59"/>
            <p:cNvCxnSpPr>
              <a:stCxn id="61" idx="0"/>
              <a:endCxn id="60" idx="4"/>
            </p:cNvCxnSpPr>
            <p:nvPr/>
          </p:nvCxnSpPr>
          <p:spPr>
            <a:xfrm flipV="1">
              <a:off x="6596348" y="4510496"/>
              <a:ext cx="0" cy="66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2" idx="0"/>
              <a:endCxn id="60" idx="5"/>
            </p:cNvCxnSpPr>
            <p:nvPr/>
          </p:nvCxnSpPr>
          <p:spPr>
            <a:xfrm flipH="1" flipV="1">
              <a:off x="6834611" y="4411804"/>
              <a:ext cx="1290904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4804109" y="5173297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63" name="Straight Arrow Connector 62"/>
            <p:cNvCxnSpPr>
              <a:endCxn id="60" idx="3"/>
            </p:cNvCxnSpPr>
            <p:nvPr/>
          </p:nvCxnSpPr>
          <p:spPr>
            <a:xfrm flipV="1">
              <a:off x="5141064" y="4411804"/>
              <a:ext cx="1217021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81045" y="4693295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= -0.5 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44219" y="4704854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w1= 1.5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31314" y="4627086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w2 = -1.5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224612" y="2364928"/>
            <a:ext cx="381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Calculate t from inputs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Inputs: (0.5, -0.5)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z  =0.5 + (2 * 0.5 + -1 * -0.5) = 2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t0 = 1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55676" y="4698921"/>
            <a:ext cx="3679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result is w1 = 1.5, w2 = -0.5, b = -0.5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weights were correct, we would leave alone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t0 was 0, should have been 1, then would have added weights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Guaranteed to succeed if possible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8274237" y="3600588"/>
            <a:ext cx="343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Retrain weights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t0 should have been 0, so subtract inputs from weights</a:t>
            </a:r>
          </a:p>
        </p:txBody>
      </p:sp>
    </p:spTree>
    <p:extLst>
      <p:ext uri="{BB962C8B-B14F-4D97-AF65-F5344CB8AC3E}">
        <p14:creationId xmlns:p14="http://schemas.microsoft.com/office/powerpoint/2010/main" val="1887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62" y="1918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Enhancing the Algorithm: Quantifying error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931" y="1531609"/>
            <a:ext cx="721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Allow multiple values for t, and measure how far we are from the target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how far we are from the target to adjust the weights, and define a learning rate so we’re not adding the exact same values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72375" y="3791867"/>
            <a:ext cx="3681425" cy="2010621"/>
            <a:chOff x="436978" y="1485221"/>
            <a:chExt cx="3681425" cy="2010621"/>
          </a:xfrm>
        </p:grpSpPr>
        <p:sp>
          <p:nvSpPr>
            <p:cNvPr id="17" name="Oval 16"/>
            <p:cNvSpPr/>
            <p:nvPr/>
          </p:nvSpPr>
          <p:spPr>
            <a:xfrm>
              <a:off x="1915326" y="1485221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.79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915326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444493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3" idx="0"/>
              <a:endCxn id="22" idx="4"/>
            </p:cNvCxnSpPr>
            <p:nvPr/>
          </p:nvCxnSpPr>
          <p:spPr>
            <a:xfrm flipV="1">
              <a:off x="2252281" y="2159131"/>
              <a:ext cx="0" cy="66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4" idx="0"/>
              <a:endCxn id="22" idx="5"/>
            </p:cNvCxnSpPr>
            <p:nvPr/>
          </p:nvCxnSpPr>
          <p:spPr>
            <a:xfrm flipH="1" flipV="1">
              <a:off x="2490544" y="2060439"/>
              <a:ext cx="1290904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60042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endCxn id="22" idx="3"/>
            </p:cNvCxnSpPr>
            <p:nvPr/>
          </p:nvCxnSpPr>
          <p:spPr>
            <a:xfrm flipV="1">
              <a:off x="796997" y="2060439"/>
              <a:ext cx="1217021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6978" y="234193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= 0.5 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0152" y="2353489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w1= 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0973" y="234193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w2 = -1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062" y="2613147"/>
            <a:ext cx="2141800" cy="1423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2" y="2747990"/>
            <a:ext cx="1658913" cy="12690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95083" y="1425055"/>
            <a:ext cx="4696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Instead of a step function, output a decimal which represents a probability using the logistic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 an error function (e.g. squared error)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791867"/>
            <a:ext cx="3681425" cy="2010621"/>
            <a:chOff x="436978" y="1485221"/>
            <a:chExt cx="3681425" cy="2010621"/>
          </a:xfrm>
        </p:grpSpPr>
        <p:sp>
          <p:nvSpPr>
            <p:cNvPr id="33" name="Oval 32"/>
            <p:cNvSpPr/>
            <p:nvPr/>
          </p:nvSpPr>
          <p:spPr>
            <a:xfrm>
              <a:off x="1915326" y="1485221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915326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444493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252281" y="2159131"/>
              <a:ext cx="0" cy="66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2490544" y="2060439"/>
              <a:ext cx="1290904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60042" y="2821932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96997" y="2060439"/>
              <a:ext cx="1217021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6978" y="234193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= 0.5 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00152" y="2353489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w1= 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50973" y="234193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w2 = -1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46145" y="3540580"/>
                <a:ext cx="30993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/>
                <a:r>
                  <a:rPr lang="en-US" dirty="0" smtClean="0"/>
                  <a:t>Expected value was 5. Change all weights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ϵ</m:t>
                    </m:r>
                  </m:oMath>
                </a14:m>
                <a:r>
                  <a:rPr lang="en-US" b="0" dirty="0" smtClean="0"/>
                  <a:t> * (38 </a:t>
                </a:r>
                <a:r>
                  <a:rPr lang="mr-IN" b="0" dirty="0" smtClean="0"/>
                  <a:t>–</a:t>
                </a:r>
                <a:r>
                  <a:rPr lang="en-US" b="0" dirty="0" smtClean="0"/>
                  <a:t> 5),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ϵ</m:t>
                    </m:r>
                  </m:oMath>
                </a14:m>
                <a:r>
                  <a:rPr lang="en-US" b="0" dirty="0" smtClean="0"/>
                  <a:t> is a learning value for how quickly we want the weights to change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45" y="3540580"/>
                <a:ext cx="3099314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57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4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62" y="191829"/>
            <a:ext cx="10515600" cy="1325563"/>
          </a:xfrm>
        </p:spPr>
        <p:txBody>
          <a:bodyPr/>
          <a:lstStyle/>
          <a:p>
            <a:r>
              <a:rPr lang="en-US" dirty="0" smtClean="0"/>
              <a:t>Multi layer networks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91693" y="2285459"/>
            <a:ext cx="3681425" cy="3348015"/>
            <a:chOff x="1091693" y="2285459"/>
            <a:chExt cx="3681425" cy="3348015"/>
          </a:xfrm>
        </p:grpSpPr>
        <p:grpSp>
          <p:nvGrpSpPr>
            <p:cNvPr id="30" name="Group 29"/>
            <p:cNvGrpSpPr/>
            <p:nvPr/>
          </p:nvGrpSpPr>
          <p:grpSpPr>
            <a:xfrm>
              <a:off x="1114757" y="3622853"/>
              <a:ext cx="3658361" cy="2010621"/>
              <a:chOff x="460042" y="1485221"/>
              <a:chExt cx="3658361" cy="201062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915326" y="1485221"/>
                <a:ext cx="673910" cy="673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yi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15326" y="2821932"/>
                <a:ext cx="673910" cy="673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444493" y="2821932"/>
                <a:ext cx="673910" cy="673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2252281" y="2159131"/>
                <a:ext cx="0" cy="662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490544" y="2060439"/>
                <a:ext cx="1290904" cy="761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60042" y="2821932"/>
                <a:ext cx="673910" cy="673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796997" y="2060439"/>
                <a:ext cx="1217021" cy="761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2570041" y="2285459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yj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099208" y="3622170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906996" y="2959369"/>
              <a:ext cx="0" cy="66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145259" y="2860677"/>
              <a:ext cx="1290904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114757" y="3622170"/>
              <a:ext cx="673910" cy="673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451712" y="2860677"/>
              <a:ext cx="1217021" cy="76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91693" y="31421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66793" y="3165255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</a:t>
              </a:r>
              <a:r>
                <a:rPr lang="en-US" baseline="-25000" dirty="0" err="1" smtClean="0"/>
                <a:t>ij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325398" y="1332726"/>
            <a:ext cx="63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If nodes aren’t seen how do we know how to correct them?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25398" y="2200449"/>
                <a:ext cx="6307324" cy="4717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dirty="0" smtClean="0"/>
                  <a:t>System of equations (with example functions)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Error as a function of the node value: E(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= (t0-y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Activity as a function of z: 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z as a function of w and 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charset="0"/>
                  <a:buChar char="•"/>
                </a:pPr>
                <a:r>
                  <a:rPr lang="en-US" dirty="0" smtClean="0"/>
                  <a:t>Many partial derivatives allow us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𝑦𝑗</m:t>
                        </m:r>
                      </m:den>
                    </m:f>
                  </m:oMath>
                </a14:m>
                <a:r>
                  <a:rPr lang="en-US" dirty="0" smtClean="0"/>
                  <a:t> which allows us to train </a:t>
                </a:r>
                <a:r>
                  <a:rPr lang="en-US" dirty="0" err="1" smtClean="0"/>
                  <a:t>yj</a:t>
                </a:r>
                <a:r>
                  <a:rPr lang="en-US" dirty="0" smtClean="0"/>
                  <a:t>. </a:t>
                </a:r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lvl="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We can therefore find how an changes in an intermediate layer affect the error in the final level! </a:t>
                </a:r>
              </a:p>
              <a:p>
                <a:pPr marL="285750" lvl="0" indent="-285750">
                  <a:buFont typeface="Arial" charset="0"/>
                  <a:buChar char="•"/>
                </a:pPr>
                <a:r>
                  <a:rPr lang="en-US" dirty="0" smtClean="0"/>
                  <a:t>Continue propagating downward. For y</a:t>
                </a:r>
                <a:r>
                  <a:rPr lang="en-US" baseline="-25000" dirty="0" smtClean="0"/>
                  <a:t>j-1</a:t>
                </a:r>
                <a:r>
                  <a:rPr lang="en-US" dirty="0" smtClean="0"/>
                  <a:t>, just use the same equations we used to get from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to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j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98" y="2200449"/>
                <a:ext cx="6307324" cy="4717445"/>
              </a:xfrm>
              <a:prstGeom prst="rect">
                <a:avLst/>
              </a:prstGeom>
              <a:blipFill rotWithShape="0">
                <a:blip r:embed="rId2"/>
                <a:stretch>
                  <a:fillRect l="-677" t="-775" r="-97" b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284687" y="266211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82" y="4316103"/>
            <a:ext cx="2381357" cy="12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PCA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5" y="2848130"/>
            <a:ext cx="3941593" cy="2962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614" y="1900077"/>
            <a:ext cx="630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Principle component analysis: taking a lot of data, finding a few vectors to describe it well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0938" y="1900077"/>
            <a:ext cx="4841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Can be used to save memory space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Can store below vectors (3*7 = 21 values) as the first vector and 2 scalars ( 9 values)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65457" y="3032796"/>
                <a:ext cx="515847" cy="1813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57" y="3032796"/>
                <a:ext cx="515847" cy="18133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35707" y="3032796"/>
                <a:ext cx="515847" cy="1813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707" y="3032796"/>
                <a:ext cx="515847" cy="18133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531007" y="3032796"/>
                <a:ext cx="515847" cy="1813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07" y="3032796"/>
                <a:ext cx="515847" cy="18133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940445" y="5163917"/>
            <a:ext cx="4413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We want to do something very similar, except combining components in a </a:t>
            </a:r>
            <a:r>
              <a:rPr lang="en-US" smtClean="0"/>
              <a:t>nonlinear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6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we’re building: Encode and Decode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675" y="1825624"/>
            <a:ext cx="6730583" cy="42004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Starting with random weights in the two networks, they can be trained together by minimizing the discrepancy between the original data and its reconstruction. </a:t>
            </a:r>
          </a:p>
          <a:p>
            <a:r>
              <a:rPr lang="en-US" sz="1800" dirty="0" smtClean="0"/>
              <a:t>Uses the logistic function to allow for non-linear neurons</a:t>
            </a:r>
          </a:p>
          <a:p>
            <a:pPr lvl="1"/>
            <a:r>
              <a:rPr lang="en-US" sz="1400" dirty="0" smtClean="0"/>
              <a:t>Tangent: if the mapping between all networks was linear, it would be equivalent to multiplying several matrices together. Because this can also be represented as a single matrix, it defeats the purpose of having multiple layers.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"/>
          <a:stretch/>
        </p:blipFill>
        <p:spPr>
          <a:xfrm>
            <a:off x="1415425" y="1690688"/>
            <a:ext cx="2077283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1415</TotalTime>
  <Words>963</Words>
  <Application>Microsoft Macintosh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Corbel</vt:lpstr>
      <vt:lpstr>Mangal</vt:lpstr>
      <vt:lpstr>Arial</vt:lpstr>
      <vt:lpstr>Depth</vt:lpstr>
      <vt:lpstr>Reducing the  dimensionality of data  with neural networks</vt:lpstr>
      <vt:lpstr>Agenda</vt:lpstr>
      <vt:lpstr>Revisiting previous lecture: how do nets learn?</vt:lpstr>
      <vt:lpstr>A simple learning algorithm: neuron setup </vt:lpstr>
      <vt:lpstr>A simple learning algorithm: learning</vt:lpstr>
      <vt:lpstr>Enhancing the Algorithm: Quantifying error</vt:lpstr>
      <vt:lpstr>Multi layer networks</vt:lpstr>
      <vt:lpstr>Motivation: PCA</vt:lpstr>
      <vt:lpstr>What we’re building: Encode and Decode an Image</vt:lpstr>
      <vt:lpstr>First step in building it: pretraining</vt:lpstr>
      <vt:lpstr>Fine tuning with back propagation</vt:lpstr>
      <vt:lpstr>Applications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Windsor</dc:creator>
  <cp:lastModifiedBy>Brad Windsor</cp:lastModifiedBy>
  <cp:revision>26</cp:revision>
  <dcterms:created xsi:type="dcterms:W3CDTF">2017-04-10T03:54:36Z</dcterms:created>
  <dcterms:modified xsi:type="dcterms:W3CDTF">2018-03-07T02:54:43Z</dcterms:modified>
</cp:coreProperties>
</file>