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modernComment_100_1D796E39.xml" ContentType="application/vnd.ms-powerpoint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notesMasterIdLst>
    <p:notesMasterId r:id="rId3"/>
  </p:notesMasterIdLst>
  <p:sldIdLst>
    <p:sldId id="256" r:id="rId2"/>
  </p:sldIdLst>
  <p:sldSz cx="43199050" cy="323992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E08E570-1B95-D7BB-EDC8-C934A2788BBB}" name="Brian Winston" initials="BW" userId="S::bwinsto2@jh.edu::9811fe3a-a55e-4fe9-b484-ca03ae24066e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0298C"/>
    <a:srgbClr val="0118D8"/>
    <a:srgbClr val="DA95FF"/>
    <a:srgbClr val="B04BFF"/>
    <a:srgbClr val="800280"/>
    <a:srgbClr val="EBEBEB"/>
    <a:srgbClr val="0096FF"/>
    <a:srgbClr val="0067FF"/>
    <a:srgbClr val="009193"/>
    <a:srgbClr val="FF8A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441"/>
    <p:restoredTop sz="96327"/>
  </p:normalViewPr>
  <p:slideViewPr>
    <p:cSldViewPr snapToGrid="0" snapToObjects="1">
      <p:cViewPr>
        <p:scale>
          <a:sx n="45" d="100"/>
          <a:sy n="45" d="100"/>
        </p:scale>
        <p:origin x="-216" y="-2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8/10/relationships/authors" Target="authors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omments/modernComment_100_1D796E39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AA6BBFF2-7A51-C54B-90C4-D3CFEA7E8F46}" authorId="{0E08E570-1B95-D7BB-EDC8-C934A2788BBB}" created="2023-07-13T17:16:06.494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494497337" sldId="256"/>
      <ac:spMk id="2" creationId="{BEFCFF28-449D-36EF-7188-0CB67B9F1C6B}"/>
      <ac:txMk cp="75" len="65">
        <ac:context len="337" hash="1687740837"/>
      </ac:txMk>
    </ac:txMkLst>
    <p188:pos x="10663782" y="1885448"/>
    <p188:txBody>
      <a:bodyPr/>
      <a:lstStyle/>
      <a:p>
        <a:r>
          <a:rPr lang="en-US"/>
          <a:t>How to differentiate blue from purple?</a:t>
        </a:r>
      </a:p>
    </p188:txBody>
  </p188:cm>
  <p188:cm id="{4EB3D987-E3C5-F148-8FE4-4B3DD72E6916}" authorId="{0E08E570-1B95-D7BB-EDC8-C934A2788BBB}" created="2023-07-13T17:16:23.087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494497337" sldId="256"/>
      <ac:spMk id="9" creationId="{FE521002-2DF0-9506-C60E-576E8AEE0617}"/>
      <ac:txMk cp="0" len="89">
        <ac:context len="90" hash="84003804"/>
      </ac:txMk>
    </ac:txMkLst>
    <p188:pos x="40299437" y="1343535"/>
    <p188:txBody>
      <a:bodyPr/>
      <a:lstStyle/>
      <a:p>
        <a:r>
          <a:rPr lang="en-US"/>
          <a:t>Different title?</a:t>
        </a:r>
      </a:p>
    </p188:txBody>
  </p188:cm>
  <p188:cm id="{392C1474-E8F5-484F-9A94-47A5EE2255F5}" authorId="{0E08E570-1B95-D7BB-EDC8-C934A2788BBB}" created="2023-07-13T17:32:25.001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494497337" sldId="256"/>
      <ac:spMk id="3" creationId="{0BA3F29C-F0BE-30B5-4560-1052B9A765B3}"/>
      <ac:txMk cp="155" len="104">
        <ac:context len="371" hash="1485937874"/>
      </ac:txMk>
    </ac:txMkLst>
    <p188:pos x="9161372" y="3662995"/>
    <p188:txBody>
      <a:bodyPr/>
      <a:lstStyle/>
      <a:p>
        <a:r>
          <a:rPr lang="en-US"/>
          <a:t>Does entropic brain claim this, or is this mores a devil’s advocate point?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K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40E24E-2728-0042-BE05-FC019E9BCE7A}" type="datetimeFigureOut">
              <a:rPr lang="en-KR" smtClean="0"/>
              <a:t>7/13/23</a:t>
            </a:fld>
            <a:endParaRPr lang="en-K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K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925C27-62C1-364E-A723-2F75810099D5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420853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147170" rtl="0" eaLnBrk="1" latinLnBrk="0" hangingPunct="1">
      <a:defRPr sz="5442" kern="1200">
        <a:solidFill>
          <a:schemeClr val="tx1"/>
        </a:solidFill>
        <a:latin typeface="+mn-lt"/>
        <a:ea typeface="+mn-ea"/>
        <a:cs typeface="+mn-cs"/>
      </a:defRPr>
    </a:lvl1pPr>
    <a:lvl2pPr marL="2073585" algn="l" defTabSz="4147170" rtl="0" eaLnBrk="1" latinLnBrk="0" hangingPunct="1">
      <a:defRPr sz="5442" kern="1200">
        <a:solidFill>
          <a:schemeClr val="tx1"/>
        </a:solidFill>
        <a:latin typeface="+mn-lt"/>
        <a:ea typeface="+mn-ea"/>
        <a:cs typeface="+mn-cs"/>
      </a:defRPr>
    </a:lvl2pPr>
    <a:lvl3pPr marL="4147170" algn="l" defTabSz="4147170" rtl="0" eaLnBrk="1" latinLnBrk="0" hangingPunct="1">
      <a:defRPr sz="5442" kern="1200">
        <a:solidFill>
          <a:schemeClr val="tx1"/>
        </a:solidFill>
        <a:latin typeface="+mn-lt"/>
        <a:ea typeface="+mn-ea"/>
        <a:cs typeface="+mn-cs"/>
      </a:defRPr>
    </a:lvl3pPr>
    <a:lvl4pPr marL="6220755" algn="l" defTabSz="4147170" rtl="0" eaLnBrk="1" latinLnBrk="0" hangingPunct="1">
      <a:defRPr sz="5442" kern="1200">
        <a:solidFill>
          <a:schemeClr val="tx1"/>
        </a:solidFill>
        <a:latin typeface="+mn-lt"/>
        <a:ea typeface="+mn-ea"/>
        <a:cs typeface="+mn-cs"/>
      </a:defRPr>
    </a:lvl4pPr>
    <a:lvl5pPr marL="8294340" algn="l" defTabSz="4147170" rtl="0" eaLnBrk="1" latinLnBrk="0" hangingPunct="1">
      <a:defRPr sz="5442" kern="1200">
        <a:solidFill>
          <a:schemeClr val="tx1"/>
        </a:solidFill>
        <a:latin typeface="+mn-lt"/>
        <a:ea typeface="+mn-ea"/>
        <a:cs typeface="+mn-cs"/>
      </a:defRPr>
    </a:lvl5pPr>
    <a:lvl6pPr marL="10367924" algn="l" defTabSz="4147170" rtl="0" eaLnBrk="1" latinLnBrk="0" hangingPunct="1">
      <a:defRPr sz="5442" kern="1200">
        <a:solidFill>
          <a:schemeClr val="tx1"/>
        </a:solidFill>
        <a:latin typeface="+mn-lt"/>
        <a:ea typeface="+mn-ea"/>
        <a:cs typeface="+mn-cs"/>
      </a:defRPr>
    </a:lvl6pPr>
    <a:lvl7pPr marL="12441509" algn="l" defTabSz="4147170" rtl="0" eaLnBrk="1" latinLnBrk="0" hangingPunct="1">
      <a:defRPr sz="5442" kern="1200">
        <a:solidFill>
          <a:schemeClr val="tx1"/>
        </a:solidFill>
        <a:latin typeface="+mn-lt"/>
        <a:ea typeface="+mn-ea"/>
        <a:cs typeface="+mn-cs"/>
      </a:defRPr>
    </a:lvl7pPr>
    <a:lvl8pPr marL="14515094" algn="l" defTabSz="4147170" rtl="0" eaLnBrk="1" latinLnBrk="0" hangingPunct="1">
      <a:defRPr sz="5442" kern="1200">
        <a:solidFill>
          <a:schemeClr val="tx1"/>
        </a:solidFill>
        <a:latin typeface="+mn-lt"/>
        <a:ea typeface="+mn-ea"/>
        <a:cs typeface="+mn-cs"/>
      </a:defRPr>
    </a:lvl8pPr>
    <a:lvl9pPr marL="16588679" algn="l" defTabSz="4147170" rtl="0" eaLnBrk="1" latinLnBrk="0" hangingPunct="1">
      <a:defRPr sz="5442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925C27-62C1-364E-A723-2F75810099D5}" type="slidenum">
              <a:rPr lang="en-KR" smtClean="0"/>
              <a:t>1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9559115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39929" y="5302386"/>
            <a:ext cx="36719193" cy="11279752"/>
          </a:xfrm>
        </p:spPr>
        <p:txBody>
          <a:bodyPr anchor="b"/>
          <a:lstStyle>
            <a:lvl1pPr algn="ctr">
              <a:defRPr sz="2834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99881" y="17017128"/>
            <a:ext cx="32399288" cy="7822326"/>
          </a:xfrm>
        </p:spPr>
        <p:txBody>
          <a:bodyPr/>
          <a:lstStyle>
            <a:lvl1pPr marL="0" indent="0" algn="ctr">
              <a:buNone/>
              <a:defRPr sz="11338"/>
            </a:lvl1pPr>
            <a:lvl2pPr marL="2159950" indent="0" algn="ctr">
              <a:buNone/>
              <a:defRPr sz="9449"/>
            </a:lvl2pPr>
            <a:lvl3pPr marL="4319900" indent="0" algn="ctr">
              <a:buNone/>
              <a:defRPr sz="8504"/>
            </a:lvl3pPr>
            <a:lvl4pPr marL="6479850" indent="0" algn="ctr">
              <a:buNone/>
              <a:defRPr sz="7559"/>
            </a:lvl4pPr>
            <a:lvl5pPr marL="8639800" indent="0" algn="ctr">
              <a:buNone/>
              <a:defRPr sz="7559"/>
            </a:lvl5pPr>
            <a:lvl6pPr marL="10799750" indent="0" algn="ctr">
              <a:buNone/>
              <a:defRPr sz="7559"/>
            </a:lvl6pPr>
            <a:lvl7pPr marL="12959700" indent="0" algn="ctr">
              <a:buNone/>
              <a:defRPr sz="7559"/>
            </a:lvl7pPr>
            <a:lvl8pPr marL="15119650" indent="0" algn="ctr">
              <a:buNone/>
              <a:defRPr sz="7559"/>
            </a:lvl8pPr>
            <a:lvl9pPr marL="17279600" indent="0" algn="ctr">
              <a:buNone/>
              <a:defRPr sz="755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DBC52-DEEE-8344-A33D-A000696F38BD}" type="datetimeFigureOut">
              <a:rPr lang="en-KR" smtClean="0"/>
              <a:t>7/13/23</a:t>
            </a:fld>
            <a:endParaRPr lang="en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2A74C-B55C-784D-AD6A-2EBA0B048DCA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96552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DBC52-DEEE-8344-A33D-A000696F38BD}" type="datetimeFigureOut">
              <a:rPr lang="en-KR" smtClean="0"/>
              <a:t>7/13/23</a:t>
            </a:fld>
            <a:endParaRPr lang="en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2A74C-B55C-784D-AD6A-2EBA0B048DCA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998276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914323" y="1724962"/>
            <a:ext cx="9314795" cy="2745689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69937" y="1724962"/>
            <a:ext cx="27404397" cy="274568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DBC52-DEEE-8344-A33D-A000696F38BD}" type="datetimeFigureOut">
              <a:rPr lang="en-KR" smtClean="0"/>
              <a:t>7/13/23</a:t>
            </a:fld>
            <a:endParaRPr lang="en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2A74C-B55C-784D-AD6A-2EBA0B048DCA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704429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DBC52-DEEE-8344-A33D-A000696F38BD}" type="datetimeFigureOut">
              <a:rPr lang="en-KR" smtClean="0"/>
              <a:t>7/13/23</a:t>
            </a:fld>
            <a:endParaRPr lang="en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2A74C-B55C-784D-AD6A-2EBA0B048DCA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49854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7437" y="8077332"/>
            <a:ext cx="37259181" cy="13477201"/>
          </a:xfrm>
        </p:spPr>
        <p:txBody>
          <a:bodyPr anchor="b"/>
          <a:lstStyle>
            <a:lvl1pPr>
              <a:defRPr sz="2834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7437" y="21682033"/>
            <a:ext cx="37259181" cy="7087342"/>
          </a:xfrm>
        </p:spPr>
        <p:txBody>
          <a:bodyPr/>
          <a:lstStyle>
            <a:lvl1pPr marL="0" indent="0">
              <a:buNone/>
              <a:defRPr sz="11338">
                <a:solidFill>
                  <a:schemeClr val="tx1"/>
                </a:solidFill>
              </a:defRPr>
            </a:lvl1pPr>
            <a:lvl2pPr marL="2159950" indent="0">
              <a:buNone/>
              <a:defRPr sz="9449">
                <a:solidFill>
                  <a:schemeClr val="tx1">
                    <a:tint val="75000"/>
                  </a:schemeClr>
                </a:solidFill>
              </a:defRPr>
            </a:lvl2pPr>
            <a:lvl3pPr marL="4319900" indent="0">
              <a:buNone/>
              <a:defRPr sz="8504">
                <a:solidFill>
                  <a:schemeClr val="tx1">
                    <a:tint val="75000"/>
                  </a:schemeClr>
                </a:solidFill>
              </a:defRPr>
            </a:lvl3pPr>
            <a:lvl4pPr marL="6479850" indent="0">
              <a:buNone/>
              <a:defRPr sz="7559">
                <a:solidFill>
                  <a:schemeClr val="tx1">
                    <a:tint val="75000"/>
                  </a:schemeClr>
                </a:solidFill>
              </a:defRPr>
            </a:lvl4pPr>
            <a:lvl5pPr marL="8639800" indent="0">
              <a:buNone/>
              <a:defRPr sz="7559">
                <a:solidFill>
                  <a:schemeClr val="tx1">
                    <a:tint val="75000"/>
                  </a:schemeClr>
                </a:solidFill>
              </a:defRPr>
            </a:lvl5pPr>
            <a:lvl6pPr marL="10799750" indent="0">
              <a:buNone/>
              <a:defRPr sz="7559">
                <a:solidFill>
                  <a:schemeClr val="tx1">
                    <a:tint val="75000"/>
                  </a:schemeClr>
                </a:solidFill>
              </a:defRPr>
            </a:lvl6pPr>
            <a:lvl7pPr marL="12959700" indent="0">
              <a:buNone/>
              <a:defRPr sz="7559">
                <a:solidFill>
                  <a:schemeClr val="tx1">
                    <a:tint val="75000"/>
                  </a:schemeClr>
                </a:solidFill>
              </a:defRPr>
            </a:lvl7pPr>
            <a:lvl8pPr marL="15119650" indent="0">
              <a:buNone/>
              <a:defRPr sz="7559">
                <a:solidFill>
                  <a:schemeClr val="tx1">
                    <a:tint val="75000"/>
                  </a:schemeClr>
                </a:solidFill>
              </a:defRPr>
            </a:lvl8pPr>
            <a:lvl9pPr marL="17279600" indent="0">
              <a:buNone/>
              <a:defRPr sz="755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DBC52-DEEE-8344-A33D-A000696F38BD}" type="datetimeFigureOut">
              <a:rPr lang="en-KR" smtClean="0"/>
              <a:t>7/13/23</a:t>
            </a:fld>
            <a:endParaRPr lang="en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2A74C-B55C-784D-AD6A-2EBA0B048DCA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621067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69935" y="8624810"/>
            <a:ext cx="18359596" cy="205570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869519" y="8624810"/>
            <a:ext cx="18359596" cy="205570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DBC52-DEEE-8344-A33D-A000696F38BD}" type="datetimeFigureOut">
              <a:rPr lang="en-KR" smtClean="0"/>
              <a:t>7/13/23</a:t>
            </a:fld>
            <a:endParaRPr lang="en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2A74C-B55C-784D-AD6A-2EBA0B048DCA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934035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561" y="1724969"/>
            <a:ext cx="37259181" cy="62623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5566" y="7942328"/>
            <a:ext cx="18275220" cy="3892412"/>
          </a:xfrm>
        </p:spPr>
        <p:txBody>
          <a:bodyPr anchor="b"/>
          <a:lstStyle>
            <a:lvl1pPr marL="0" indent="0">
              <a:buNone/>
              <a:defRPr sz="11338" b="1"/>
            </a:lvl1pPr>
            <a:lvl2pPr marL="2159950" indent="0">
              <a:buNone/>
              <a:defRPr sz="9449" b="1"/>
            </a:lvl2pPr>
            <a:lvl3pPr marL="4319900" indent="0">
              <a:buNone/>
              <a:defRPr sz="8504" b="1"/>
            </a:lvl3pPr>
            <a:lvl4pPr marL="6479850" indent="0">
              <a:buNone/>
              <a:defRPr sz="7559" b="1"/>
            </a:lvl4pPr>
            <a:lvl5pPr marL="8639800" indent="0">
              <a:buNone/>
              <a:defRPr sz="7559" b="1"/>
            </a:lvl5pPr>
            <a:lvl6pPr marL="10799750" indent="0">
              <a:buNone/>
              <a:defRPr sz="7559" b="1"/>
            </a:lvl6pPr>
            <a:lvl7pPr marL="12959700" indent="0">
              <a:buNone/>
              <a:defRPr sz="7559" b="1"/>
            </a:lvl7pPr>
            <a:lvl8pPr marL="15119650" indent="0">
              <a:buNone/>
              <a:defRPr sz="7559" b="1"/>
            </a:lvl8pPr>
            <a:lvl9pPr marL="17279600" indent="0">
              <a:buNone/>
              <a:defRPr sz="755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75566" y="11834740"/>
            <a:ext cx="18275220" cy="174071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869521" y="7942328"/>
            <a:ext cx="18365223" cy="3892412"/>
          </a:xfrm>
        </p:spPr>
        <p:txBody>
          <a:bodyPr anchor="b"/>
          <a:lstStyle>
            <a:lvl1pPr marL="0" indent="0">
              <a:buNone/>
              <a:defRPr sz="11338" b="1"/>
            </a:lvl1pPr>
            <a:lvl2pPr marL="2159950" indent="0">
              <a:buNone/>
              <a:defRPr sz="9449" b="1"/>
            </a:lvl2pPr>
            <a:lvl3pPr marL="4319900" indent="0">
              <a:buNone/>
              <a:defRPr sz="8504" b="1"/>
            </a:lvl3pPr>
            <a:lvl4pPr marL="6479850" indent="0">
              <a:buNone/>
              <a:defRPr sz="7559" b="1"/>
            </a:lvl4pPr>
            <a:lvl5pPr marL="8639800" indent="0">
              <a:buNone/>
              <a:defRPr sz="7559" b="1"/>
            </a:lvl5pPr>
            <a:lvl6pPr marL="10799750" indent="0">
              <a:buNone/>
              <a:defRPr sz="7559" b="1"/>
            </a:lvl6pPr>
            <a:lvl7pPr marL="12959700" indent="0">
              <a:buNone/>
              <a:defRPr sz="7559" b="1"/>
            </a:lvl7pPr>
            <a:lvl8pPr marL="15119650" indent="0">
              <a:buNone/>
              <a:defRPr sz="7559" b="1"/>
            </a:lvl8pPr>
            <a:lvl9pPr marL="17279600" indent="0">
              <a:buNone/>
              <a:defRPr sz="755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869521" y="11834740"/>
            <a:ext cx="18365223" cy="174071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DBC52-DEEE-8344-A33D-A000696F38BD}" type="datetimeFigureOut">
              <a:rPr lang="en-KR" smtClean="0"/>
              <a:t>7/13/23</a:t>
            </a:fld>
            <a:endParaRPr lang="en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2A74C-B55C-784D-AD6A-2EBA0B048DCA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62348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DBC52-DEEE-8344-A33D-A000696F38BD}" type="datetimeFigureOut">
              <a:rPr lang="en-KR" smtClean="0"/>
              <a:t>7/13/23</a:t>
            </a:fld>
            <a:endParaRPr lang="en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2A74C-B55C-784D-AD6A-2EBA0B048DCA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757637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DBC52-DEEE-8344-A33D-A000696F38BD}" type="datetimeFigureOut">
              <a:rPr lang="en-KR" smtClean="0"/>
              <a:t>7/13/23</a:t>
            </a:fld>
            <a:endParaRPr lang="en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2A74C-B55C-784D-AD6A-2EBA0B048DCA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508391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561" y="2159952"/>
            <a:ext cx="13932818" cy="7559834"/>
          </a:xfrm>
        </p:spPr>
        <p:txBody>
          <a:bodyPr anchor="b"/>
          <a:lstStyle>
            <a:lvl1pPr>
              <a:defRPr sz="1511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65223" y="4664905"/>
            <a:ext cx="21869519" cy="23024494"/>
          </a:xfrm>
        </p:spPr>
        <p:txBody>
          <a:bodyPr/>
          <a:lstStyle>
            <a:lvl1pPr>
              <a:defRPr sz="15118"/>
            </a:lvl1pPr>
            <a:lvl2pPr>
              <a:defRPr sz="13228"/>
            </a:lvl2pPr>
            <a:lvl3pPr>
              <a:defRPr sz="11338"/>
            </a:lvl3pPr>
            <a:lvl4pPr>
              <a:defRPr sz="9449"/>
            </a:lvl4pPr>
            <a:lvl5pPr>
              <a:defRPr sz="9449"/>
            </a:lvl5pPr>
            <a:lvl6pPr>
              <a:defRPr sz="9449"/>
            </a:lvl6pPr>
            <a:lvl7pPr>
              <a:defRPr sz="9449"/>
            </a:lvl7pPr>
            <a:lvl8pPr>
              <a:defRPr sz="9449"/>
            </a:lvl8pPr>
            <a:lvl9pPr>
              <a:defRPr sz="944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561" y="9719786"/>
            <a:ext cx="13932818" cy="18007107"/>
          </a:xfrm>
        </p:spPr>
        <p:txBody>
          <a:bodyPr/>
          <a:lstStyle>
            <a:lvl1pPr marL="0" indent="0">
              <a:buNone/>
              <a:defRPr sz="7559"/>
            </a:lvl1pPr>
            <a:lvl2pPr marL="2159950" indent="0">
              <a:buNone/>
              <a:defRPr sz="6614"/>
            </a:lvl2pPr>
            <a:lvl3pPr marL="4319900" indent="0">
              <a:buNone/>
              <a:defRPr sz="5669"/>
            </a:lvl3pPr>
            <a:lvl4pPr marL="6479850" indent="0">
              <a:buNone/>
              <a:defRPr sz="4724"/>
            </a:lvl4pPr>
            <a:lvl5pPr marL="8639800" indent="0">
              <a:buNone/>
              <a:defRPr sz="4724"/>
            </a:lvl5pPr>
            <a:lvl6pPr marL="10799750" indent="0">
              <a:buNone/>
              <a:defRPr sz="4724"/>
            </a:lvl6pPr>
            <a:lvl7pPr marL="12959700" indent="0">
              <a:buNone/>
              <a:defRPr sz="4724"/>
            </a:lvl7pPr>
            <a:lvl8pPr marL="15119650" indent="0">
              <a:buNone/>
              <a:defRPr sz="4724"/>
            </a:lvl8pPr>
            <a:lvl9pPr marL="17279600" indent="0">
              <a:buNone/>
              <a:defRPr sz="472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DBC52-DEEE-8344-A33D-A000696F38BD}" type="datetimeFigureOut">
              <a:rPr lang="en-KR" smtClean="0"/>
              <a:t>7/13/23</a:t>
            </a:fld>
            <a:endParaRPr lang="en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2A74C-B55C-784D-AD6A-2EBA0B048DCA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161570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561" y="2159952"/>
            <a:ext cx="13932818" cy="7559834"/>
          </a:xfrm>
        </p:spPr>
        <p:txBody>
          <a:bodyPr anchor="b"/>
          <a:lstStyle>
            <a:lvl1pPr>
              <a:defRPr sz="1511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365223" y="4664905"/>
            <a:ext cx="21869519" cy="23024494"/>
          </a:xfrm>
        </p:spPr>
        <p:txBody>
          <a:bodyPr anchor="t"/>
          <a:lstStyle>
            <a:lvl1pPr marL="0" indent="0">
              <a:buNone/>
              <a:defRPr sz="15118"/>
            </a:lvl1pPr>
            <a:lvl2pPr marL="2159950" indent="0">
              <a:buNone/>
              <a:defRPr sz="13228"/>
            </a:lvl2pPr>
            <a:lvl3pPr marL="4319900" indent="0">
              <a:buNone/>
              <a:defRPr sz="11338"/>
            </a:lvl3pPr>
            <a:lvl4pPr marL="6479850" indent="0">
              <a:buNone/>
              <a:defRPr sz="9449"/>
            </a:lvl4pPr>
            <a:lvl5pPr marL="8639800" indent="0">
              <a:buNone/>
              <a:defRPr sz="9449"/>
            </a:lvl5pPr>
            <a:lvl6pPr marL="10799750" indent="0">
              <a:buNone/>
              <a:defRPr sz="9449"/>
            </a:lvl6pPr>
            <a:lvl7pPr marL="12959700" indent="0">
              <a:buNone/>
              <a:defRPr sz="9449"/>
            </a:lvl7pPr>
            <a:lvl8pPr marL="15119650" indent="0">
              <a:buNone/>
              <a:defRPr sz="9449"/>
            </a:lvl8pPr>
            <a:lvl9pPr marL="17279600" indent="0">
              <a:buNone/>
              <a:defRPr sz="944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561" y="9719786"/>
            <a:ext cx="13932818" cy="18007107"/>
          </a:xfrm>
        </p:spPr>
        <p:txBody>
          <a:bodyPr/>
          <a:lstStyle>
            <a:lvl1pPr marL="0" indent="0">
              <a:buNone/>
              <a:defRPr sz="7559"/>
            </a:lvl1pPr>
            <a:lvl2pPr marL="2159950" indent="0">
              <a:buNone/>
              <a:defRPr sz="6614"/>
            </a:lvl2pPr>
            <a:lvl3pPr marL="4319900" indent="0">
              <a:buNone/>
              <a:defRPr sz="5669"/>
            </a:lvl3pPr>
            <a:lvl4pPr marL="6479850" indent="0">
              <a:buNone/>
              <a:defRPr sz="4724"/>
            </a:lvl4pPr>
            <a:lvl5pPr marL="8639800" indent="0">
              <a:buNone/>
              <a:defRPr sz="4724"/>
            </a:lvl5pPr>
            <a:lvl6pPr marL="10799750" indent="0">
              <a:buNone/>
              <a:defRPr sz="4724"/>
            </a:lvl6pPr>
            <a:lvl7pPr marL="12959700" indent="0">
              <a:buNone/>
              <a:defRPr sz="4724"/>
            </a:lvl7pPr>
            <a:lvl8pPr marL="15119650" indent="0">
              <a:buNone/>
              <a:defRPr sz="4724"/>
            </a:lvl8pPr>
            <a:lvl9pPr marL="17279600" indent="0">
              <a:buNone/>
              <a:defRPr sz="472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DBC52-DEEE-8344-A33D-A000696F38BD}" type="datetimeFigureOut">
              <a:rPr lang="en-KR" smtClean="0"/>
              <a:t>7/13/23</a:t>
            </a:fld>
            <a:endParaRPr lang="en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2A74C-B55C-784D-AD6A-2EBA0B048DCA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86732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69935" y="1724969"/>
            <a:ext cx="37259181" cy="62623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69935" y="8624810"/>
            <a:ext cx="37259181" cy="205570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69935" y="30029347"/>
            <a:ext cx="9719786" cy="17249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66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CDBC52-DEEE-8344-A33D-A000696F38BD}" type="datetimeFigureOut">
              <a:rPr lang="en-KR" smtClean="0"/>
              <a:t>7/13/23</a:t>
            </a:fld>
            <a:endParaRPr lang="en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309686" y="30029347"/>
            <a:ext cx="14579679" cy="17249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66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509329" y="30029347"/>
            <a:ext cx="9719786" cy="17249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66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02A74C-B55C-784D-AD6A-2EBA0B048DCA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535175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4319900" rtl="0" eaLnBrk="1" latinLnBrk="0" hangingPunct="1">
        <a:lnSpc>
          <a:spcPct val="90000"/>
        </a:lnSpc>
        <a:spcBef>
          <a:spcPct val="0"/>
        </a:spcBef>
        <a:buNone/>
        <a:defRPr sz="2078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79975" indent="-1079975" algn="l" defTabSz="4319900" rtl="0" eaLnBrk="1" latinLnBrk="0" hangingPunct="1">
        <a:lnSpc>
          <a:spcPct val="90000"/>
        </a:lnSpc>
        <a:spcBef>
          <a:spcPts val="4724"/>
        </a:spcBef>
        <a:buFont typeface="Arial" panose="020B0604020202020204" pitchFamily="34" charset="0"/>
        <a:buChar char="•"/>
        <a:defRPr sz="13228" kern="1200">
          <a:solidFill>
            <a:schemeClr val="tx1"/>
          </a:solidFill>
          <a:latin typeface="+mn-lt"/>
          <a:ea typeface="+mn-ea"/>
          <a:cs typeface="+mn-cs"/>
        </a:defRPr>
      </a:lvl1pPr>
      <a:lvl2pPr marL="3239925" indent="-1079975" algn="l" defTabSz="4319900" rtl="0" eaLnBrk="1" latinLnBrk="0" hangingPunct="1">
        <a:lnSpc>
          <a:spcPct val="90000"/>
        </a:lnSpc>
        <a:spcBef>
          <a:spcPts val="2362"/>
        </a:spcBef>
        <a:buFont typeface="Arial" panose="020B0604020202020204" pitchFamily="34" charset="0"/>
        <a:buChar char="•"/>
        <a:defRPr sz="11338" kern="1200">
          <a:solidFill>
            <a:schemeClr val="tx1"/>
          </a:solidFill>
          <a:latin typeface="+mn-lt"/>
          <a:ea typeface="+mn-ea"/>
          <a:cs typeface="+mn-cs"/>
        </a:defRPr>
      </a:lvl2pPr>
      <a:lvl3pPr marL="5399875" indent="-1079975" algn="l" defTabSz="4319900" rtl="0" eaLnBrk="1" latinLnBrk="0" hangingPunct="1">
        <a:lnSpc>
          <a:spcPct val="90000"/>
        </a:lnSpc>
        <a:spcBef>
          <a:spcPts val="2362"/>
        </a:spcBef>
        <a:buFont typeface="Arial" panose="020B0604020202020204" pitchFamily="34" charset="0"/>
        <a:buChar char="•"/>
        <a:defRPr sz="9449" kern="1200">
          <a:solidFill>
            <a:schemeClr val="tx1"/>
          </a:solidFill>
          <a:latin typeface="+mn-lt"/>
          <a:ea typeface="+mn-ea"/>
          <a:cs typeface="+mn-cs"/>
        </a:defRPr>
      </a:lvl3pPr>
      <a:lvl4pPr marL="7559825" indent="-1079975" algn="l" defTabSz="4319900" rtl="0" eaLnBrk="1" latinLnBrk="0" hangingPunct="1">
        <a:lnSpc>
          <a:spcPct val="90000"/>
        </a:lnSpc>
        <a:spcBef>
          <a:spcPts val="2362"/>
        </a:spcBef>
        <a:buFont typeface="Arial" panose="020B0604020202020204" pitchFamily="34" charset="0"/>
        <a:buChar char="•"/>
        <a:defRPr sz="8504" kern="1200">
          <a:solidFill>
            <a:schemeClr val="tx1"/>
          </a:solidFill>
          <a:latin typeface="+mn-lt"/>
          <a:ea typeface="+mn-ea"/>
          <a:cs typeface="+mn-cs"/>
        </a:defRPr>
      </a:lvl4pPr>
      <a:lvl5pPr marL="9719775" indent="-1079975" algn="l" defTabSz="4319900" rtl="0" eaLnBrk="1" latinLnBrk="0" hangingPunct="1">
        <a:lnSpc>
          <a:spcPct val="90000"/>
        </a:lnSpc>
        <a:spcBef>
          <a:spcPts val="2362"/>
        </a:spcBef>
        <a:buFont typeface="Arial" panose="020B0604020202020204" pitchFamily="34" charset="0"/>
        <a:buChar char="•"/>
        <a:defRPr sz="8504" kern="1200">
          <a:solidFill>
            <a:schemeClr val="tx1"/>
          </a:solidFill>
          <a:latin typeface="+mn-lt"/>
          <a:ea typeface="+mn-ea"/>
          <a:cs typeface="+mn-cs"/>
        </a:defRPr>
      </a:lvl5pPr>
      <a:lvl6pPr marL="11879725" indent="-1079975" algn="l" defTabSz="4319900" rtl="0" eaLnBrk="1" latinLnBrk="0" hangingPunct="1">
        <a:lnSpc>
          <a:spcPct val="90000"/>
        </a:lnSpc>
        <a:spcBef>
          <a:spcPts val="2362"/>
        </a:spcBef>
        <a:buFont typeface="Arial" panose="020B0604020202020204" pitchFamily="34" charset="0"/>
        <a:buChar char="•"/>
        <a:defRPr sz="8504" kern="1200">
          <a:solidFill>
            <a:schemeClr val="tx1"/>
          </a:solidFill>
          <a:latin typeface="+mn-lt"/>
          <a:ea typeface="+mn-ea"/>
          <a:cs typeface="+mn-cs"/>
        </a:defRPr>
      </a:lvl6pPr>
      <a:lvl7pPr marL="14039675" indent="-1079975" algn="l" defTabSz="4319900" rtl="0" eaLnBrk="1" latinLnBrk="0" hangingPunct="1">
        <a:lnSpc>
          <a:spcPct val="90000"/>
        </a:lnSpc>
        <a:spcBef>
          <a:spcPts val="2362"/>
        </a:spcBef>
        <a:buFont typeface="Arial" panose="020B0604020202020204" pitchFamily="34" charset="0"/>
        <a:buChar char="•"/>
        <a:defRPr sz="8504" kern="1200">
          <a:solidFill>
            <a:schemeClr val="tx1"/>
          </a:solidFill>
          <a:latin typeface="+mn-lt"/>
          <a:ea typeface="+mn-ea"/>
          <a:cs typeface="+mn-cs"/>
        </a:defRPr>
      </a:lvl7pPr>
      <a:lvl8pPr marL="16199625" indent="-1079975" algn="l" defTabSz="4319900" rtl="0" eaLnBrk="1" latinLnBrk="0" hangingPunct="1">
        <a:lnSpc>
          <a:spcPct val="90000"/>
        </a:lnSpc>
        <a:spcBef>
          <a:spcPts val="2362"/>
        </a:spcBef>
        <a:buFont typeface="Arial" panose="020B0604020202020204" pitchFamily="34" charset="0"/>
        <a:buChar char="•"/>
        <a:defRPr sz="8504" kern="1200">
          <a:solidFill>
            <a:schemeClr val="tx1"/>
          </a:solidFill>
          <a:latin typeface="+mn-lt"/>
          <a:ea typeface="+mn-ea"/>
          <a:cs typeface="+mn-cs"/>
        </a:defRPr>
      </a:lvl8pPr>
      <a:lvl9pPr marL="18359575" indent="-1079975" algn="l" defTabSz="4319900" rtl="0" eaLnBrk="1" latinLnBrk="0" hangingPunct="1">
        <a:lnSpc>
          <a:spcPct val="90000"/>
        </a:lnSpc>
        <a:spcBef>
          <a:spcPts val="2362"/>
        </a:spcBef>
        <a:buFont typeface="Arial" panose="020B0604020202020204" pitchFamily="34" charset="0"/>
        <a:buChar char="•"/>
        <a:defRPr sz="850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19900" rtl="0" eaLnBrk="1" latinLnBrk="0" hangingPunct="1">
        <a:defRPr sz="8504" kern="1200">
          <a:solidFill>
            <a:schemeClr val="tx1"/>
          </a:solidFill>
          <a:latin typeface="+mn-lt"/>
          <a:ea typeface="+mn-ea"/>
          <a:cs typeface="+mn-cs"/>
        </a:defRPr>
      </a:lvl1pPr>
      <a:lvl2pPr marL="2159950" algn="l" defTabSz="4319900" rtl="0" eaLnBrk="1" latinLnBrk="0" hangingPunct="1">
        <a:defRPr sz="8504" kern="1200">
          <a:solidFill>
            <a:schemeClr val="tx1"/>
          </a:solidFill>
          <a:latin typeface="+mn-lt"/>
          <a:ea typeface="+mn-ea"/>
          <a:cs typeface="+mn-cs"/>
        </a:defRPr>
      </a:lvl2pPr>
      <a:lvl3pPr marL="4319900" algn="l" defTabSz="4319900" rtl="0" eaLnBrk="1" latinLnBrk="0" hangingPunct="1">
        <a:defRPr sz="8504" kern="1200">
          <a:solidFill>
            <a:schemeClr val="tx1"/>
          </a:solidFill>
          <a:latin typeface="+mn-lt"/>
          <a:ea typeface="+mn-ea"/>
          <a:cs typeface="+mn-cs"/>
        </a:defRPr>
      </a:lvl3pPr>
      <a:lvl4pPr marL="6479850" algn="l" defTabSz="4319900" rtl="0" eaLnBrk="1" latinLnBrk="0" hangingPunct="1">
        <a:defRPr sz="8504" kern="1200">
          <a:solidFill>
            <a:schemeClr val="tx1"/>
          </a:solidFill>
          <a:latin typeface="+mn-lt"/>
          <a:ea typeface="+mn-ea"/>
          <a:cs typeface="+mn-cs"/>
        </a:defRPr>
      </a:lvl4pPr>
      <a:lvl5pPr marL="8639800" algn="l" defTabSz="4319900" rtl="0" eaLnBrk="1" latinLnBrk="0" hangingPunct="1">
        <a:defRPr sz="8504" kern="1200">
          <a:solidFill>
            <a:schemeClr val="tx1"/>
          </a:solidFill>
          <a:latin typeface="+mn-lt"/>
          <a:ea typeface="+mn-ea"/>
          <a:cs typeface="+mn-cs"/>
        </a:defRPr>
      </a:lvl5pPr>
      <a:lvl6pPr marL="10799750" algn="l" defTabSz="4319900" rtl="0" eaLnBrk="1" latinLnBrk="0" hangingPunct="1">
        <a:defRPr sz="8504" kern="1200">
          <a:solidFill>
            <a:schemeClr val="tx1"/>
          </a:solidFill>
          <a:latin typeface="+mn-lt"/>
          <a:ea typeface="+mn-ea"/>
          <a:cs typeface="+mn-cs"/>
        </a:defRPr>
      </a:lvl6pPr>
      <a:lvl7pPr marL="12959700" algn="l" defTabSz="4319900" rtl="0" eaLnBrk="1" latinLnBrk="0" hangingPunct="1">
        <a:defRPr sz="8504" kern="1200">
          <a:solidFill>
            <a:schemeClr val="tx1"/>
          </a:solidFill>
          <a:latin typeface="+mn-lt"/>
          <a:ea typeface="+mn-ea"/>
          <a:cs typeface="+mn-cs"/>
        </a:defRPr>
      </a:lvl7pPr>
      <a:lvl8pPr marL="15119650" algn="l" defTabSz="4319900" rtl="0" eaLnBrk="1" latinLnBrk="0" hangingPunct="1">
        <a:defRPr sz="8504" kern="1200">
          <a:solidFill>
            <a:schemeClr val="tx1"/>
          </a:solidFill>
          <a:latin typeface="+mn-lt"/>
          <a:ea typeface="+mn-ea"/>
          <a:cs typeface="+mn-cs"/>
        </a:defRPr>
      </a:lvl8pPr>
      <a:lvl9pPr marL="17279600" algn="l" defTabSz="4319900" rtl="0" eaLnBrk="1" latinLnBrk="0" hangingPunct="1">
        <a:defRPr sz="850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png"/><Relationship Id="rId3" Type="http://schemas.microsoft.com/office/2018/10/relationships/comments" Target="../comments/modernComment_100_1D796E39.xml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5" Type="http://schemas.openxmlformats.org/officeDocument/2006/relationships/image" Target="../media/image2.png"/><Relationship Id="rId15" Type="http://schemas.openxmlformats.org/officeDocument/2006/relationships/image" Target="../media/image12.png"/><Relationship Id="rId10" Type="http://schemas.openxmlformats.org/officeDocument/2006/relationships/image" Target="../media/image7.png"/><Relationship Id="rId4" Type="http://schemas.openxmlformats.org/officeDocument/2006/relationships/image" Target="../media/image1.emf"/><Relationship Id="rId9" Type="http://schemas.openxmlformats.org/officeDocument/2006/relationships/image" Target="../media/image6.png"/><Relationship Id="rId1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1802FC11-97A4-B64A-8527-56A524535550}"/>
              </a:ext>
            </a:extLst>
          </p:cNvPr>
          <p:cNvSpPr/>
          <p:nvPr/>
        </p:nvSpPr>
        <p:spPr>
          <a:xfrm>
            <a:off x="0" y="-10452"/>
            <a:ext cx="43199050" cy="3588733"/>
          </a:xfrm>
          <a:prstGeom prst="rect">
            <a:avLst/>
          </a:prstGeom>
          <a:solidFill>
            <a:srgbClr val="002D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sz="1543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7092F2F-3907-054E-85A1-511B51BF04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43156" y="-70108"/>
            <a:ext cx="6155554" cy="3732108"/>
          </a:xfrm>
          <a:prstGeom prst="rect">
            <a:avLst/>
          </a:prstGeom>
        </p:spPr>
      </p:pic>
      <p:sp>
        <p:nvSpPr>
          <p:cNvPr id="58" name="Rectangle 57">
            <a:extLst>
              <a:ext uri="{FF2B5EF4-FFF2-40B4-BE49-F238E27FC236}">
                <a16:creationId xmlns:a16="http://schemas.microsoft.com/office/drawing/2014/main" id="{8692988F-2929-564B-B61C-26AFCF0D7BD6}"/>
              </a:ext>
            </a:extLst>
          </p:cNvPr>
          <p:cNvSpPr/>
          <p:nvPr/>
        </p:nvSpPr>
        <p:spPr>
          <a:xfrm>
            <a:off x="321773" y="17491444"/>
            <a:ext cx="10289110" cy="108131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114" b="1" dirty="0">
                <a:solidFill>
                  <a:schemeClr val="bg1"/>
                </a:solidFill>
                <a:latin typeface="Avenir Book" panose="02000503020000020003" pitchFamily="2" charset="0"/>
              </a:rPr>
              <a:t>Inter-Subject Pattern Correlation (</a:t>
            </a:r>
            <a:r>
              <a:rPr lang="en-US" sz="4114" b="1" dirty="0" err="1">
                <a:solidFill>
                  <a:schemeClr val="bg1"/>
                </a:solidFill>
                <a:latin typeface="Avenir Book" panose="02000503020000020003" pitchFamily="2" charset="0"/>
              </a:rPr>
              <a:t>pISC</a:t>
            </a:r>
            <a:r>
              <a:rPr lang="en-US" sz="4114" b="1" dirty="0">
                <a:solidFill>
                  <a:schemeClr val="bg1"/>
                </a:solidFill>
                <a:latin typeface="Avenir Book" panose="02000503020000020003" pitchFamily="2" charset="0"/>
              </a:rPr>
              <a:t>)</a:t>
            </a:r>
            <a:endParaRPr lang="en-KR" sz="4114" b="1" dirty="0">
              <a:solidFill>
                <a:schemeClr val="bg1"/>
              </a:solidFill>
              <a:latin typeface="Avenir Book" panose="02000503020000020003" pitchFamily="2" charset="0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E0F8A94E-C8DA-F34A-B363-A530B528AA67}"/>
              </a:ext>
            </a:extLst>
          </p:cNvPr>
          <p:cNvSpPr/>
          <p:nvPr/>
        </p:nvSpPr>
        <p:spPr>
          <a:xfrm>
            <a:off x="385731" y="3874752"/>
            <a:ext cx="10289110" cy="108131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4114" b="1" dirty="0">
                <a:solidFill>
                  <a:schemeClr val="bg1"/>
                </a:solidFill>
                <a:latin typeface="Avenir Book" panose="02000503020000020003" pitchFamily="2" charset="0"/>
              </a:rPr>
              <a:t>Introduction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966D5E56-13B9-1940-A756-CCE17FC37D70}"/>
              </a:ext>
            </a:extLst>
          </p:cNvPr>
          <p:cNvSpPr/>
          <p:nvPr/>
        </p:nvSpPr>
        <p:spPr>
          <a:xfrm>
            <a:off x="385731" y="10771074"/>
            <a:ext cx="10289110" cy="108131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114" b="1" dirty="0">
                <a:solidFill>
                  <a:schemeClr val="bg1"/>
                </a:solidFill>
                <a:latin typeface="Avenir Book" panose="02000503020000020003" pitchFamily="2" charset="0"/>
              </a:rPr>
              <a:t>Study Design</a:t>
            </a:r>
            <a:endParaRPr lang="en-KR" sz="4114" b="1" dirty="0">
              <a:solidFill>
                <a:schemeClr val="bg1"/>
              </a:solidFill>
              <a:latin typeface="Avenir Book" panose="02000503020000020003" pitchFamily="2" charset="0"/>
            </a:endParaRPr>
          </a:p>
        </p:txBody>
      </p:sp>
      <p:sp>
        <p:nvSpPr>
          <p:cNvPr id="263" name="Rectangle 262">
            <a:extLst>
              <a:ext uri="{FF2B5EF4-FFF2-40B4-BE49-F238E27FC236}">
                <a16:creationId xmlns:a16="http://schemas.microsoft.com/office/drawing/2014/main" id="{2E8C980F-C719-D946-951D-772A4A9A836F}"/>
              </a:ext>
            </a:extLst>
          </p:cNvPr>
          <p:cNvSpPr/>
          <p:nvPr/>
        </p:nvSpPr>
        <p:spPr>
          <a:xfrm>
            <a:off x="11665427" y="3874752"/>
            <a:ext cx="20304474" cy="108131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771" b="1" dirty="0">
                <a:solidFill>
                  <a:schemeClr val="bg1"/>
                </a:solidFill>
                <a:latin typeface="Avenir Book" panose="02000503020000020003" pitchFamily="2" charset="0"/>
              </a:rPr>
              <a:t>1. Psilocybin has both </a:t>
            </a:r>
            <a:r>
              <a:rPr lang="en-US" sz="3771" b="1" dirty="0">
                <a:solidFill>
                  <a:srgbClr val="FF0000"/>
                </a:solidFill>
                <a:latin typeface="Avenir Book" panose="02000503020000020003" pitchFamily="2" charset="0"/>
              </a:rPr>
              <a:t>idiosyncratic</a:t>
            </a:r>
            <a:r>
              <a:rPr lang="en-US" sz="3771" b="1" dirty="0">
                <a:solidFill>
                  <a:schemeClr val="bg1"/>
                </a:solidFill>
                <a:latin typeface="Avenir Book" panose="02000503020000020003" pitchFamily="2" charset="0"/>
              </a:rPr>
              <a:t> and </a:t>
            </a:r>
            <a:r>
              <a:rPr lang="en-US" sz="3771" b="1" dirty="0">
                <a:solidFill>
                  <a:srgbClr val="0118D8"/>
                </a:solidFill>
                <a:latin typeface="Avenir Book" panose="02000503020000020003" pitchFamily="2" charset="0"/>
              </a:rPr>
              <a:t>shared</a:t>
            </a:r>
            <a:r>
              <a:rPr lang="en-US" sz="3771" b="1" dirty="0">
                <a:solidFill>
                  <a:schemeClr val="bg1"/>
                </a:solidFill>
                <a:latin typeface="Avenir Book" panose="02000503020000020003" pitchFamily="2" charset="0"/>
              </a:rPr>
              <a:t> effects on subjects’ brain response to music</a:t>
            </a:r>
            <a:endParaRPr lang="en-KR" sz="3771" b="1" dirty="0">
              <a:solidFill>
                <a:schemeClr val="bg1"/>
              </a:solidFill>
              <a:latin typeface="Avenir Book" panose="02000503020000020003" pitchFamily="2" charset="0"/>
            </a:endParaRPr>
          </a:p>
        </p:txBody>
      </p:sp>
      <p:sp>
        <p:nvSpPr>
          <p:cNvPr id="282" name="Rectangle 281">
            <a:extLst>
              <a:ext uri="{FF2B5EF4-FFF2-40B4-BE49-F238E27FC236}">
                <a16:creationId xmlns:a16="http://schemas.microsoft.com/office/drawing/2014/main" id="{A184968D-28F8-554A-9311-C37D213D6B2D}"/>
              </a:ext>
            </a:extLst>
          </p:cNvPr>
          <p:cNvSpPr/>
          <p:nvPr/>
        </p:nvSpPr>
        <p:spPr>
          <a:xfrm>
            <a:off x="11721228" y="14222832"/>
            <a:ext cx="20304474" cy="126188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3771" b="1" dirty="0">
                <a:solidFill>
                  <a:schemeClr val="bg1"/>
                </a:solidFill>
                <a:latin typeface="Avenir Book" panose="02000503020000020003" pitchFamily="2" charset="0"/>
              </a:rPr>
              <a:t>   </a:t>
            </a:r>
            <a:r>
              <a:rPr lang="en-KR" sz="3771" b="1">
                <a:solidFill>
                  <a:schemeClr val="bg1"/>
                </a:solidFill>
                <a:latin typeface="Avenir Book" panose="02000503020000020003" pitchFamily="2" charset="0"/>
              </a:rPr>
              <a:t>2.</a:t>
            </a:r>
            <a:r>
              <a:rPr lang="en-US" sz="3771" b="1" dirty="0">
                <a:solidFill>
                  <a:schemeClr val="bg1"/>
                </a:solidFill>
                <a:latin typeface="Avenir Book" panose="02000503020000020003" pitchFamily="2" charset="0"/>
              </a:rPr>
              <a:t> </a:t>
            </a:r>
            <a:r>
              <a:rPr lang="en-KR" sz="3771" b="1">
                <a:solidFill>
                  <a:schemeClr val="bg1"/>
                </a:solidFill>
                <a:latin typeface="Avenir Book" panose="02000503020000020003" pitchFamily="2" charset="0"/>
              </a:rPr>
              <a:t> </a:t>
            </a:r>
            <a:r>
              <a:rPr lang="en-US" sz="3771" b="1" dirty="0">
                <a:solidFill>
                  <a:schemeClr val="bg1"/>
                </a:solidFill>
                <a:latin typeface="Avenir Book" panose="02000503020000020003" pitchFamily="2" charset="0"/>
              </a:rPr>
              <a:t>Psilocybin affects brain response to music differentially across the TRW hierarchy</a:t>
            </a:r>
            <a:endParaRPr lang="en-KR" sz="3771" b="1" dirty="0">
              <a:solidFill>
                <a:schemeClr val="bg1"/>
              </a:solidFill>
              <a:latin typeface="Avenir Book" panose="02000503020000020003" pitchFamily="2" charset="0"/>
            </a:endParaRPr>
          </a:p>
        </p:txBody>
      </p:sp>
      <p:sp>
        <p:nvSpPr>
          <p:cNvPr id="317" name="Rectangle 316">
            <a:extLst>
              <a:ext uri="{FF2B5EF4-FFF2-40B4-BE49-F238E27FC236}">
                <a16:creationId xmlns:a16="http://schemas.microsoft.com/office/drawing/2014/main" id="{F509411E-4D65-4947-9C5A-7262CCDCAD68}"/>
              </a:ext>
            </a:extLst>
          </p:cNvPr>
          <p:cNvSpPr/>
          <p:nvPr/>
        </p:nvSpPr>
        <p:spPr>
          <a:xfrm>
            <a:off x="32774029" y="4070263"/>
            <a:ext cx="9992532" cy="126188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771" b="1" dirty="0">
                <a:solidFill>
                  <a:schemeClr val="bg1"/>
                </a:solidFill>
                <a:latin typeface="Avenir Book" panose="02000503020000020003" pitchFamily="2" charset="0"/>
              </a:rPr>
              <a:t>Summary</a:t>
            </a:r>
            <a:endParaRPr lang="en-KR" sz="3771" b="1" dirty="0">
              <a:solidFill>
                <a:schemeClr val="bg1"/>
              </a:solidFill>
              <a:latin typeface="Avenir Book" panose="02000503020000020003" pitchFamily="2" charset="0"/>
            </a:endParaRPr>
          </a:p>
        </p:txBody>
      </p:sp>
      <p:sp>
        <p:nvSpPr>
          <p:cNvPr id="479" name="Rectangle 478">
            <a:extLst>
              <a:ext uri="{FF2B5EF4-FFF2-40B4-BE49-F238E27FC236}">
                <a16:creationId xmlns:a16="http://schemas.microsoft.com/office/drawing/2014/main" id="{D8D109B2-F9C5-9A4C-8195-1117F90420F7}"/>
              </a:ext>
            </a:extLst>
          </p:cNvPr>
          <p:cNvSpPr/>
          <p:nvPr/>
        </p:nvSpPr>
        <p:spPr>
          <a:xfrm>
            <a:off x="32774027" y="11839258"/>
            <a:ext cx="9992532" cy="108131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114" b="1" dirty="0">
                <a:solidFill>
                  <a:schemeClr val="bg1"/>
                </a:solidFill>
                <a:latin typeface="Avenir Book" panose="02000503020000020003" pitchFamily="2" charset="0"/>
              </a:rPr>
              <a:t>Implications</a:t>
            </a:r>
            <a:endParaRPr lang="en-KR" sz="4114" b="1" dirty="0">
              <a:solidFill>
                <a:schemeClr val="bg1"/>
              </a:solidFill>
              <a:latin typeface="Avenir Book" panose="02000503020000020003" pitchFamily="2" charset="0"/>
            </a:endParaRPr>
          </a:p>
        </p:txBody>
      </p:sp>
      <p:cxnSp>
        <p:nvCxnSpPr>
          <p:cNvPr id="486" name="Straight Connector 485">
            <a:extLst>
              <a:ext uri="{FF2B5EF4-FFF2-40B4-BE49-F238E27FC236}">
                <a16:creationId xmlns:a16="http://schemas.microsoft.com/office/drawing/2014/main" id="{0FAF9DA7-299C-6A4C-9031-C53F5B99894C}"/>
              </a:ext>
            </a:extLst>
          </p:cNvPr>
          <p:cNvCxnSpPr>
            <a:cxnSpLocks/>
          </p:cNvCxnSpPr>
          <p:nvPr/>
        </p:nvCxnSpPr>
        <p:spPr>
          <a:xfrm>
            <a:off x="11153643" y="3924703"/>
            <a:ext cx="0" cy="27331152"/>
          </a:xfrm>
          <a:prstGeom prst="line">
            <a:avLst/>
          </a:prstGeom>
          <a:ln w="889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3" name="Rectangle 392">
            <a:extLst>
              <a:ext uri="{FF2B5EF4-FFF2-40B4-BE49-F238E27FC236}">
                <a16:creationId xmlns:a16="http://schemas.microsoft.com/office/drawing/2014/main" id="{ECB8C0B5-EEFF-F640-AF50-E0188B0688AB}"/>
              </a:ext>
            </a:extLst>
          </p:cNvPr>
          <p:cNvSpPr/>
          <p:nvPr/>
        </p:nvSpPr>
        <p:spPr>
          <a:xfrm>
            <a:off x="32826378" y="27707925"/>
            <a:ext cx="9992532" cy="108131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114" b="1" dirty="0">
                <a:solidFill>
                  <a:schemeClr val="bg1"/>
                </a:solidFill>
                <a:latin typeface="Avenir Book" panose="02000503020000020003" pitchFamily="2" charset="0"/>
              </a:rPr>
              <a:t>References</a:t>
            </a:r>
            <a:endParaRPr lang="en-KR" sz="4114" b="1" dirty="0">
              <a:solidFill>
                <a:schemeClr val="bg1"/>
              </a:solidFill>
              <a:latin typeface="Avenir Book" panose="02000503020000020003" pitchFamily="2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FE521002-2DF0-9506-C60E-576E8AEE0617}"/>
              </a:ext>
            </a:extLst>
          </p:cNvPr>
          <p:cNvSpPr txBox="1">
            <a:spLocks/>
          </p:cNvSpPr>
          <p:nvPr/>
        </p:nvSpPr>
        <p:spPr>
          <a:xfrm>
            <a:off x="43891" y="229233"/>
            <a:ext cx="43891199" cy="1261884"/>
          </a:xfrm>
          <a:prstGeom prst="rect">
            <a:avLst/>
          </a:prstGeom>
        </p:spPr>
        <p:txBody>
          <a:bodyPr wrap="square">
            <a:spAutoFit/>
          </a:bodyPr>
          <a:lstStyle>
            <a:lvl1pPr algn="ctr" defTabSz="2403546" rtl="0" eaLnBrk="1" latinLnBrk="0" hangingPunct="1">
              <a:spcBef>
                <a:spcPct val="0"/>
              </a:spcBef>
              <a:buNone/>
              <a:defRPr sz="23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578">
              <a:spcBef>
                <a:spcPts val="0"/>
              </a:spcBef>
              <a:tabLst>
                <a:tab pos="457155" algn="l"/>
              </a:tabLst>
            </a:pPr>
            <a:r>
              <a:rPr lang="en-US" sz="7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Shared Effects of Psilocybin on Brain Response to Music in High, but not Low-Level Cortex</a:t>
            </a:r>
            <a:endParaRPr lang="en-US" sz="76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08DB6700-2F88-8A56-16C0-6B7DEC849C5B}"/>
              </a:ext>
            </a:extLst>
          </p:cNvPr>
          <p:cNvSpPr txBox="1">
            <a:spLocks/>
          </p:cNvSpPr>
          <p:nvPr/>
        </p:nvSpPr>
        <p:spPr>
          <a:xfrm>
            <a:off x="5530286" y="1379563"/>
            <a:ext cx="32918400" cy="1102719"/>
          </a:xfrm>
          <a:prstGeom prst="rect">
            <a:avLst/>
          </a:prstGeom>
        </p:spPr>
        <p:txBody>
          <a:bodyPr vert="horz" wrap="square" lIns="360532" tIns="180267" rIns="360532" bIns="180267" rtlCol="0" anchor="ctr">
            <a:spAutoFit/>
          </a:bodyPr>
          <a:lstStyle>
            <a:defPPr>
              <a:defRPr lang="en-US"/>
            </a:defPPr>
            <a:lvl1pPr marL="0" algn="r" defTabSz="2403546" rtl="0" eaLnBrk="1" latinLnBrk="0" hangingPunct="1">
              <a:defRPr sz="6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403546" algn="l" defTabSz="2403546" rtl="0" eaLnBrk="1" latinLnBrk="0" hangingPunct="1">
              <a:defRPr sz="9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807092" algn="l" defTabSz="2403546" rtl="0" eaLnBrk="1" latinLnBrk="0" hangingPunct="1">
              <a:defRPr sz="9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10638" algn="l" defTabSz="2403546" rtl="0" eaLnBrk="1" latinLnBrk="0" hangingPunct="1">
              <a:defRPr sz="9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614184" algn="l" defTabSz="2403546" rtl="0" eaLnBrk="1" latinLnBrk="0" hangingPunct="1">
              <a:defRPr sz="9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17731" algn="l" defTabSz="2403546" rtl="0" eaLnBrk="1" latinLnBrk="0" hangingPunct="1">
              <a:defRPr sz="9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421277" algn="l" defTabSz="2403546" rtl="0" eaLnBrk="1" latinLnBrk="0" hangingPunct="1">
              <a:defRPr sz="9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824823" algn="l" defTabSz="2403546" rtl="0" eaLnBrk="1" latinLnBrk="0" hangingPunct="1">
              <a:defRPr sz="9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28369" algn="l" defTabSz="2403546" rtl="0" eaLnBrk="1" latinLnBrk="0" hangingPunct="1">
              <a:defRPr sz="9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800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Brian </a:t>
            </a:r>
            <a:r>
              <a:rPr lang="en-US" sz="4800" dirty="0" err="1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Winston</a:t>
            </a:r>
            <a:r>
              <a:rPr lang="en-US" sz="4800" baseline="30000" dirty="0" err="1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ab</a:t>
            </a:r>
            <a:r>
              <a:rPr lang="en-US" sz="4800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Frederick </a:t>
            </a:r>
            <a:r>
              <a:rPr lang="en-US" sz="4800" dirty="0" err="1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Barrett</a:t>
            </a:r>
            <a:r>
              <a:rPr lang="en-US" sz="4800" baseline="30000" dirty="0" err="1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abc</a:t>
            </a:r>
            <a:r>
              <a:rPr lang="en-US" sz="4800" baseline="30000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4800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&amp; Janice Chen</a:t>
            </a:r>
            <a:r>
              <a:rPr lang="en-US" sz="4800" baseline="30000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</a:t>
            </a:r>
            <a:endParaRPr lang="en-US" sz="48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F84EB5B-4BB9-47EC-2620-17A8BDD02F08}"/>
              </a:ext>
            </a:extLst>
          </p:cNvPr>
          <p:cNvSpPr txBox="1"/>
          <p:nvPr/>
        </p:nvSpPr>
        <p:spPr>
          <a:xfrm>
            <a:off x="6598763" y="2547575"/>
            <a:ext cx="31223881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baseline="30000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</a:t>
            </a:r>
            <a:r>
              <a:rPr lang="en-US" sz="2400" i="1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Center for Psychedelic and Consciousness Research, Department of Psychiatry and Behavioral Sciences, Johns Hopkins University School of Medicine, Baltimore, MD, USA</a:t>
            </a:r>
            <a:r>
              <a:rPr lang="en-US" sz="2800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400" i="1" baseline="30000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 </a:t>
            </a:r>
            <a:r>
              <a:rPr lang="en-US" sz="2400" i="1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Department of Psychological and Brain Sciences, Johns Hopkins University, Baltimore, MD, USA, c Department of Neuroscience, Johns Hopkins University School of Medicine, Baltimore, MD, USA</a:t>
            </a:r>
            <a:endParaRPr lang="en-US" sz="28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14" name="Picture 13" descr="A black background with white text&#10;&#10;Description automatically generated with medium confidence">
            <a:extLst>
              <a:ext uri="{FF2B5EF4-FFF2-40B4-BE49-F238E27FC236}">
                <a16:creationId xmlns:a16="http://schemas.microsoft.com/office/drawing/2014/main" id="{8B5FD4C6-F246-D344-1243-5D82BFCE89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357264" y="875116"/>
            <a:ext cx="7720497" cy="2014043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1E9ABCB0-AEBE-AE1C-92D8-97F1FE090619}"/>
              </a:ext>
            </a:extLst>
          </p:cNvPr>
          <p:cNvGrpSpPr>
            <a:grpSpLocks noChangeAspect="1"/>
          </p:cNvGrpSpPr>
          <p:nvPr/>
        </p:nvGrpSpPr>
        <p:grpSpPr>
          <a:xfrm>
            <a:off x="337199" y="14222832"/>
            <a:ext cx="10090507" cy="3189200"/>
            <a:chOff x="433690" y="7239142"/>
            <a:chExt cx="13915218" cy="4398036"/>
          </a:xfrm>
        </p:grpSpPr>
        <p:pic>
          <p:nvPicPr>
            <p:cNvPr id="18" name="Picture 4" descr="Mri System Icons - Download Free Vector Icons | Noun Project">
              <a:extLst>
                <a:ext uri="{FF2B5EF4-FFF2-40B4-BE49-F238E27FC236}">
                  <a16:creationId xmlns:a16="http://schemas.microsoft.com/office/drawing/2014/main" id="{CB51690F-C401-05CB-2D89-DD0C129CE2A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79399" y="7239142"/>
              <a:ext cx="3819682" cy="38196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FAED0FC4-8434-4381-4D28-B9DD255E1ECE}"/>
                </a:ext>
              </a:extLst>
            </p:cNvPr>
            <p:cNvGrpSpPr/>
            <p:nvPr/>
          </p:nvGrpSpPr>
          <p:grpSpPr>
            <a:xfrm>
              <a:off x="2554689" y="7787277"/>
              <a:ext cx="1022943" cy="956821"/>
              <a:chOff x="2046345" y="10543498"/>
              <a:chExt cx="1022943" cy="956821"/>
            </a:xfrm>
          </p:grpSpPr>
          <p:pic>
            <p:nvPicPr>
              <p:cNvPr id="456" name="Picture 12" descr="Shape&#10;&#10;Description automatically generated with low confidence">
                <a:extLst>
                  <a:ext uri="{FF2B5EF4-FFF2-40B4-BE49-F238E27FC236}">
                    <a16:creationId xmlns:a16="http://schemas.microsoft.com/office/drawing/2014/main" id="{1AF6075A-555B-A027-465C-31E5907386C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7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 bwMode="auto">
              <a:xfrm>
                <a:off x="2046345" y="10543498"/>
                <a:ext cx="927345" cy="823228"/>
              </a:xfrm>
              <a:prstGeom prst="trapezoid">
                <a:avLst>
                  <a:gd name="adj" fmla="val 0"/>
                </a:avLst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57" name="Rectangle 456">
                <a:extLst>
                  <a:ext uri="{FF2B5EF4-FFF2-40B4-BE49-F238E27FC236}">
                    <a16:creationId xmlns:a16="http://schemas.microsoft.com/office/drawing/2014/main" id="{41A9276C-82AE-E342-B4C5-A2ADEEA2BFFF}"/>
                  </a:ext>
                </a:extLst>
              </p:cNvPr>
              <p:cNvSpPr/>
              <p:nvPr/>
            </p:nvSpPr>
            <p:spPr>
              <a:xfrm rot="19647889">
                <a:off x="2549953" y="11111155"/>
                <a:ext cx="519335" cy="38916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125"/>
              </a:p>
            </p:txBody>
          </p:sp>
        </p:grp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44991772-BB52-EE9D-F340-07B78C2FE123}"/>
                </a:ext>
              </a:extLst>
            </p:cNvPr>
            <p:cNvSpPr/>
            <p:nvPr/>
          </p:nvSpPr>
          <p:spPr>
            <a:xfrm rot="3618582">
              <a:off x="7683499" y="10999616"/>
              <a:ext cx="549479" cy="72564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125"/>
            </a:p>
          </p:txBody>
        </p:sp>
        <p:pic>
          <p:nvPicPr>
            <p:cNvPr id="41" name="Picture 4" descr="Man Listening to Music Icon - Free PNG &amp; SVG 681133 - Noun Project">
              <a:extLst>
                <a:ext uri="{FF2B5EF4-FFF2-40B4-BE49-F238E27FC236}">
                  <a16:creationId xmlns:a16="http://schemas.microsoft.com/office/drawing/2014/main" id="{C814395A-4490-5BDA-68B5-46ACE0CB707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3690" y="8103327"/>
              <a:ext cx="2540000" cy="254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AA6B80E5-048A-C5AB-62B5-49C512148156}"/>
                </a:ext>
              </a:extLst>
            </p:cNvPr>
            <p:cNvCxnSpPr/>
            <p:nvPr/>
          </p:nvCxnSpPr>
          <p:spPr>
            <a:xfrm>
              <a:off x="6712085" y="9373327"/>
              <a:ext cx="1697426" cy="0"/>
            </a:xfrm>
            <a:prstGeom prst="straightConnector1">
              <a:avLst/>
            </a:prstGeom>
            <a:ln w="12700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678F78EC-CD94-C49B-6C76-18B644E1D8D1}"/>
                </a:ext>
              </a:extLst>
            </p:cNvPr>
            <p:cNvSpPr/>
            <p:nvPr/>
          </p:nvSpPr>
          <p:spPr>
            <a:xfrm rot="3618582">
              <a:off x="9821327" y="10140342"/>
              <a:ext cx="549479" cy="72564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125"/>
            </a:p>
          </p:txBody>
        </p:sp>
        <p:pic>
          <p:nvPicPr>
            <p:cNvPr id="54" name="Picture 4" descr="Mri System Icons - Download Free Vector Icons | Noun Project">
              <a:extLst>
                <a:ext uri="{FF2B5EF4-FFF2-40B4-BE49-F238E27FC236}">
                  <a16:creationId xmlns:a16="http://schemas.microsoft.com/office/drawing/2014/main" id="{48AD1762-0E95-8009-22BF-EB893BAED4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29226" y="7239142"/>
              <a:ext cx="3819682" cy="38196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5" name="Picture 4" descr="Man Listening to Music Icon - Free PNG &amp; SVG 681133 - Noun Project">
              <a:extLst>
                <a:ext uri="{FF2B5EF4-FFF2-40B4-BE49-F238E27FC236}">
                  <a16:creationId xmlns:a16="http://schemas.microsoft.com/office/drawing/2014/main" id="{F763388D-786D-EDD4-D82B-302B4BB7AA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79051" y="8103327"/>
              <a:ext cx="2540000" cy="254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7" name="Picture 14" descr="Icon&#10;&#10;Description automatically generated">
              <a:extLst>
                <a:ext uri="{FF2B5EF4-FFF2-40B4-BE49-F238E27FC236}">
                  <a16:creationId xmlns:a16="http://schemas.microsoft.com/office/drawing/2014/main" id="{0F2F4422-B11A-DE29-CA6E-E7BB08BEE73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50113" y="7954925"/>
              <a:ext cx="1202006" cy="12396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51" name="Rectangle 450">
              <a:extLst>
                <a:ext uri="{FF2B5EF4-FFF2-40B4-BE49-F238E27FC236}">
                  <a16:creationId xmlns:a16="http://schemas.microsoft.com/office/drawing/2014/main" id="{67785A80-8638-9D89-39E2-A2C76E8E62A2}"/>
                </a:ext>
              </a:extLst>
            </p:cNvPr>
            <p:cNvSpPr/>
            <p:nvPr/>
          </p:nvSpPr>
          <p:spPr>
            <a:xfrm rot="3618582">
              <a:off x="11095584" y="8414638"/>
              <a:ext cx="549479" cy="72564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125"/>
            </a:p>
          </p:txBody>
        </p:sp>
      </p:grpSp>
      <p:sp>
        <p:nvSpPr>
          <p:cNvPr id="461" name="TextBox 460">
            <a:extLst>
              <a:ext uri="{FF2B5EF4-FFF2-40B4-BE49-F238E27FC236}">
                <a16:creationId xmlns:a16="http://schemas.microsoft.com/office/drawing/2014/main" id="{4D8CC919-F04A-51D5-CFC4-B059F37276AA}"/>
              </a:ext>
            </a:extLst>
          </p:cNvPr>
          <p:cNvSpPr txBox="1"/>
          <p:nvPr/>
        </p:nvSpPr>
        <p:spPr>
          <a:xfrm>
            <a:off x="-212201" y="12102531"/>
            <a:ext cx="1100287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36734" lvl="1">
              <a:spcAft>
                <a:spcPts val="1200"/>
              </a:spcAft>
            </a:pPr>
            <a:r>
              <a:rPr lang="en-US" sz="4000" kern="1000" dirty="0">
                <a:cs typeface="Calibri"/>
              </a:rPr>
              <a:t>18 subjects listened to 4 ~90s songs during fMRI under effects of placebo and 10 mg/70 kg oral psilocybin</a:t>
            </a:r>
          </a:p>
        </p:txBody>
      </p:sp>
      <p:sp>
        <p:nvSpPr>
          <p:cNvPr id="463" name="Rectangle 462">
            <a:extLst>
              <a:ext uri="{FF2B5EF4-FFF2-40B4-BE49-F238E27FC236}">
                <a16:creationId xmlns:a16="http://schemas.microsoft.com/office/drawing/2014/main" id="{FF3661BC-A54A-B9A2-F645-295FE2FE7212}"/>
              </a:ext>
            </a:extLst>
          </p:cNvPr>
          <p:cNvSpPr/>
          <p:nvPr/>
        </p:nvSpPr>
        <p:spPr>
          <a:xfrm>
            <a:off x="-508520" y="18825043"/>
            <a:ext cx="11646736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51046" lvl="1" indent="-514312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4000" kern="1000" dirty="0">
                <a:cs typeface="Calibri"/>
              </a:rPr>
              <a:t>Songs were divided into 11s segments. Average multi-voxel patterns (MVPs) in each of 400 ROIs were computed for each subject/drug/song segment </a:t>
            </a:r>
          </a:p>
          <a:p>
            <a:pPr marL="1151046" lvl="1" indent="-514312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4000" kern="1000" dirty="0">
                <a:cs typeface="Calibri"/>
              </a:rPr>
              <a:t>At each ROI/drug/segment, spatial correlations were calculated between each individual subject’s MVP and the remaining group’s avg. MVP </a:t>
            </a:r>
          </a:p>
          <a:p>
            <a:pPr marL="1151046" lvl="1" indent="-514312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4000" kern="1000" dirty="0">
                <a:cs typeface="Calibri"/>
              </a:rPr>
              <a:t>Correlations were averaged per segment/subject to yield 1 </a:t>
            </a:r>
            <a:r>
              <a:rPr lang="en-US" sz="4000" kern="1000" dirty="0" err="1">
                <a:cs typeface="Calibri"/>
              </a:rPr>
              <a:t>pISC</a:t>
            </a:r>
            <a:r>
              <a:rPr lang="en-US" sz="4000" kern="1000" dirty="0">
                <a:cs typeface="Calibri"/>
              </a:rPr>
              <a:t> value per ROI/drug (1)</a:t>
            </a:r>
          </a:p>
        </p:txBody>
      </p:sp>
      <p:pic>
        <p:nvPicPr>
          <p:cNvPr id="464" name="Picture 463" descr="Chart&#10;&#10;Description automatically generated with medium confidence">
            <a:extLst>
              <a:ext uri="{FF2B5EF4-FFF2-40B4-BE49-F238E27FC236}">
                <a16:creationId xmlns:a16="http://schemas.microsoft.com/office/drawing/2014/main" id="{C7E4BCFF-2DED-8EFB-BBA6-92A069B731A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33318" y="25315939"/>
            <a:ext cx="10238139" cy="5470065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574F5402-AE88-0585-3EE3-5081F22A730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79581" y="25537743"/>
            <a:ext cx="8063622" cy="5663734"/>
          </a:xfrm>
          <a:prstGeom prst="rect">
            <a:avLst/>
          </a:prstGeom>
        </p:spPr>
      </p:pic>
      <p:grpSp>
        <p:nvGrpSpPr>
          <p:cNvPr id="66" name="Group 65">
            <a:extLst>
              <a:ext uri="{FF2B5EF4-FFF2-40B4-BE49-F238E27FC236}">
                <a16:creationId xmlns:a16="http://schemas.microsoft.com/office/drawing/2014/main" id="{32983B35-BCBC-D890-FE84-1C5562380EC6}"/>
              </a:ext>
            </a:extLst>
          </p:cNvPr>
          <p:cNvGrpSpPr>
            <a:grpSpLocks noChangeAspect="1"/>
          </p:cNvGrpSpPr>
          <p:nvPr/>
        </p:nvGrpSpPr>
        <p:grpSpPr>
          <a:xfrm>
            <a:off x="13884046" y="5781321"/>
            <a:ext cx="15201974" cy="6871141"/>
            <a:chOff x="5286377" y="1229275"/>
            <a:chExt cx="18888527" cy="8537426"/>
          </a:xfrm>
        </p:grpSpPr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66C1D633-52BD-89C1-3A8E-42AD0185997F}"/>
                </a:ext>
              </a:extLst>
            </p:cNvPr>
            <p:cNvGrpSpPr/>
            <p:nvPr/>
          </p:nvGrpSpPr>
          <p:grpSpPr>
            <a:xfrm>
              <a:off x="5286377" y="1229275"/>
              <a:ext cx="18888527" cy="7532605"/>
              <a:chOff x="5286377" y="1008152"/>
              <a:chExt cx="18888527" cy="7532605"/>
            </a:xfrm>
          </p:grpSpPr>
          <p:pic>
            <p:nvPicPr>
              <p:cNvPr id="75" name="Picture 74" descr="A picture containing shape&#10;&#10;Description automatically generated">
                <a:extLst>
                  <a:ext uri="{FF2B5EF4-FFF2-40B4-BE49-F238E27FC236}">
                    <a16:creationId xmlns:a16="http://schemas.microsoft.com/office/drawing/2014/main" id="{B7C4DDD3-880C-E3B3-4247-D7446EFF68D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212" t="57152" r="53683" b="13111"/>
              <a:stretch/>
            </p:blipFill>
            <p:spPr>
              <a:xfrm>
                <a:off x="19716293" y="4774454"/>
                <a:ext cx="4458611" cy="3187699"/>
              </a:xfrm>
              <a:prstGeom prst="rect">
                <a:avLst/>
              </a:prstGeom>
            </p:spPr>
          </p:pic>
          <p:pic>
            <p:nvPicPr>
              <p:cNvPr id="93" name="Picture 92" descr="A picture containing shape&#10;&#10;Description automatically generated">
                <a:extLst>
                  <a:ext uri="{FF2B5EF4-FFF2-40B4-BE49-F238E27FC236}">
                    <a16:creationId xmlns:a16="http://schemas.microsoft.com/office/drawing/2014/main" id="{EA8315F8-F34C-22A4-A2B6-7DE2800DB3F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7281" t="55791" r="6355" b="12917"/>
              <a:stretch/>
            </p:blipFill>
            <p:spPr>
              <a:xfrm>
                <a:off x="19959865" y="1008152"/>
                <a:ext cx="3971469" cy="3213098"/>
              </a:xfrm>
              <a:prstGeom prst="rect">
                <a:avLst/>
              </a:prstGeom>
            </p:spPr>
          </p:pic>
          <p:pic>
            <p:nvPicPr>
              <p:cNvPr id="101" name="Picture 100" descr="A picture containing shape&#10;&#10;Description automatically generated">
                <a:extLst>
                  <a:ext uri="{FF2B5EF4-FFF2-40B4-BE49-F238E27FC236}">
                    <a16:creationId xmlns:a16="http://schemas.microsoft.com/office/drawing/2014/main" id="{81331FCA-5DD2-86AE-A722-19D6AB75EFD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42361"/>
              <a:stretch/>
            </p:blipFill>
            <p:spPr>
              <a:xfrm>
                <a:off x="5286377" y="1008152"/>
                <a:ext cx="13899865" cy="7532605"/>
              </a:xfrm>
              <a:prstGeom prst="rect">
                <a:avLst/>
              </a:prstGeom>
            </p:spPr>
          </p:pic>
        </p:grpSp>
        <p:pic>
          <p:nvPicPr>
            <p:cNvPr id="74" name="Picture 73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1CFE23F7-0D7F-317A-1D75-62CBAE42B59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013" t="91564" r="17974" b="1439"/>
            <a:stretch/>
          </p:blipFill>
          <p:spPr>
            <a:xfrm>
              <a:off x="11018705" y="8852301"/>
              <a:ext cx="8202706" cy="914400"/>
            </a:xfrm>
            <a:prstGeom prst="rect">
              <a:avLst/>
            </a:prstGeom>
          </p:spPr>
        </p:pic>
      </p:grpSp>
      <p:sp>
        <p:nvSpPr>
          <p:cNvPr id="109" name="TextBox 108">
            <a:extLst>
              <a:ext uri="{FF2B5EF4-FFF2-40B4-BE49-F238E27FC236}">
                <a16:creationId xmlns:a16="http://schemas.microsoft.com/office/drawing/2014/main" id="{C9A326E2-E156-7A99-E872-63DC2038B67B}"/>
              </a:ext>
            </a:extLst>
          </p:cNvPr>
          <p:cNvSpPr txBox="1"/>
          <p:nvPr/>
        </p:nvSpPr>
        <p:spPr>
          <a:xfrm>
            <a:off x="14658046" y="12842456"/>
            <a:ext cx="1388295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latin typeface="Avenir Book" panose="02000503020000020003" pitchFamily="2" charset="0"/>
              </a:rPr>
              <a:t>Among </a:t>
            </a:r>
            <a:r>
              <a:rPr lang="en-US" sz="3600" dirty="0">
                <a:solidFill>
                  <a:srgbClr val="800280"/>
                </a:solidFill>
                <a:latin typeface="Avenir Book" panose="02000503020000020003" pitchFamily="2" charset="0"/>
              </a:rPr>
              <a:t>regions whose patterns synchronize within both drug conditions</a:t>
            </a:r>
            <a:r>
              <a:rPr lang="en-US" sz="3600" dirty="0">
                <a:latin typeface="Avenir Book" panose="02000503020000020003" pitchFamily="2" charset="0"/>
              </a:rPr>
              <a:t>, are the patterns similar </a:t>
            </a:r>
            <a:r>
              <a:rPr lang="en-US" sz="3600" i="1" dirty="0">
                <a:latin typeface="Avenir Book" panose="02000503020000020003" pitchFamily="2" charset="0"/>
              </a:rPr>
              <a:t>across </a:t>
            </a:r>
            <a:r>
              <a:rPr lang="en-US" sz="3600" dirty="0">
                <a:latin typeface="Avenir Book" panose="02000503020000020003" pitchFamily="2" charset="0"/>
              </a:rPr>
              <a:t>drug conditions? </a:t>
            </a:r>
            <a:endParaRPr lang="en-US" sz="3600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E84EA366-67CC-FC1E-A40E-07841A1A4E3E}"/>
              </a:ext>
            </a:extLst>
          </p:cNvPr>
          <p:cNvSpPr txBox="1"/>
          <p:nvPr/>
        </p:nvSpPr>
        <p:spPr>
          <a:xfrm>
            <a:off x="13540259" y="15697865"/>
            <a:ext cx="406322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/>
              <a:t>TRW Index Map</a:t>
            </a:r>
          </a:p>
          <a:p>
            <a:pPr algn="ctr"/>
            <a:r>
              <a:rPr lang="en-US" sz="3000" dirty="0"/>
              <a:t>(Intact – Word Scramble)</a:t>
            </a:r>
          </a:p>
        </p:txBody>
      </p: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C3B5BC2C-6479-21AC-4968-D9802EB9A6D7}"/>
              </a:ext>
            </a:extLst>
          </p:cNvPr>
          <p:cNvGrpSpPr>
            <a:grpSpLocks noChangeAspect="1"/>
          </p:cNvGrpSpPr>
          <p:nvPr/>
        </p:nvGrpSpPr>
        <p:grpSpPr>
          <a:xfrm>
            <a:off x="12718544" y="17127830"/>
            <a:ext cx="5616562" cy="5740300"/>
            <a:chOff x="12097367" y="17832086"/>
            <a:chExt cx="6718625" cy="6866643"/>
          </a:xfrm>
        </p:grpSpPr>
        <p:pic>
          <p:nvPicPr>
            <p:cNvPr id="117" name="Picture 116" descr="A screenshot of a computer generated image&#10;&#10;Description automatically generated">
              <a:extLst>
                <a:ext uri="{FF2B5EF4-FFF2-40B4-BE49-F238E27FC236}">
                  <a16:creationId xmlns:a16="http://schemas.microsoft.com/office/drawing/2014/main" id="{4279237E-9DC6-666D-C874-C16D6E18311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3"/>
            <a:srcRect b="14872"/>
            <a:stretch/>
          </p:blipFill>
          <p:spPr>
            <a:xfrm>
              <a:off x="12097367" y="17832086"/>
              <a:ext cx="6718625" cy="6236316"/>
            </a:xfrm>
            <a:prstGeom prst="rect">
              <a:avLst/>
            </a:prstGeom>
          </p:spPr>
        </p:pic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id="{0FD071AE-ABB3-069D-209F-40C6D7C805F7}"/>
                </a:ext>
              </a:extLst>
            </p:cNvPr>
            <p:cNvGrpSpPr/>
            <p:nvPr/>
          </p:nvGrpSpPr>
          <p:grpSpPr>
            <a:xfrm>
              <a:off x="14891531" y="23871059"/>
              <a:ext cx="1130296" cy="827670"/>
              <a:chOff x="22644101" y="24765131"/>
              <a:chExt cx="1130296" cy="827670"/>
            </a:xfrm>
          </p:grpSpPr>
          <p:pic>
            <p:nvPicPr>
              <p:cNvPr id="119" name="Picture 118" descr="A screenshot of a computer generated image&#10;&#10;Description automatically generated">
                <a:extLst>
                  <a:ext uri="{FF2B5EF4-FFF2-40B4-BE49-F238E27FC236}">
                    <a16:creationId xmlns:a16="http://schemas.microsoft.com/office/drawing/2014/main" id="{8FEA75CD-5D30-13A1-99B4-6377EB00A86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3"/>
              <a:srcRect l="48760" t="87647" r="34417" b="1055"/>
              <a:stretch/>
            </p:blipFill>
            <p:spPr>
              <a:xfrm>
                <a:off x="22644101" y="24765131"/>
                <a:ext cx="1130296" cy="827670"/>
              </a:xfrm>
              <a:prstGeom prst="rect">
                <a:avLst/>
              </a:prstGeom>
            </p:spPr>
          </p:pic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B25DF2B9-F9A6-0EEA-1073-53F28136075D}"/>
                  </a:ext>
                </a:extLst>
              </p:cNvPr>
              <p:cNvSpPr/>
              <p:nvPr/>
            </p:nvSpPr>
            <p:spPr>
              <a:xfrm>
                <a:off x="22796500" y="25292050"/>
                <a:ext cx="171450" cy="30075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24" name="Rectangle 123">
            <a:extLst>
              <a:ext uri="{FF2B5EF4-FFF2-40B4-BE49-F238E27FC236}">
                <a16:creationId xmlns:a16="http://schemas.microsoft.com/office/drawing/2014/main" id="{57D6E5FB-9B7E-A9B8-081E-A984A16DA1D9}"/>
              </a:ext>
            </a:extLst>
          </p:cNvPr>
          <p:cNvSpPr/>
          <p:nvPr/>
        </p:nvSpPr>
        <p:spPr>
          <a:xfrm>
            <a:off x="18945291" y="15914330"/>
            <a:ext cx="12873721" cy="80637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51046" lvl="1" indent="-514312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3600" kern="1000" dirty="0">
                <a:cs typeface="Calibri"/>
              </a:rPr>
              <a:t>Stimuli (e.g. narratives, music) that contain elements that unfold across multiple timescales are processed hierarchically </a:t>
            </a:r>
          </a:p>
          <a:p>
            <a:pPr marL="1151046" lvl="1" indent="-514312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3600" kern="1000" dirty="0">
                <a:cs typeface="Calibri"/>
              </a:rPr>
              <a:t>Brain regions can be classified according to their </a:t>
            </a:r>
            <a:r>
              <a:rPr lang="en-US" sz="3600" b="1" kern="1000" dirty="0">
                <a:cs typeface="Calibri"/>
              </a:rPr>
              <a:t>Temporal Receptive Window </a:t>
            </a:r>
            <a:r>
              <a:rPr lang="en-US" sz="3600" kern="1000" dirty="0">
                <a:cs typeface="Calibri"/>
              </a:rPr>
              <a:t>(TRW), which is the duration of a stimulus element a given brain region integrates (3)</a:t>
            </a:r>
          </a:p>
          <a:p>
            <a:pPr marL="1151046" lvl="1" indent="-514312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3600" kern="1000" dirty="0">
                <a:cs typeface="Calibri"/>
              </a:rPr>
              <a:t>fMRI data from PNI’s “Pie Man” dataset (n=36) were used to derive a TRW index. Subjects listened to the “Pie Man” story intact and scrambled at the word level (4)</a:t>
            </a:r>
          </a:p>
          <a:p>
            <a:pPr marL="1151046" lvl="1" indent="-514312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3600" kern="1000" dirty="0">
                <a:cs typeface="Calibri"/>
              </a:rPr>
              <a:t>Temporal ISC values in voxels with high synchronization across subjects (r &gt; 0.2) in the intact condition were chosen. At each voxel, TRW Index = </a:t>
            </a:r>
            <a:r>
              <a:rPr lang="en-US" sz="3600" kern="1000" dirty="0" err="1">
                <a:cs typeface="Calibri"/>
              </a:rPr>
              <a:t>ISC</a:t>
            </a:r>
            <a:r>
              <a:rPr lang="en-US" sz="3600" kern="1000" baseline="-25000" dirty="0" err="1">
                <a:cs typeface="Calibri"/>
              </a:rPr>
              <a:t>intact</a:t>
            </a:r>
            <a:r>
              <a:rPr lang="en-US" sz="3600" kern="1000" dirty="0">
                <a:cs typeface="Calibri"/>
              </a:rPr>
              <a:t> - </a:t>
            </a:r>
            <a:r>
              <a:rPr lang="en-US" sz="3600" kern="1000" dirty="0" err="1">
                <a:cs typeface="Calibri"/>
              </a:rPr>
              <a:t>ISC</a:t>
            </a:r>
            <a:r>
              <a:rPr lang="en-US" sz="3600" kern="1000" baseline="-25000" dirty="0" err="1">
                <a:cs typeface="Calibri"/>
              </a:rPr>
              <a:t>scrambled</a:t>
            </a:r>
            <a:r>
              <a:rPr lang="en-US" sz="3600" kern="1000" dirty="0">
                <a:cs typeface="Calibri"/>
              </a:rPr>
              <a:t> </a:t>
            </a:r>
            <a:endParaRPr lang="en-US" sz="3600" dirty="0"/>
          </a:p>
          <a:p>
            <a:pPr marL="1151046" lvl="1" indent="-514312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sz="3600" kern="1000" dirty="0">
              <a:cs typeface="Calibri"/>
            </a:endParaRPr>
          </a:p>
          <a:p>
            <a:pPr marL="1151046" lvl="1" indent="-514312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sz="3600" kern="1000" dirty="0">
              <a:cs typeface="Calibri"/>
            </a:endParaRPr>
          </a:p>
        </p:txBody>
      </p:sp>
      <p:sp>
        <p:nvSpPr>
          <p:cNvPr id="522" name="TextBox 521">
            <a:extLst>
              <a:ext uri="{FF2B5EF4-FFF2-40B4-BE49-F238E27FC236}">
                <a16:creationId xmlns:a16="http://schemas.microsoft.com/office/drawing/2014/main" id="{648062EE-0492-67AD-AC27-971EEB03D592}"/>
              </a:ext>
            </a:extLst>
          </p:cNvPr>
          <p:cNvSpPr txBox="1"/>
          <p:nvPr/>
        </p:nvSpPr>
        <p:spPr>
          <a:xfrm>
            <a:off x="12346618" y="23606950"/>
            <a:ext cx="2001178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latin typeface="Avenir Book" panose="02000503020000020003" pitchFamily="2" charset="0"/>
              </a:rPr>
              <a:t>In short TRW regions (e.g. A1), the placebo and psilocybin groups synchronize to a </a:t>
            </a:r>
            <a:r>
              <a:rPr lang="en-US" sz="3600" dirty="0">
                <a:solidFill>
                  <a:srgbClr val="DA95FF"/>
                </a:solidFill>
                <a:latin typeface="Avenir Book" panose="02000503020000020003" pitchFamily="2" charset="0"/>
              </a:rPr>
              <a:t>shared pattern</a:t>
            </a:r>
            <a:r>
              <a:rPr lang="en-US" sz="3600" b="1" dirty="0">
                <a:latin typeface="Avenir Book" panose="02000503020000020003" pitchFamily="2" charset="0"/>
              </a:rPr>
              <a:t>.</a:t>
            </a:r>
            <a:r>
              <a:rPr lang="en-US" sz="3600" b="1" dirty="0">
                <a:solidFill>
                  <a:srgbClr val="DA95FF"/>
                </a:solidFill>
                <a:latin typeface="Avenir Book" panose="02000503020000020003" pitchFamily="2" charset="0"/>
              </a:rPr>
              <a:t> </a:t>
            </a:r>
            <a:r>
              <a:rPr lang="en-US" sz="3600" dirty="0">
                <a:latin typeface="Avenir Book" panose="02000503020000020003" pitchFamily="2" charset="0"/>
              </a:rPr>
              <a:t>In long TRW regions (e.g. PCC, angular gyrus), they synchronize to </a:t>
            </a:r>
            <a:r>
              <a:rPr lang="en-US" sz="3600" b="1" dirty="0">
                <a:solidFill>
                  <a:srgbClr val="60298C"/>
                </a:solidFill>
                <a:latin typeface="Avenir Book" panose="02000503020000020003" pitchFamily="2" charset="0"/>
              </a:rPr>
              <a:t>different patterns</a:t>
            </a:r>
            <a:r>
              <a:rPr lang="en-US" sz="3600" b="1" dirty="0">
                <a:latin typeface="Avenir Book" panose="02000503020000020003" pitchFamily="2" charset="0"/>
              </a:rPr>
              <a:t>. </a:t>
            </a:r>
            <a:endParaRPr lang="en-US" sz="3600" b="1" dirty="0">
              <a:solidFill>
                <a:srgbClr val="DA95FF"/>
              </a:solidFill>
            </a:endParaRPr>
          </a:p>
        </p:txBody>
      </p:sp>
      <p:pic>
        <p:nvPicPr>
          <p:cNvPr id="525" name="Picture 524" descr="A brain scan with orange and blue dots&#10;&#10;Description automatically generated">
            <a:extLst>
              <a:ext uri="{FF2B5EF4-FFF2-40B4-BE49-F238E27FC236}">
                <a16:creationId xmlns:a16="http://schemas.microsoft.com/office/drawing/2014/main" id="{B68923E6-7047-1BD2-31DF-8A2BB6832F93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6229734" y="25884435"/>
            <a:ext cx="5908735" cy="4333072"/>
          </a:xfrm>
          <a:prstGeom prst="rect">
            <a:avLst/>
          </a:prstGeom>
        </p:spPr>
      </p:pic>
      <p:pic>
        <p:nvPicPr>
          <p:cNvPr id="527" name="Picture 526" descr="A colorful image of a brain&#10;&#10;Description automatically generated">
            <a:extLst>
              <a:ext uri="{FF2B5EF4-FFF2-40B4-BE49-F238E27FC236}">
                <a16:creationId xmlns:a16="http://schemas.microsoft.com/office/drawing/2014/main" id="{E20F6E21-5057-88F2-0AEF-A77D60F343A4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0647539" y="25938775"/>
            <a:ext cx="4818820" cy="4408384"/>
          </a:xfrm>
          <a:prstGeom prst="rect">
            <a:avLst/>
          </a:prstGeom>
        </p:spPr>
      </p:pic>
      <p:sp>
        <p:nvSpPr>
          <p:cNvPr id="528" name="TextBox 527">
            <a:extLst>
              <a:ext uri="{FF2B5EF4-FFF2-40B4-BE49-F238E27FC236}">
                <a16:creationId xmlns:a16="http://schemas.microsoft.com/office/drawing/2014/main" id="{06484819-A388-3A5B-47F4-CEFFFFE94129}"/>
              </a:ext>
            </a:extLst>
          </p:cNvPr>
          <p:cNvSpPr txBox="1"/>
          <p:nvPr/>
        </p:nvSpPr>
        <p:spPr>
          <a:xfrm>
            <a:off x="11632446" y="31263634"/>
            <a:ext cx="2114158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Figure 5: a) The correlation between </a:t>
            </a:r>
            <a:r>
              <a:rPr lang="en-US" sz="2800" dirty="0" err="1"/>
              <a:t>pISC</a:t>
            </a:r>
            <a:r>
              <a:rPr lang="en-US" sz="2800" dirty="0"/>
              <a:t> across drug conditions and TRW index in </a:t>
            </a:r>
            <a:r>
              <a:rPr lang="en-US" sz="2800" dirty="0">
                <a:solidFill>
                  <a:srgbClr val="7030A0"/>
                </a:solidFill>
              </a:rPr>
              <a:t>regions</a:t>
            </a:r>
            <a:r>
              <a:rPr lang="en-US" sz="2800" dirty="0"/>
              <a:t> with 1) significant </a:t>
            </a:r>
            <a:r>
              <a:rPr lang="en-US" sz="2800" dirty="0" err="1"/>
              <a:t>pISC</a:t>
            </a:r>
            <a:r>
              <a:rPr lang="en-US" sz="2800" dirty="0"/>
              <a:t> within drug condition and 2) with at least XX% of voxels within the TRW map is -0.92. b and c) right lateral and left medial views of pattern similarity across drug conditions </a:t>
            </a:r>
          </a:p>
        </p:txBody>
      </p:sp>
      <p:sp>
        <p:nvSpPr>
          <p:cNvPr id="529" name="TextBox 528">
            <a:extLst>
              <a:ext uri="{FF2B5EF4-FFF2-40B4-BE49-F238E27FC236}">
                <a16:creationId xmlns:a16="http://schemas.microsoft.com/office/drawing/2014/main" id="{73C02D73-2CF2-9939-7FB0-381FF4C55C5E}"/>
              </a:ext>
            </a:extLst>
          </p:cNvPr>
          <p:cNvSpPr txBox="1"/>
          <p:nvPr/>
        </p:nvSpPr>
        <p:spPr>
          <a:xfrm>
            <a:off x="17339340" y="5025629"/>
            <a:ext cx="891821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dirty="0"/>
              <a:t>Figure 3: ROIs with significant ISC in each drug condition</a:t>
            </a:r>
          </a:p>
        </p:txBody>
      </p:sp>
      <p:sp>
        <p:nvSpPr>
          <p:cNvPr id="531" name="TextBox 530">
            <a:extLst>
              <a:ext uri="{FF2B5EF4-FFF2-40B4-BE49-F238E27FC236}">
                <a16:creationId xmlns:a16="http://schemas.microsoft.com/office/drawing/2014/main" id="{1DF854DE-EE4C-96CD-D8C4-7548798AACD3}"/>
              </a:ext>
            </a:extLst>
          </p:cNvPr>
          <p:cNvSpPr txBox="1"/>
          <p:nvPr/>
        </p:nvSpPr>
        <p:spPr>
          <a:xfrm>
            <a:off x="23519929" y="30650393"/>
            <a:ext cx="4794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00FF"/>
                </a:highlight>
              </a:rPr>
              <a:t>PURPLE COLORBAR WITH SIMILARITY AND TRW? </a:t>
            </a:r>
          </a:p>
        </p:txBody>
      </p:sp>
      <p:sp>
        <p:nvSpPr>
          <p:cNvPr id="532" name="TextBox 531">
            <a:extLst>
              <a:ext uri="{FF2B5EF4-FFF2-40B4-BE49-F238E27FC236}">
                <a16:creationId xmlns:a16="http://schemas.microsoft.com/office/drawing/2014/main" id="{BC5488FF-C56B-0173-C291-E3F1AE7E3DC8}"/>
              </a:ext>
            </a:extLst>
          </p:cNvPr>
          <p:cNvSpPr txBox="1"/>
          <p:nvPr/>
        </p:nvSpPr>
        <p:spPr>
          <a:xfrm>
            <a:off x="11557000" y="25450800"/>
            <a:ext cx="5453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a)</a:t>
            </a:r>
          </a:p>
        </p:txBody>
      </p:sp>
      <p:sp>
        <p:nvSpPr>
          <p:cNvPr id="533" name="TextBox 532">
            <a:extLst>
              <a:ext uri="{FF2B5EF4-FFF2-40B4-BE49-F238E27FC236}">
                <a16:creationId xmlns:a16="http://schemas.microsoft.com/office/drawing/2014/main" id="{FD81A75D-CAC2-7F6B-5C9D-1479B11953D3}"/>
              </a:ext>
            </a:extLst>
          </p:cNvPr>
          <p:cNvSpPr txBox="1"/>
          <p:nvPr/>
        </p:nvSpPr>
        <p:spPr>
          <a:xfrm>
            <a:off x="20273020" y="25450800"/>
            <a:ext cx="5661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b)</a:t>
            </a:r>
          </a:p>
        </p:txBody>
      </p:sp>
      <p:sp>
        <p:nvSpPr>
          <p:cNvPr id="534" name="TextBox 533">
            <a:extLst>
              <a:ext uri="{FF2B5EF4-FFF2-40B4-BE49-F238E27FC236}">
                <a16:creationId xmlns:a16="http://schemas.microsoft.com/office/drawing/2014/main" id="{81D391E3-ECC3-0CBC-6C8A-7D7EBB38D00B}"/>
              </a:ext>
            </a:extLst>
          </p:cNvPr>
          <p:cNvSpPr txBox="1"/>
          <p:nvPr/>
        </p:nvSpPr>
        <p:spPr>
          <a:xfrm>
            <a:off x="26108806" y="25450800"/>
            <a:ext cx="5196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c)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EFCFF28-449D-36EF-7188-0CB67B9F1C6B}"/>
              </a:ext>
            </a:extLst>
          </p:cNvPr>
          <p:cNvSpPr/>
          <p:nvPr/>
        </p:nvSpPr>
        <p:spPr>
          <a:xfrm>
            <a:off x="32313018" y="5576056"/>
            <a:ext cx="10614863" cy="57861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51046" lvl="1" indent="-514312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4000" kern="1000" dirty="0">
                <a:cs typeface="Calibri"/>
              </a:rPr>
              <a:t>In </a:t>
            </a:r>
            <a:r>
              <a:rPr lang="en-US" sz="4000" kern="1000" dirty="0">
                <a:solidFill>
                  <a:srgbClr val="FF0000"/>
                </a:solidFill>
                <a:cs typeface="Calibri"/>
              </a:rPr>
              <a:t>some brain regions</a:t>
            </a:r>
            <a:r>
              <a:rPr lang="en-US" sz="4000" kern="1000" dirty="0">
                <a:cs typeface="Calibri"/>
              </a:rPr>
              <a:t>, psilocybin has idiosyncratic effects across people; in </a:t>
            </a:r>
            <a:r>
              <a:rPr lang="en-US" sz="4000" kern="1000" dirty="0">
                <a:solidFill>
                  <a:srgbClr val="0118D8"/>
                </a:solidFill>
                <a:cs typeface="Calibri"/>
              </a:rPr>
              <a:t>other regions, </a:t>
            </a:r>
            <a:r>
              <a:rPr lang="en-US" sz="4000" kern="1000" dirty="0">
                <a:cs typeface="Calibri"/>
              </a:rPr>
              <a:t>psilocybin changed brain activity consistently across people</a:t>
            </a:r>
          </a:p>
          <a:p>
            <a:pPr marL="1151046" lvl="1" indent="-514312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4000" kern="1000" dirty="0">
                <a:cs typeface="Calibri"/>
              </a:rPr>
              <a:t>Among </a:t>
            </a:r>
            <a:r>
              <a:rPr lang="en-US" sz="4000" kern="1000" dirty="0">
                <a:solidFill>
                  <a:srgbClr val="7030A0"/>
                </a:solidFill>
                <a:cs typeface="Calibri"/>
              </a:rPr>
              <a:t>regions that synchronize within both drug conditions</a:t>
            </a:r>
            <a:r>
              <a:rPr lang="en-US" sz="4000" kern="1000" dirty="0">
                <a:cs typeface="Calibri"/>
              </a:rPr>
              <a:t>, multi-voxel pattern similarity across drug conditions decreased linearly according to regional temporal receptive window.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BA3F29C-F0BE-30B5-4560-1052B9A765B3}"/>
              </a:ext>
            </a:extLst>
          </p:cNvPr>
          <p:cNvSpPr/>
          <p:nvPr/>
        </p:nvSpPr>
        <p:spPr>
          <a:xfrm>
            <a:off x="32774027" y="13270151"/>
            <a:ext cx="9992532" cy="64017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51046" lvl="1" indent="-514312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4000" kern="1000" dirty="0">
                <a:cs typeface="Calibri"/>
              </a:rPr>
              <a:t>Psilocybin may affect perception and cognition by altering patterns of brain activity in higher-level, associative cortex rather than early sensory cortex</a:t>
            </a:r>
          </a:p>
          <a:p>
            <a:pPr marL="1151046" lvl="1" indent="-514312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4000" kern="1000" dirty="0">
                <a:cs typeface="Calibri"/>
              </a:rPr>
              <a:t>Prominent models of the effects of psychedelics on brain activity argue that psychedelics increase noise. We provide evidence that in </a:t>
            </a:r>
            <a:r>
              <a:rPr lang="en-US" sz="4000" kern="1000" dirty="0">
                <a:solidFill>
                  <a:srgbClr val="0118D8"/>
                </a:solidFill>
                <a:cs typeface="Calibri"/>
              </a:rPr>
              <a:t>some</a:t>
            </a:r>
            <a:r>
              <a:rPr lang="en-US" sz="4000" kern="1000" dirty="0">
                <a:cs typeface="Calibri"/>
              </a:rPr>
              <a:t> </a:t>
            </a:r>
            <a:r>
              <a:rPr lang="en-US" sz="4000" kern="1000" dirty="0">
                <a:solidFill>
                  <a:srgbClr val="7030A0"/>
                </a:solidFill>
                <a:cs typeface="Calibri"/>
              </a:rPr>
              <a:t>regions</a:t>
            </a:r>
            <a:r>
              <a:rPr lang="en-US" sz="4000" kern="1000" dirty="0">
                <a:cs typeface="Calibri"/>
              </a:rPr>
              <a:t>, psilocybin alters brain activity in a structured way across people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132B51A-B716-E111-30FA-D096A00B7771}"/>
              </a:ext>
            </a:extLst>
          </p:cNvPr>
          <p:cNvSpPr/>
          <p:nvPr/>
        </p:nvSpPr>
        <p:spPr>
          <a:xfrm>
            <a:off x="32774027" y="20342523"/>
            <a:ext cx="9992532" cy="108131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114" b="1" dirty="0">
                <a:solidFill>
                  <a:schemeClr val="bg1"/>
                </a:solidFill>
                <a:latin typeface="Avenir Book" panose="02000503020000020003" pitchFamily="2" charset="0"/>
              </a:rPr>
              <a:t>Open Questions</a:t>
            </a:r>
            <a:endParaRPr lang="en-KR" sz="4114" b="1" dirty="0">
              <a:solidFill>
                <a:schemeClr val="bg1"/>
              </a:solidFill>
              <a:latin typeface="Avenir Book" panose="02000503020000020003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56C6F59-7E32-DBE6-DC9B-5A381C9E37B9}"/>
              </a:ext>
            </a:extLst>
          </p:cNvPr>
          <p:cNvSpPr/>
          <p:nvPr/>
        </p:nvSpPr>
        <p:spPr>
          <a:xfrm>
            <a:off x="32774027" y="21579801"/>
            <a:ext cx="9992532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51046" lvl="1" indent="-514312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4000" kern="1000" dirty="0">
                <a:cs typeface="Calibri"/>
              </a:rPr>
              <a:t>How do these </a:t>
            </a:r>
            <a:r>
              <a:rPr lang="en-US" sz="4000" kern="1000" dirty="0">
                <a:solidFill>
                  <a:srgbClr val="60298C"/>
                </a:solidFill>
                <a:cs typeface="Calibri"/>
              </a:rPr>
              <a:t>different patterns </a:t>
            </a:r>
            <a:r>
              <a:rPr lang="en-US" sz="4000" kern="1000" dirty="0">
                <a:cs typeface="Calibri"/>
              </a:rPr>
              <a:t>reflect changes in representational content?</a:t>
            </a:r>
          </a:p>
          <a:p>
            <a:pPr marL="1151046" lvl="1" indent="-514312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4000" kern="1000" dirty="0">
                <a:cs typeface="Calibri"/>
              </a:rPr>
              <a:t>Second question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3115D2E-1E9C-5BE7-81FB-82EE39E3538C}"/>
              </a:ext>
            </a:extLst>
          </p:cNvPr>
          <p:cNvSpPr/>
          <p:nvPr/>
        </p:nvSpPr>
        <p:spPr>
          <a:xfrm>
            <a:off x="32826378" y="28886128"/>
            <a:ext cx="9992532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l">
              <a:buAutoNum type="arabicParenBoth"/>
            </a:pPr>
            <a:r>
              <a:rPr lang="en-US" sz="2400" b="0" i="0" dirty="0">
                <a:effectLst/>
              </a:rPr>
              <a:t>Chen, J., Leong, Y., Honey, C. </a:t>
            </a:r>
            <a:r>
              <a:rPr lang="en-US" sz="2400" b="0" i="1" dirty="0">
                <a:effectLst/>
              </a:rPr>
              <a:t>et al.</a:t>
            </a:r>
            <a:r>
              <a:rPr lang="en-US" sz="2400" b="0" i="0" dirty="0">
                <a:effectLst/>
              </a:rPr>
              <a:t> Shared memories reveal shared structure in neural activity across individuals. </a:t>
            </a:r>
            <a:r>
              <a:rPr lang="en-US" sz="2400" b="0" i="1" dirty="0">
                <a:effectLst/>
              </a:rPr>
              <a:t>Nat </a:t>
            </a:r>
            <a:r>
              <a:rPr lang="en-US" sz="2400" b="0" i="1" dirty="0" err="1">
                <a:effectLst/>
              </a:rPr>
              <a:t>Neurosci</a:t>
            </a:r>
            <a:r>
              <a:rPr lang="en-US" sz="2400" b="0" i="0" dirty="0">
                <a:effectLst/>
              </a:rPr>
              <a:t> </a:t>
            </a:r>
            <a:r>
              <a:rPr lang="en-US" sz="2400" b="1" i="0" dirty="0">
                <a:effectLst/>
              </a:rPr>
              <a:t>20</a:t>
            </a:r>
            <a:r>
              <a:rPr lang="en-US" sz="2400" b="0" i="0" dirty="0">
                <a:effectLst/>
              </a:rPr>
              <a:t>, 115–125 (2017).</a:t>
            </a:r>
          </a:p>
          <a:p>
            <a:pPr marL="457200" indent="-457200" algn="l">
              <a:buAutoNum type="arabicParenBoth"/>
            </a:pPr>
            <a:r>
              <a:rPr lang="en-US" sz="2400" b="0" i="0" dirty="0">
                <a:effectLst/>
              </a:rPr>
              <a:t>Samuel A </a:t>
            </a:r>
            <a:r>
              <a:rPr lang="en-US" sz="2400" b="0" i="0" dirty="0" err="1">
                <a:effectLst/>
              </a:rPr>
              <a:t>Nastase</a:t>
            </a:r>
            <a:r>
              <a:rPr lang="en-US" sz="2400" b="0" i="0" dirty="0">
                <a:effectLst/>
              </a:rPr>
              <a:t> and others, Measuring shared responses across subjects using </a:t>
            </a:r>
            <a:r>
              <a:rPr lang="en-US" sz="2400" b="0" i="0" dirty="0" err="1">
                <a:effectLst/>
              </a:rPr>
              <a:t>intersubject</a:t>
            </a:r>
            <a:r>
              <a:rPr lang="en-US" sz="2400" b="0" i="0" dirty="0">
                <a:effectLst/>
              </a:rPr>
              <a:t> correlation, </a:t>
            </a:r>
            <a:r>
              <a:rPr lang="en-US" sz="2400" b="0" i="1" dirty="0">
                <a:effectLst/>
              </a:rPr>
              <a:t>Social Cognitive and Affective Neuroscience</a:t>
            </a:r>
            <a:r>
              <a:rPr lang="en-US" sz="2400" b="0" i="0" dirty="0">
                <a:effectLst/>
              </a:rPr>
              <a:t>, Volume 14, Issue 6, June 2019, Pages 667–685</a:t>
            </a:r>
          </a:p>
          <a:p>
            <a:pPr marL="457200" indent="-457200" algn="l">
              <a:buAutoNum type="arabicParenBoth"/>
            </a:pPr>
            <a:r>
              <a:rPr lang="en-US" sz="2400" b="0" i="0" dirty="0" err="1">
                <a:effectLst/>
              </a:rPr>
              <a:t>Yulia</a:t>
            </a:r>
            <a:r>
              <a:rPr lang="en-US" sz="2400" b="0" i="0" dirty="0">
                <a:effectLst/>
              </a:rPr>
              <a:t> Lerner, Christopher J. Honey, Lauren J. </a:t>
            </a:r>
            <a:r>
              <a:rPr lang="en-US" sz="2400" b="0" i="0" dirty="0" err="1">
                <a:effectLst/>
              </a:rPr>
              <a:t>Silbert</a:t>
            </a:r>
            <a:r>
              <a:rPr lang="en-US" sz="2400" b="0" i="0" dirty="0">
                <a:effectLst/>
              </a:rPr>
              <a:t>, Uri Hasson Journal of Neuroscience 23 February 2011, 31 (8) 2906-2915</a:t>
            </a:r>
            <a:endParaRPr lang="en-US" sz="2400" dirty="0"/>
          </a:p>
          <a:p>
            <a:pPr marL="457200" indent="-457200" algn="l">
              <a:buAutoNum type="arabicParenBoth"/>
            </a:pPr>
            <a:r>
              <a:rPr lang="en-US" sz="2400" b="0" i="0" dirty="0" err="1">
                <a:effectLst/>
              </a:rPr>
              <a:t>Nastase</a:t>
            </a:r>
            <a:r>
              <a:rPr lang="en-US" sz="2400" b="0" i="0" dirty="0">
                <a:effectLst/>
              </a:rPr>
              <a:t>, S.A., Liu, YF., </a:t>
            </a:r>
            <a:r>
              <a:rPr lang="en-US" sz="2400" b="0" i="1" dirty="0">
                <a:effectLst/>
              </a:rPr>
              <a:t>et al.</a:t>
            </a:r>
            <a:r>
              <a:rPr lang="en-US" sz="2400" b="0" i="0" dirty="0">
                <a:effectLst/>
              </a:rPr>
              <a:t> The “Narratives” fMRI dataset for evaluating models of naturalistic language comprehension. </a:t>
            </a:r>
            <a:r>
              <a:rPr lang="en-US" sz="2400" b="0" i="1" dirty="0">
                <a:effectLst/>
              </a:rPr>
              <a:t>Sci Data</a:t>
            </a:r>
            <a:r>
              <a:rPr lang="en-US" sz="2400" b="0" i="0" dirty="0">
                <a:effectLst/>
              </a:rPr>
              <a:t> </a:t>
            </a:r>
            <a:r>
              <a:rPr lang="en-US" sz="2400" b="1" i="0" dirty="0">
                <a:effectLst/>
              </a:rPr>
              <a:t>8</a:t>
            </a:r>
            <a:r>
              <a:rPr lang="en-US" sz="2400" b="0" i="0" dirty="0">
                <a:effectLst/>
              </a:rPr>
              <a:t>, 250 (2021)</a:t>
            </a:r>
          </a:p>
          <a:p>
            <a:pPr marL="457200" indent="-457200" algn="l">
              <a:buAutoNum type="arabicParenBoth"/>
            </a:pPr>
            <a:endParaRPr lang="en-US" sz="2400" b="0" i="0" dirty="0">
              <a:effectLst/>
              <a:latin typeface="-apple-system"/>
            </a:endParaRPr>
          </a:p>
          <a:p>
            <a:pPr algn="l"/>
            <a:endParaRPr lang="en-US" sz="2400" dirty="0">
              <a:latin typeface="-apple-system"/>
            </a:endParaRPr>
          </a:p>
          <a:p>
            <a:pPr algn="l"/>
            <a:endParaRPr lang="en-US" sz="2400" b="0" i="0" dirty="0">
              <a:effectLst/>
              <a:latin typeface="-apple-system"/>
            </a:endParaRPr>
          </a:p>
          <a:p>
            <a:br>
              <a:rPr lang="en-US" sz="2400" dirty="0"/>
            </a:br>
            <a:endParaRPr lang="en-US" sz="2400" kern="1000" dirty="0">
              <a:cs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DCE802-F301-7FBF-92B7-CEA6840AC4FD}"/>
              </a:ext>
            </a:extLst>
          </p:cNvPr>
          <p:cNvSpPr txBox="1"/>
          <p:nvPr/>
        </p:nvSpPr>
        <p:spPr>
          <a:xfrm>
            <a:off x="4010935" y="30974729"/>
            <a:ext cx="26579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Figure adapted from (2)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2B2C3D3-7839-A19E-7F86-020DC0EFE920}"/>
              </a:ext>
            </a:extLst>
          </p:cNvPr>
          <p:cNvSpPr/>
          <p:nvPr/>
        </p:nvSpPr>
        <p:spPr>
          <a:xfrm>
            <a:off x="32774027" y="24152216"/>
            <a:ext cx="9992532" cy="108131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114" b="1" dirty="0">
                <a:solidFill>
                  <a:schemeClr val="bg1"/>
                </a:solidFill>
                <a:latin typeface="Avenir Book" panose="02000503020000020003" pitchFamily="2" charset="0"/>
              </a:rPr>
              <a:t>Stay Updated!</a:t>
            </a:r>
            <a:endParaRPr lang="en-KR" sz="4114" b="1" dirty="0">
              <a:solidFill>
                <a:schemeClr val="bg1"/>
              </a:solidFill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4497337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3849</TotalTime>
  <Words>755</Words>
  <Application>Microsoft Macintosh PowerPoint</Application>
  <PresentationFormat>Custom</PresentationFormat>
  <Paragraphs>47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-apple-system</vt:lpstr>
      <vt:lpstr>Arial</vt:lpstr>
      <vt:lpstr>Avenir Book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이윤정</dc:creator>
  <cp:lastModifiedBy>Brian Winston</cp:lastModifiedBy>
  <cp:revision>539</cp:revision>
  <cp:lastPrinted>2021-02-09T20:09:46Z</cp:lastPrinted>
  <dcterms:created xsi:type="dcterms:W3CDTF">2021-02-09T20:06:47Z</dcterms:created>
  <dcterms:modified xsi:type="dcterms:W3CDTF">2023-07-13T17:48:41Z</dcterms:modified>
</cp:coreProperties>
</file>