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erriweather-bold.fntdata"/><Relationship Id="rId21" Type="http://schemas.openxmlformats.org/officeDocument/2006/relationships/font" Target="fonts/Merriweather-regular.fntdata"/><Relationship Id="rId24" Type="http://schemas.openxmlformats.org/officeDocument/2006/relationships/font" Target="fonts/Merriweather-boldItalic.fntdata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3f9411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d3f9411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안녕하십니까. 발표를 맡은 김동현입니다. 서울 3반 3팀 발표 시작하겠습니다.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d44247d8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d44247d8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3f94119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3f94119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맛집 공유 sns인 맛동산을 이용해 보겠습니다. 먼저 저희 서비스에 접속하면 로그인 페이지가 뜹니다. sns이기 때문에 로그인없이는 이용하실 수가 없습니다. 회원가입과 비밀번호 찾기 기능이 동작합니다.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(테스트 아이디로 비밀번호를 찾은 후 로그인) 로그인을 하게 되면 사용자들이 올린 음식 사진과 후기들을 모아놓은 피드가 뜹니다. 각 게시물에는 좋아요기능이 구현되어 있고 상세페이지에서는 댓글을 작성하고 삭제할 수 있습니다. 검색페이지에서는 내가 찾고싶은 유저를 검색할 수 있습니다. 알림창에서는 내가 팔로우 요청을 보낸 사용자가 팔로우를 받아주었을 때 뜨는 알림탭과 요청받은 팔로우를 수락, 거절할 수 있는 요청탭이 있습니다. 내 프로필에 들어가면 나에 대한 정보와 나를 팔로우하는 유저들의 목록, 내가 팔로우하는 유저들의 목록과 숫자가 표시되고 관리할 수 있습니다.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d44247d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d44247d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첫번째로 기획 의도 및 프로젝트 소개, 두번째로 개발 환경 및 언어에 대한 소개, 다음으로 개발 진행 현황, 그리고 마지막으로 직접 시연하는 순으로 진행하겠습니다.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3f94119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3f94119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저희가 기획한 서비스의 이름은 ‘맛동산’ 으로, 맛집 공유를 위한 SNS입니다.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44247d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44247d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서비스는 모바일 웹을 타겟으로 잡아, 백엔드는 기본적으로 스프링 부트와 자바를, 프론트엔드는 vue.js를 기본으로 하여 개발하였습니다.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d44247d8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d44247d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과정은 가장 먼저 맛집 공유 sns의 필요한 기능들을 분류하여 나열하고 어느 정도의 시간이 소요되는지 가늠해보았습니다. 그 후 각 역할을 나누어 분담하고 계획에 맞게 지라에 추가하였습니다.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 후 저희 서비스의 전체적인 ui 배치나 기능들의 흐름을 정리하기 위해 와이어 프레임을 구성하였습니다.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44247d8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44247d8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기능별로 필요한 데이터베이스를 구축하고 ERD를 통해 데이터흐름을 알기 쉽도록 하였습니다. 본격적으로 개발하기 전에 REST API 기준을 통일시켜 구성하여 프론트엔드와 백엔드가 유기적으로 개발할 수 있도록 하였습니다.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44247d88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44247d8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d3f94119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d3f94119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 지금까지의 개발 진행 현황입니다.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3f94119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3f94119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i3a303.p.ssafy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0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3607650" y="1730825"/>
            <a:ext cx="1928700" cy="831300"/>
          </a:xfrm>
          <a:prstGeom prst="rect">
            <a:avLst/>
          </a:prstGeom>
          <a:effectLst>
            <a:outerShdw blurRad="57150" rotWithShape="0" algn="bl" dir="5400000" dist="19050">
              <a:srgbClr val="434343">
                <a:alpha val="1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300">
                <a:solidFill>
                  <a:srgbClr val="FF8655"/>
                </a:solidFill>
                <a:latin typeface="Alfa Slab One"/>
                <a:ea typeface="Alfa Slab One"/>
                <a:cs typeface="Alfa Slab One"/>
                <a:sym typeface="Alfa Slab One"/>
              </a:rPr>
              <a:t>맛동산</a:t>
            </a:r>
            <a:endParaRPr b="1" sz="4300">
              <a:solidFill>
                <a:srgbClr val="FF865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3985400" y="245347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FFFFFF"/>
                </a:solidFill>
              </a:rPr>
              <a:t># 김동현 # 김주형 # 이정훈 # 최연희 # 최예인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2063050" y="2206650"/>
            <a:ext cx="0" cy="5148300"/>
          </a:xfrm>
          <a:prstGeom prst="straightConnector1">
            <a:avLst/>
          </a:prstGeom>
          <a:noFill/>
          <a:ln cap="flat" cmpd="sng" w="76200">
            <a:solidFill>
              <a:srgbClr val="FF865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</p:cxn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1245325"/>
            <a:ext cx="1802299" cy="1802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9999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향후 개발방향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178" name="Google Shape;178;p22"/>
          <p:cNvSpPr txBox="1"/>
          <p:nvPr>
            <p:ph idx="4294967295" type="body"/>
          </p:nvPr>
        </p:nvSpPr>
        <p:spPr>
          <a:xfrm>
            <a:off x="4633250" y="333850"/>
            <a:ext cx="4166400" cy="4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A7D87"/>
                </a:solidFill>
              </a:rPr>
              <a:t>1. SNS 심화 기능 및 웹 큐레이션 기능 </a:t>
            </a:r>
            <a:endParaRPr b="1"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A7D87"/>
                </a:solidFill>
              </a:rPr>
              <a:t>사용자의 관심 콘텐츠를 학습하여 이를 토대로 사용자의 취향을 학습해 </a:t>
            </a:r>
            <a:r>
              <a:rPr lang="ko" sz="1400">
                <a:solidFill>
                  <a:srgbClr val="FA7D87"/>
                </a:solidFill>
              </a:rPr>
              <a:t>맞춤형 콘텐츠를 추천</a:t>
            </a:r>
            <a:endParaRPr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A7D87"/>
                </a:solidFill>
              </a:rPr>
              <a:t>2. </a:t>
            </a:r>
            <a:r>
              <a:rPr b="1" lang="ko" sz="1400">
                <a:solidFill>
                  <a:srgbClr val="FA7D87"/>
                </a:solidFill>
              </a:rPr>
              <a:t>Firebase를 이용한 실시간 알림 배지 구현</a:t>
            </a:r>
            <a:endParaRPr b="1"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A7D87"/>
                </a:solidFill>
              </a:rPr>
              <a:t>실시간으로 데이터가 동기화되고 자동 업데이트로 최신 데이터를 수신</a:t>
            </a:r>
            <a:endParaRPr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A7D87"/>
                </a:solidFill>
              </a:rPr>
              <a:t>3. 맛집 주변 놀거리, 추가 정보 제공</a:t>
            </a:r>
            <a:endParaRPr b="1"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FA7D87"/>
                </a:solidFill>
              </a:rPr>
              <a:t>맛집 선택시, 그 주변에 있는 놀거리, 그와 관련한 사용자에게 필요한 정보 제공</a:t>
            </a:r>
            <a:endParaRPr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rgbClr val="FA7D87"/>
                </a:solidFill>
              </a:rPr>
              <a:t>4. 해시태그를 이용한 검색</a:t>
            </a:r>
            <a:endParaRPr b="1" sz="14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FA7D87"/>
                </a:solidFill>
              </a:rPr>
              <a:t>해시태그를 이용하여 사용자가 관심 있는 주제의 내용을 쉽게 찾을 수 있도록 함</a:t>
            </a:r>
            <a:endParaRPr sz="1400">
              <a:solidFill>
                <a:srgbClr val="FA7D8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4294967295" type="title"/>
          </p:nvPr>
        </p:nvSpPr>
        <p:spPr>
          <a:xfrm>
            <a:off x="3836400" y="1873800"/>
            <a:ext cx="1297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</a:rPr>
              <a:t># </a:t>
            </a:r>
            <a:r>
              <a:rPr b="1" lang="ko">
                <a:solidFill>
                  <a:srgbClr val="FA7D87"/>
                </a:solidFill>
              </a:rPr>
              <a:t>시연</a:t>
            </a:r>
            <a:endParaRPr b="1">
              <a:solidFill>
                <a:srgbClr val="FA7D87"/>
              </a:solidFill>
            </a:endParaRPr>
          </a:p>
        </p:txBody>
      </p:sp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2488800" y="2412000"/>
            <a:ext cx="41664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900">
                <a:solidFill>
                  <a:srgbClr val="FA7D87"/>
                </a:solidFill>
              </a:rPr>
              <a:t>접속 URL :</a:t>
            </a:r>
            <a:r>
              <a:rPr b="1" lang="ko" sz="1900"/>
              <a:t> </a:t>
            </a:r>
            <a:r>
              <a:rPr b="1" lang="ko" sz="1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http://i3a303.p.ssafy.io/</a:t>
            </a:r>
            <a:endParaRPr b="1" sz="19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4976200" y="1182300"/>
            <a:ext cx="3170100" cy="31701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512075" y="1821000"/>
            <a:ext cx="5205000" cy="52050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133875" y="970025"/>
            <a:ext cx="889200" cy="822000"/>
          </a:xfrm>
          <a:prstGeom prst="ellipse">
            <a:avLst/>
          </a:prstGeom>
          <a:solidFill>
            <a:srgbClr val="E0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title"/>
          </p:nvPr>
        </p:nvSpPr>
        <p:spPr>
          <a:xfrm rot="-1308468">
            <a:off x="1144626" y="883420"/>
            <a:ext cx="1499620" cy="629507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3600">
                <a:solidFill>
                  <a:srgbClr val="FFFFFF"/>
                </a:solidFill>
              </a:rPr>
              <a:t>#</a:t>
            </a:r>
            <a:r>
              <a:rPr b="1" lang="ko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목차</a:t>
            </a:r>
            <a:endParaRPr b="1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3392275" y="115817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2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01</a:t>
            </a:r>
            <a:r>
              <a:rPr b="1" lang="ko">
                <a:solidFill>
                  <a:srgbClr val="FFFFFF"/>
                </a:solidFill>
              </a:rPr>
              <a:t>  : </a:t>
            </a:r>
            <a:r>
              <a:rPr b="1" lang="ko" sz="1500">
                <a:solidFill>
                  <a:srgbClr val="FFFFFF"/>
                </a:solidFill>
              </a:rPr>
              <a:t>기획의도 및 프로젝트 소개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/>
          <p:nvPr>
            <p:ph idx="4294967295" type="subTitle"/>
          </p:nvPr>
        </p:nvSpPr>
        <p:spPr>
          <a:xfrm>
            <a:off x="3233275" y="169272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2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02</a:t>
            </a:r>
            <a:r>
              <a:rPr b="1" lang="ko">
                <a:solidFill>
                  <a:srgbClr val="FFFFFF"/>
                </a:solidFill>
              </a:rPr>
              <a:t>  : </a:t>
            </a:r>
            <a:r>
              <a:rPr b="1" lang="ko" sz="1500">
                <a:solidFill>
                  <a:srgbClr val="FFFFFF"/>
                </a:solidFill>
              </a:rPr>
              <a:t>개발 환경 / 개발 언어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subTitle"/>
          </p:nvPr>
        </p:nvSpPr>
        <p:spPr>
          <a:xfrm>
            <a:off x="3004675" y="222727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2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03</a:t>
            </a:r>
            <a:r>
              <a:rPr b="1" lang="ko">
                <a:solidFill>
                  <a:srgbClr val="FFFFFF"/>
                </a:solidFill>
              </a:rPr>
              <a:t>  : </a:t>
            </a:r>
            <a:r>
              <a:rPr b="1" lang="ko" sz="1500">
                <a:solidFill>
                  <a:srgbClr val="FFFFFF"/>
                </a:solidFill>
              </a:rPr>
              <a:t>개발 진행 과정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subTitle"/>
          </p:nvPr>
        </p:nvSpPr>
        <p:spPr>
          <a:xfrm>
            <a:off x="2776075" y="276182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2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04</a:t>
            </a:r>
            <a:r>
              <a:rPr b="1" lang="ko">
                <a:solidFill>
                  <a:srgbClr val="FFFFFF"/>
                </a:solidFill>
              </a:rPr>
              <a:t>  : </a:t>
            </a:r>
            <a:r>
              <a:rPr b="1" lang="ko" sz="1500">
                <a:solidFill>
                  <a:srgbClr val="FFFFFF"/>
                </a:solidFill>
              </a:rPr>
              <a:t>개발 진행 현황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subTitle"/>
          </p:nvPr>
        </p:nvSpPr>
        <p:spPr>
          <a:xfrm>
            <a:off x="2547475" y="3296375"/>
            <a:ext cx="4845000" cy="345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ko" sz="26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05</a:t>
            </a:r>
            <a:r>
              <a:rPr b="1" lang="ko">
                <a:solidFill>
                  <a:srgbClr val="FFFFFF"/>
                </a:solidFill>
              </a:rPr>
              <a:t>  : </a:t>
            </a:r>
            <a:r>
              <a:rPr b="1" lang="ko" sz="1500">
                <a:solidFill>
                  <a:srgbClr val="FFFFFF"/>
                </a:solidFill>
              </a:rPr>
              <a:t>시연</a:t>
            </a:r>
            <a:endParaRPr b="1" sz="1500">
              <a:solidFill>
                <a:srgbClr val="FFFFFF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-1000543" y="4066625"/>
            <a:ext cx="818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>
            <a:off x="8243145" y="4066625"/>
            <a:ext cx="8185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7596438" y="3949175"/>
            <a:ext cx="234900" cy="234900"/>
          </a:xfrm>
          <a:prstGeom prst="diamond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311725" y="500925"/>
            <a:ext cx="274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기획의도 / </a:t>
            </a:r>
            <a:endParaRPr b="1" sz="24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프로젝트 소개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5258875" y="927450"/>
            <a:ext cx="2426700" cy="391500"/>
          </a:xfrm>
          <a:prstGeom prst="rect">
            <a:avLst/>
          </a:prstGeom>
          <a:solidFill>
            <a:srgbClr val="F8BAA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맛집 공유 </a:t>
            </a:r>
            <a:r>
              <a:rPr lang="ko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SNS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50" y="1813225"/>
            <a:ext cx="2508900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600" y="2039238"/>
            <a:ext cx="2743314" cy="18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4230900" y="2481100"/>
            <a:ext cx="659400" cy="667800"/>
          </a:xfrm>
          <a:prstGeom prst="plus">
            <a:avLst>
              <a:gd fmla="val 29227" name="adj"/>
            </a:avLst>
          </a:prstGeom>
          <a:solidFill>
            <a:srgbClr val="FA7D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4203150" y="3052113"/>
            <a:ext cx="737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A7D87"/>
                </a:solidFill>
                <a:latin typeface="Comic Sans MS"/>
                <a:ea typeface="Comic Sans MS"/>
                <a:cs typeface="Comic Sans MS"/>
                <a:sym typeface="Comic Sans MS"/>
              </a:rPr>
              <a:t>PLUS</a:t>
            </a:r>
            <a:endParaRPr b="1" sz="1600">
              <a:solidFill>
                <a:srgbClr val="FA7D8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151825" y="1770525"/>
            <a:ext cx="2583600" cy="266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180413" y="1737475"/>
            <a:ext cx="2583600" cy="2660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4294967295" type="body"/>
          </p:nvPr>
        </p:nvSpPr>
        <p:spPr>
          <a:xfrm>
            <a:off x="6137050" y="1264425"/>
            <a:ext cx="2426700" cy="31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solidFill>
                  <a:srgbClr val="F8BAA1"/>
                </a:solidFill>
                <a:latin typeface="Alfa Slab One"/>
                <a:ea typeface="Alfa Slab One"/>
                <a:cs typeface="Alfa Slab One"/>
                <a:sym typeface="Alfa Slab One"/>
              </a:rPr>
              <a:t># 프로젝트 명 : 맛동산</a:t>
            </a:r>
            <a:endParaRPr sz="1200">
              <a:solidFill>
                <a:srgbClr val="F8BAA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269100" y="80300"/>
            <a:ext cx="4798800" cy="496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4294967295"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개발 환경 / 언어</a:t>
            </a:r>
            <a:endParaRPr b="1" sz="2400">
              <a:solidFill>
                <a:srgbClr val="A64D79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425" y="222725"/>
            <a:ext cx="2069400" cy="13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825" y="178575"/>
            <a:ext cx="2377000" cy="10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7" y="2085375"/>
            <a:ext cx="1735153" cy="97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3125" y="3111200"/>
            <a:ext cx="1728425" cy="17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2021" y="2894125"/>
            <a:ext cx="1945479" cy="9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1" y="3866874"/>
            <a:ext cx="1601648" cy="9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8850" y="1876350"/>
            <a:ext cx="1896975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96675" y="1473925"/>
            <a:ext cx="1728425" cy="811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 flipH="1" rot="10800000">
            <a:off x="-14825" y="1197438"/>
            <a:ext cx="4264500" cy="12900"/>
          </a:xfrm>
          <a:prstGeom prst="straightConnector1">
            <a:avLst/>
          </a:prstGeom>
          <a:noFill/>
          <a:ln cap="flat" cmpd="sng" w="38100">
            <a:solidFill>
              <a:srgbClr val="F8BA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 flipH="1" rot="10800000">
            <a:off x="-14825" y="1319763"/>
            <a:ext cx="4272900" cy="9900"/>
          </a:xfrm>
          <a:prstGeom prst="straightConnector1">
            <a:avLst/>
          </a:prstGeom>
          <a:noFill/>
          <a:ln cap="flat" cmpd="sng" w="38100">
            <a:solidFill>
              <a:srgbClr val="F8BAA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99175" y="769250"/>
            <a:ext cx="8900700" cy="4236300"/>
          </a:xfrm>
          <a:prstGeom prst="roundRect">
            <a:avLst>
              <a:gd fmla="val 602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4294967295" type="title"/>
          </p:nvPr>
        </p:nvSpPr>
        <p:spPr>
          <a:xfrm>
            <a:off x="273900" y="168875"/>
            <a:ext cx="26100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개발 진행 과정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5995875" y="1007525"/>
            <a:ext cx="18477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와이어 프레임 구성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1" y="1357324"/>
            <a:ext cx="2221875" cy="22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876" y="851350"/>
            <a:ext cx="2513899" cy="31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87650" y="963875"/>
            <a:ext cx="1660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필요한 기능 탐색 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100" y="3543262"/>
            <a:ext cx="3407049" cy="1462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150450" y="4399875"/>
            <a:ext cx="1598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분담 및 계획 후         지라 등록  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0400" y="1498900"/>
            <a:ext cx="3849399" cy="2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99175" y="769250"/>
            <a:ext cx="8900700" cy="4236300"/>
          </a:xfrm>
          <a:prstGeom prst="roundRect">
            <a:avLst>
              <a:gd fmla="val 602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4294967295" type="title"/>
          </p:nvPr>
        </p:nvSpPr>
        <p:spPr>
          <a:xfrm>
            <a:off x="273900" y="321275"/>
            <a:ext cx="26100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개발 진행 과정</a:t>
            </a:r>
            <a:endParaRPr b="1" sz="2400">
              <a:solidFill>
                <a:srgbClr val="A64D79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50" y="1927688"/>
            <a:ext cx="5171276" cy="191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026463" y="1566775"/>
            <a:ext cx="1063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REST API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22750" y="1566775"/>
            <a:ext cx="1660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DB 및 ERD 구성 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00" y="2019175"/>
            <a:ext cx="3552525" cy="24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9"/>
          <p:cNvGrpSpPr/>
          <p:nvPr/>
        </p:nvGrpSpPr>
        <p:grpSpPr>
          <a:xfrm>
            <a:off x="378650" y="1333338"/>
            <a:ext cx="2211200" cy="2227454"/>
            <a:chOff x="665375" y="2657600"/>
            <a:chExt cx="2211200" cy="2227454"/>
          </a:xfrm>
        </p:grpSpPr>
        <p:sp>
          <p:nvSpPr>
            <p:cNvPr id="141" name="Google Shape;141;p19"/>
            <p:cNvSpPr/>
            <p:nvPr/>
          </p:nvSpPr>
          <p:spPr>
            <a:xfrm>
              <a:off x="679872" y="2702854"/>
              <a:ext cx="2182200" cy="2182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8BA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2" name="Google Shape;14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5375" y="2657600"/>
              <a:ext cx="2211200" cy="1916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9"/>
          <p:cNvGrpSpPr/>
          <p:nvPr/>
        </p:nvGrpSpPr>
        <p:grpSpPr>
          <a:xfrm>
            <a:off x="6328922" y="1194917"/>
            <a:ext cx="2182121" cy="2182121"/>
            <a:chOff x="4860100" y="1218575"/>
            <a:chExt cx="3414900" cy="3414900"/>
          </a:xfrm>
        </p:grpSpPr>
        <p:sp>
          <p:nvSpPr>
            <p:cNvPr id="144" name="Google Shape;144;p19"/>
            <p:cNvSpPr/>
            <p:nvPr/>
          </p:nvSpPr>
          <p:spPr>
            <a:xfrm>
              <a:off x="4860100" y="1218575"/>
              <a:ext cx="3414900" cy="341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8BA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5" name="Google Shape;14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4012" y="2021424"/>
              <a:ext cx="2747076" cy="23808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6" name="Google Shape;146;p19"/>
          <p:cNvCxnSpPr/>
          <p:nvPr/>
        </p:nvCxnSpPr>
        <p:spPr>
          <a:xfrm>
            <a:off x="2902350" y="2492675"/>
            <a:ext cx="3320400" cy="0"/>
          </a:xfrm>
          <a:prstGeom prst="straightConnector1">
            <a:avLst/>
          </a:prstGeom>
          <a:noFill/>
          <a:ln cap="flat" cmpd="sng" w="28575">
            <a:solidFill>
              <a:srgbClr val="F8BAA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 rot="10800000">
            <a:off x="2911800" y="2320725"/>
            <a:ext cx="3301500" cy="0"/>
          </a:xfrm>
          <a:prstGeom prst="straightConnector1">
            <a:avLst/>
          </a:prstGeom>
          <a:noFill/>
          <a:ln cap="flat" cmpd="sng" w="28575">
            <a:solidFill>
              <a:srgbClr val="F8BAA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/>
          <p:nvPr/>
        </p:nvSpPr>
        <p:spPr>
          <a:xfrm>
            <a:off x="4112075" y="1467700"/>
            <a:ext cx="1319100" cy="7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A7D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A7D87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Data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799825" y="2624950"/>
            <a:ext cx="1319100" cy="7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A7D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FA7D87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 Data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39306">
            <a:off x="2897995" y="1014986"/>
            <a:ext cx="1405739" cy="105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3279775" y="1808900"/>
            <a:ext cx="6840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JWT</a:t>
            </a:r>
            <a:endParaRPr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4294967295" type="title"/>
          </p:nvPr>
        </p:nvSpPr>
        <p:spPr>
          <a:xfrm>
            <a:off x="198175" y="171900"/>
            <a:ext cx="27825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개발 </a:t>
            </a:r>
            <a:r>
              <a:rPr b="1" lang="ko" sz="2400">
                <a:solidFill>
                  <a:srgbClr val="A64D79"/>
                </a:solidFill>
              </a:rPr>
              <a:t>진행 현황</a:t>
            </a:r>
            <a:endParaRPr b="1" sz="2400">
              <a:solidFill>
                <a:srgbClr val="A64D79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311725" y="757125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01</a:t>
            </a:r>
            <a:r>
              <a:rPr b="1" lang="ko">
                <a:solidFill>
                  <a:srgbClr val="FA7D87"/>
                </a:solidFill>
              </a:rPr>
              <a:t> 로그인 기능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JWT(토큰 인증 방식)를 활용한 로그인 기능 구현</a:t>
            </a:r>
            <a:endParaRPr sz="1100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비밀번호 찾기 기능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11725" y="3277400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04</a:t>
            </a:r>
            <a:r>
              <a:rPr b="1" lang="ko">
                <a:solidFill>
                  <a:srgbClr val="FA7D87"/>
                </a:solidFill>
              </a:rPr>
              <a:t>팔로우</a:t>
            </a:r>
            <a:r>
              <a:rPr b="1" lang="ko">
                <a:solidFill>
                  <a:srgbClr val="FA7D87"/>
                </a:solidFill>
              </a:rPr>
              <a:t> 기능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본인 프로필에서 팔로우 / 팔로잉 리스트 확인 가능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5735650" y="3277400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05</a:t>
            </a:r>
            <a:r>
              <a:rPr b="1" lang="ko">
                <a:solidFill>
                  <a:srgbClr val="FA7D87"/>
                </a:solidFill>
              </a:rPr>
              <a:t> </a:t>
            </a: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알림 기능</a:t>
            </a:r>
            <a:endParaRPr b="1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알림탭/ 요청탭으로 구성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알림탭 - 신규 팔로워 승인 요청 및 결과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</a:t>
            </a:r>
            <a:r>
              <a:rPr lang="ko" sz="1100">
                <a:solidFill>
                  <a:srgbClr val="FA7D87"/>
                </a:solidFill>
              </a:rPr>
              <a:t>요청탭 - 본인에게 팔로우 요청한 아이디와 함께 승인, 거절 버튼 노출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5735650" y="757125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02</a:t>
            </a:r>
            <a:r>
              <a:rPr b="1" lang="ko">
                <a:solidFill>
                  <a:srgbClr val="FA7D87"/>
                </a:solidFill>
              </a:rPr>
              <a:t> </a:t>
            </a:r>
            <a:r>
              <a:rPr b="1" lang="ko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계정 관리</a:t>
            </a:r>
            <a:endParaRPr b="1" sz="15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아이디 수정 시 중복된 아이디인지 체크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이메일 수정 불가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</a:t>
            </a:r>
            <a:r>
              <a:rPr lang="ko" sz="1100">
                <a:solidFill>
                  <a:srgbClr val="FA7D87"/>
                </a:solidFill>
              </a:rPr>
              <a:t>비밀번호, 한 줄 자기소개 변경 가능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D. </a:t>
            </a:r>
            <a:r>
              <a:rPr lang="ko" sz="1100">
                <a:solidFill>
                  <a:srgbClr val="FA7D87"/>
                </a:solidFill>
              </a:rPr>
              <a:t>변경 사항 있을 시에만 저장 버튼 활성화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884950" y="2153550"/>
            <a:ext cx="3374100" cy="129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03</a:t>
            </a:r>
            <a:r>
              <a:rPr b="1" lang="ko">
                <a:solidFill>
                  <a:srgbClr val="FA7D87"/>
                </a:solidFill>
              </a:rPr>
              <a:t> 프로필 기능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  <a:latin typeface="Roboto"/>
                <a:ea typeface="Roboto"/>
                <a:cs typeface="Roboto"/>
                <a:sym typeface="Roboto"/>
              </a:rPr>
              <a:t>프로필 화면 (유저 아이디, 팔로워 / 팔로잉수)</a:t>
            </a:r>
            <a:endParaRPr sz="1100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본인 프로필 - 프로필 수정 버튼 노출</a:t>
            </a:r>
            <a:endParaRPr sz="1100">
              <a:solidFill>
                <a:srgbClr val="FA7D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E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4457050" y="2968675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09 네비게이션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각 메뉴에 대한 연결 링크 제공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1086325" y="2705150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08</a:t>
            </a:r>
            <a:r>
              <a:rPr b="1" lang="ko">
                <a:solidFill>
                  <a:srgbClr val="FA7D87"/>
                </a:solidFill>
              </a:rPr>
              <a:t> 유저 검색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유저가 설정한 아이디로 검색 가능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검색단어를 포함하는 유저 리스트 노출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857725" y="927025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06</a:t>
            </a:r>
            <a:r>
              <a:rPr b="1" lang="ko">
                <a:solidFill>
                  <a:srgbClr val="FA7D87"/>
                </a:solidFill>
              </a:rPr>
              <a:t> 뉴스피드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피드 게시글 노출 (사진, 글, 작성시간)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좋아요, 댓글 스크랩, 공유 버튼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</a:t>
            </a:r>
            <a:r>
              <a:rPr lang="ko" sz="1100">
                <a:solidFill>
                  <a:srgbClr val="FA7D87"/>
                </a:solidFill>
              </a:rPr>
              <a:t>좋아요 기능 : 해당 게시글을 누른 유저에 한해 빨간 하트로 변경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D. </a:t>
            </a:r>
            <a:r>
              <a:rPr lang="ko" sz="1100">
                <a:solidFill>
                  <a:srgbClr val="FA7D87"/>
                </a:solidFill>
              </a:rPr>
              <a:t>댓글 버튼 클릭 시 피드 상세페이지로 이동</a:t>
            </a:r>
            <a:endParaRPr sz="1100">
              <a:solidFill>
                <a:srgbClr val="FA7D87"/>
              </a:solidFill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4235100" y="1177000"/>
            <a:ext cx="3207000" cy="158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F8BA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# 07</a:t>
            </a:r>
            <a:r>
              <a:rPr b="1" lang="ko">
                <a:solidFill>
                  <a:srgbClr val="FA7D87"/>
                </a:solidFill>
              </a:rPr>
              <a:t> 댓글 관리 기능</a:t>
            </a:r>
            <a:endParaRPr b="1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A. </a:t>
            </a:r>
            <a:r>
              <a:rPr lang="ko" sz="1100">
                <a:solidFill>
                  <a:srgbClr val="FA7D87"/>
                </a:solidFill>
              </a:rPr>
              <a:t>댓글 리스트 : 작성자, 댓글 내용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B. </a:t>
            </a:r>
            <a:r>
              <a:rPr lang="ko" sz="1100">
                <a:solidFill>
                  <a:srgbClr val="FA7D87"/>
                </a:solidFill>
              </a:rPr>
              <a:t>댓글 작성 기능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C. </a:t>
            </a:r>
            <a:r>
              <a:rPr lang="ko" sz="1100">
                <a:solidFill>
                  <a:srgbClr val="FA7D87"/>
                </a:solidFill>
              </a:rPr>
              <a:t>삭제 기능 : 본인이 작성한 댓글의 경우 삭제버튼 노출 및 삭제 기능</a:t>
            </a:r>
            <a:endParaRPr sz="1100">
              <a:solidFill>
                <a:srgbClr val="FA7D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A7D87"/>
                </a:solidFill>
                <a:latin typeface="Alfa Slab One"/>
                <a:ea typeface="Alfa Slab One"/>
                <a:cs typeface="Alfa Slab One"/>
                <a:sym typeface="Alfa Slab One"/>
              </a:rPr>
              <a:t>D. </a:t>
            </a:r>
            <a:r>
              <a:rPr lang="ko" sz="1100">
                <a:solidFill>
                  <a:srgbClr val="FA7D87"/>
                </a:solidFill>
              </a:rPr>
              <a:t>사용자 체감 속도 개선 : frontend단에서 댓글 상태변화 우선 처리</a:t>
            </a:r>
            <a:endParaRPr sz="1100">
              <a:solidFill>
                <a:srgbClr val="FA7D87"/>
              </a:solidFill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-9943" y="4742025"/>
            <a:ext cx="8185200" cy="0"/>
          </a:xfrm>
          <a:prstGeom prst="straightConnector1">
            <a:avLst/>
          </a:prstGeom>
          <a:noFill/>
          <a:ln cap="flat" cmpd="sng" w="28575">
            <a:solidFill>
              <a:srgbClr val="F8BA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943407" y="4742025"/>
            <a:ext cx="8185200" cy="0"/>
          </a:xfrm>
          <a:prstGeom prst="straightConnector1">
            <a:avLst/>
          </a:prstGeom>
          <a:noFill/>
          <a:ln cap="flat" cmpd="sng" w="28575">
            <a:solidFill>
              <a:srgbClr val="F8BAA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>
            <p:ph idx="4294967295" type="title"/>
          </p:nvPr>
        </p:nvSpPr>
        <p:spPr>
          <a:xfrm>
            <a:off x="311725" y="424725"/>
            <a:ext cx="27825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A64D79"/>
                </a:solidFill>
              </a:rPr>
              <a:t>개발 진행 현황</a:t>
            </a:r>
            <a:endParaRPr b="1" sz="24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