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91" r:id="rId5"/>
    <p:sldId id="287" r:id="rId6"/>
    <p:sldId id="265" r:id="rId7"/>
    <p:sldId id="271" r:id="rId8"/>
    <p:sldId id="277" r:id="rId9"/>
    <p:sldId id="27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9"/>
    <a:srgbClr val="1E3252"/>
    <a:srgbClr val="393939"/>
    <a:srgbClr val="04396C"/>
    <a:srgbClr val="6497B1"/>
    <a:srgbClr val="AEAFA9"/>
    <a:srgbClr val="418A9D"/>
    <a:srgbClr val="BCDEE3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3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762141" y="4066936"/>
            <a:ext cx="2667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쉽게 시작하는 </a:t>
            </a:r>
            <a:r>
              <a:rPr lang="en-US" altLang="ko-KR" sz="1600" dirty="0" smtClean="0">
                <a:solidFill>
                  <a:schemeClr val="bg1"/>
                </a:solidFill>
              </a:rPr>
              <a:t>Quant </a:t>
            </a:r>
            <a:r>
              <a:rPr lang="ko-KR" altLang="en-US" sz="1600" dirty="0" smtClean="0">
                <a:solidFill>
                  <a:schemeClr val="bg1"/>
                </a:solidFill>
              </a:rPr>
              <a:t>투자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30" y="2419672"/>
            <a:ext cx="3689491" cy="1332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10693794" y="5694978"/>
            <a:ext cx="13756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팀장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김주형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팀원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김보성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1600" dirty="0" err="1" smtClean="0">
                <a:solidFill>
                  <a:schemeClr val="bg1"/>
                </a:solidFill>
              </a:rPr>
              <a:t>박세종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1600" dirty="0" err="1" smtClean="0">
                <a:solidFill>
                  <a:schemeClr val="bg1"/>
                </a:solidFill>
              </a:rPr>
              <a:t>심효빈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3427079" cy="707886"/>
            <a:chOff x="294640" y="3596640"/>
            <a:chExt cx="3427079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기획의도 및 목표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640005" cy="707886"/>
            <a:chOff x="294640" y="3596640"/>
            <a:chExt cx="2640005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1991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시스템 구성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향후 목표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기획 의도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3060805" y="400065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왜 주식을 해야 하는가</a:t>
            </a:r>
            <a:r>
              <a:rPr lang="en-US" altLang="ko-KR" sz="11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?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6" y="1194265"/>
            <a:ext cx="5458194" cy="489397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909542" y="1433204"/>
            <a:ext cx="3377303" cy="3516967"/>
            <a:chOff x="3285025" y="1194265"/>
            <a:chExt cx="3377303" cy="351696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5025" y="1806107"/>
              <a:ext cx="2847975" cy="2905125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4709013" y="1194265"/>
              <a:ext cx="1953315" cy="1828286"/>
              <a:chOff x="5720700" y="1076961"/>
              <a:chExt cx="1953315" cy="1828286"/>
            </a:xfrm>
          </p:grpSpPr>
          <p:sp>
            <p:nvSpPr>
              <p:cNvPr id="11" name="폭발 1 10"/>
              <p:cNvSpPr/>
              <p:nvPr/>
            </p:nvSpPr>
            <p:spPr>
              <a:xfrm>
                <a:off x="5720700" y="1076961"/>
                <a:ext cx="1953315" cy="1828286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90101" y="1765784"/>
                <a:ext cx="1562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FF0000"/>
                    </a:solidFill>
                  </a:rPr>
                  <a:t>평균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7.53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억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973" y="2236800"/>
            <a:ext cx="8382000" cy="1762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222" y="3338471"/>
            <a:ext cx="4672745" cy="184992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845" y="4040865"/>
            <a:ext cx="6477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기획 의도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3060805" y="400065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왜 주식을 해야 하는가</a:t>
            </a:r>
            <a:r>
              <a:rPr lang="en-US" altLang="ko-KR" sz="11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?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581351" y="5189424"/>
            <a:ext cx="2948243" cy="1024743"/>
            <a:chOff x="601389" y="5390664"/>
            <a:chExt cx="2948243" cy="102474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713231" y="5892187"/>
              <a:ext cx="2724557" cy="5232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/>
              <a:r>
                <a:rPr lang="ko-KR" altLang="en-US" sz="1600" spc="-150" dirty="0" smtClean="0">
                  <a:solidFill>
                    <a:srgbClr val="393939"/>
                  </a:solidFill>
                </a:rPr>
                <a:t>자신이 직접적으로 투자를 함으로 얻는 경험</a:t>
              </a:r>
              <a:endParaRPr lang="ko-KR" altLang="en-US" sz="16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601389" y="5390664"/>
              <a:ext cx="2948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투자의 개념을 배우자</a:t>
              </a:r>
              <a:endParaRPr lang="ko-KR" altLang="en-US" sz="24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602649" y="5189424"/>
            <a:ext cx="2986715" cy="1089449"/>
            <a:chOff x="582158" y="5390664"/>
            <a:chExt cx="2986715" cy="10894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spc="-150" dirty="0" smtClean="0">
                  <a:solidFill>
                    <a:srgbClr val="393939"/>
                  </a:solidFill>
                </a:rPr>
                <a:t>다양한 산업의 </a:t>
              </a:r>
              <a:r>
                <a:rPr lang="en-US" altLang="ko-KR" sz="1600" spc="-150" dirty="0" smtClean="0">
                  <a:solidFill>
                    <a:srgbClr val="393939"/>
                  </a:solidFill>
                </a:rPr>
                <a:t>issue</a:t>
              </a:r>
              <a:r>
                <a:rPr lang="ko-KR" altLang="en-US" sz="1600" spc="-150" dirty="0" smtClean="0">
                  <a:solidFill>
                    <a:srgbClr val="393939"/>
                  </a:solidFill>
                </a:rPr>
                <a:t>들이 실시간으로 반영되는 곳이 주식</a:t>
              </a:r>
              <a:endParaRPr lang="ko-KR" altLang="en-US" sz="16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582158" y="5390664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Insight</a:t>
              </a:r>
              <a:r>
                <a:rPr lang="ko-KR" altLang="en-US" sz="2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를 얻을 수 있다</a:t>
              </a:r>
              <a:endParaRPr lang="ko-KR" altLang="en-US" sz="24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953C9B-2611-4FE6-8766-B55AD80C0402}"/>
              </a:ext>
            </a:extLst>
          </p:cNvPr>
          <p:cNvGrpSpPr/>
          <p:nvPr/>
        </p:nvGrpSpPr>
        <p:grpSpPr>
          <a:xfrm>
            <a:off x="8672665" y="5189424"/>
            <a:ext cx="2887651" cy="1089449"/>
            <a:chOff x="631683" y="5390664"/>
            <a:chExt cx="2887651" cy="108944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E4B137-9F3C-4A3B-863C-2DA04F463D9A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spc="-150" dirty="0" smtClean="0">
                  <a:solidFill>
                    <a:srgbClr val="393939"/>
                  </a:solidFill>
                </a:rPr>
                <a:t>가장 적은 금액으로 시도해 볼 수 있는 재테크</a:t>
              </a:r>
              <a:endParaRPr lang="ko-KR" altLang="en-US" sz="16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4D8DDC-AAEE-433E-AB6D-A55B54CF21F5}"/>
                </a:ext>
              </a:extLst>
            </p:cNvPr>
            <p:cNvSpPr txBox="1"/>
            <p:nvPr/>
          </p:nvSpPr>
          <p:spPr>
            <a:xfrm>
              <a:off x="1550367" y="5390664"/>
              <a:ext cx="105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재테크</a:t>
              </a:r>
              <a:endParaRPr lang="ko-KR" altLang="en-US" sz="24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025106" y="6567589"/>
            <a:ext cx="2072054" cy="246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797" y="1871663"/>
            <a:ext cx="3102828" cy="30746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177" y="1918679"/>
            <a:ext cx="2714625" cy="29337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94" y="1918679"/>
            <a:ext cx="3048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0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296B0-0A58-4E5B-84C6-1B7686743AD4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FE9D9-197F-417D-B2FC-EEA3E6976D08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15D77-986C-4578-B4C3-1995406A87FD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988E-2D8A-4342-8243-09A547E7D6EC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B8E57-B6C0-426B-9C94-D341492FF2A8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72D13-FFF4-441B-AC91-5C4F322B8D98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6E16B7-8F4A-40EC-8A94-87732325C658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BDC6E-AA71-4F89-8218-BCFA028919D9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692817-7443-4E95-9B0C-FFD278BFB24F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AEDC52-367C-4DE7-8843-065F66A06654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6A1E6F-2CBA-485B-9E68-BC92ECBF5530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30968-735E-4DEA-B1BD-64EA306F9913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1073965" y="3427654"/>
            <a:ext cx="16828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주식을 시작하고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싶은데 아는게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094AF-D568-4C9C-A689-126322E4A26D}"/>
              </a:ext>
            </a:extLst>
          </p:cNvPr>
          <p:cNvSpPr txBox="1"/>
          <p:nvPr/>
        </p:nvSpPr>
        <p:spPr>
          <a:xfrm>
            <a:off x="3832523" y="3427654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차트를 공부하기는 어렵고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통계적으로 안정적인 투자 없을까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308A5-35A1-412A-A7B4-4D65265489BE}"/>
              </a:ext>
            </a:extLst>
          </p:cNvPr>
          <p:cNvSpPr txBox="1"/>
          <p:nvPr/>
        </p:nvSpPr>
        <p:spPr>
          <a:xfrm>
            <a:off x="6591082" y="3427654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Quantify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쉽게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알려주네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일단 모의투자라도 해볼까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64DC-7C54-45E3-BFC8-0E1A89DFF18E}"/>
              </a:ext>
            </a:extLst>
          </p:cNvPr>
          <p:cNvSpPr txBox="1"/>
          <p:nvPr/>
        </p:nvSpPr>
        <p:spPr>
          <a:xfrm>
            <a:off x="9249508" y="3427654"/>
            <a:ext cx="1872761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Quant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개념을 알았으니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Quantify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투자해볼까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쉽게 시작하는 </a:t>
            </a:r>
            <a:r>
              <a:rPr lang="ko-KR" altLang="en-US" sz="2400" spc="-300" dirty="0" err="1" smtClean="0">
                <a:solidFill>
                  <a:srgbClr val="393939"/>
                </a:solidFill>
                <a:latin typeface="+mn-ea"/>
              </a:rPr>
              <a:t>퀀트</a:t>
            </a:r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 투자 </a:t>
            </a:r>
            <a:r>
              <a:rPr lang="en-US" altLang="ko-KR" sz="2400" spc="-300" dirty="0" smtClean="0">
                <a:solidFill>
                  <a:srgbClr val="393939"/>
                </a:solidFill>
                <a:latin typeface="+mn-ea"/>
              </a:rPr>
              <a:t>:</a:t>
            </a:r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 </a:t>
            </a:r>
            <a:r>
              <a:rPr lang="en-US" altLang="ko-KR" sz="2400" spc="-300" dirty="0" smtClean="0">
                <a:solidFill>
                  <a:srgbClr val="393939"/>
                </a:solidFill>
                <a:latin typeface="+mn-ea"/>
              </a:rPr>
              <a:t>Quantify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목표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2301123" y="40767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주식은 도박인가</a:t>
            </a:r>
            <a:r>
              <a:rPr lang="en-US" altLang="ko-KR" sz="11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?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025106" y="6567589"/>
            <a:ext cx="2072054" cy="246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시스템 구성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핵심 전략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750606-1D89-4C34-A9AB-8299E544D955}"/>
              </a:ext>
            </a:extLst>
          </p:cNvPr>
          <p:cNvGrpSpPr/>
          <p:nvPr/>
        </p:nvGrpSpPr>
        <p:grpSpPr>
          <a:xfrm>
            <a:off x="749034" y="2006054"/>
            <a:ext cx="10693932" cy="4423904"/>
            <a:chOff x="867266" y="1833334"/>
            <a:chExt cx="10693932" cy="44239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4F98EF-9EE9-4089-90AE-839B328B2B4F}"/>
                </a:ext>
              </a:extLst>
            </p:cNvPr>
            <p:cNvSpPr/>
            <p:nvPr/>
          </p:nvSpPr>
          <p:spPr>
            <a:xfrm>
              <a:off x="875103" y="1833334"/>
              <a:ext cx="5292000" cy="21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C8F4E8-0871-4ECC-9B39-5D08742E1A1F}"/>
                </a:ext>
              </a:extLst>
            </p:cNvPr>
            <p:cNvSpPr/>
            <p:nvPr/>
          </p:nvSpPr>
          <p:spPr>
            <a:xfrm>
              <a:off x="6269198" y="1833334"/>
              <a:ext cx="52920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48896A-8D1E-4371-B4BF-5446DD9A3F3C}"/>
                </a:ext>
              </a:extLst>
            </p:cNvPr>
            <p:cNvSpPr/>
            <p:nvPr/>
          </p:nvSpPr>
          <p:spPr>
            <a:xfrm>
              <a:off x="867266" y="4097238"/>
              <a:ext cx="5292000" cy="2160000"/>
            </a:xfrm>
            <a:prstGeom prst="rect">
              <a:avLst/>
            </a:prstGeom>
            <a:solidFill>
              <a:srgbClr val="0052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C4AD49-1006-4BDA-8308-99F46C8B22F5}"/>
                </a:ext>
              </a:extLst>
            </p:cNvPr>
            <p:cNvSpPr/>
            <p:nvPr/>
          </p:nvSpPr>
          <p:spPr>
            <a:xfrm>
              <a:off x="6269198" y="4097238"/>
              <a:ext cx="5292000" cy="216000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08B03C-DDF9-4272-B672-0457BF0EDB7C}"/>
                </a:ext>
              </a:extLst>
            </p:cNvPr>
            <p:cNvGrpSpPr/>
            <p:nvPr/>
          </p:nvGrpSpPr>
          <p:grpSpPr>
            <a:xfrm>
              <a:off x="5039339" y="2864298"/>
              <a:ext cx="2328649" cy="2328649"/>
              <a:chOff x="5039339" y="2864298"/>
              <a:chExt cx="2328649" cy="2328649"/>
            </a:xfrm>
          </p:grpSpPr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AA7D6DF9-47AF-4543-8168-1EFBB283B875}"/>
                  </a:ext>
                </a:extLst>
              </p:cNvPr>
              <p:cNvSpPr/>
              <p:nvPr/>
            </p:nvSpPr>
            <p:spPr>
              <a:xfrm>
                <a:off x="5039339" y="2864298"/>
                <a:ext cx="2328649" cy="2328649"/>
              </a:xfrm>
              <a:prstGeom prst="diamond">
                <a:avLst/>
              </a:prstGeom>
              <a:solidFill>
                <a:schemeClr val="accent6">
                  <a:alpha val="7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1F127A-59DA-44CD-8865-9EDDC08EE1E1}"/>
                  </a:ext>
                </a:extLst>
              </p:cNvPr>
              <p:cNvSpPr txBox="1"/>
              <p:nvPr/>
            </p:nvSpPr>
            <p:spPr>
              <a:xfrm>
                <a:off x="5561853" y="3361066"/>
                <a:ext cx="4481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L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0C5932-7F6B-4D39-B32B-EBD2F611A19E}"/>
                  </a:ext>
                </a:extLst>
              </p:cNvPr>
              <p:cNvSpPr txBox="1"/>
              <p:nvPr/>
            </p:nvSpPr>
            <p:spPr>
              <a:xfrm>
                <a:off x="6339521" y="3361066"/>
                <a:ext cx="4481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M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3091FA-2614-4DFE-A4B2-8BF951AAB535}"/>
                  </a:ext>
                </a:extLst>
              </p:cNvPr>
              <p:cNvSpPr txBox="1"/>
              <p:nvPr/>
            </p:nvSpPr>
            <p:spPr>
              <a:xfrm>
                <a:off x="5561853" y="4206068"/>
                <a:ext cx="4481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V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699C4B-4B07-4A0A-9ABE-73B29CB2AA46}"/>
                  </a:ext>
                </a:extLst>
              </p:cNvPr>
              <p:cNvSpPr txBox="1"/>
              <p:nvPr/>
            </p:nvSpPr>
            <p:spPr>
              <a:xfrm>
                <a:off x="6382262" y="4206068"/>
                <a:ext cx="4481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Q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어떤 방식으로 진행되는가</a:t>
            </a:r>
            <a:r>
              <a:rPr lang="en-US" altLang="ko-KR" sz="2400" spc="-300" dirty="0" smtClean="0">
                <a:solidFill>
                  <a:srgbClr val="393939"/>
                </a:solidFill>
                <a:latin typeface="+mn-ea"/>
              </a:rPr>
              <a:t>?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1199C9-218E-49C9-8441-839AA7ED46EF}"/>
              </a:ext>
            </a:extLst>
          </p:cNvPr>
          <p:cNvSpPr txBox="1"/>
          <p:nvPr/>
        </p:nvSpPr>
        <p:spPr>
          <a:xfrm>
            <a:off x="876450" y="2155104"/>
            <a:ext cx="45320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Low Variability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변동성이 낮은 주식이 수익률이 높다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과소평가된 </a:t>
            </a: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저변동성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종목의 수익률이 높다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고변동성의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수익률이 낮아 안정적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09BBFB-FF4B-4C8C-95E0-A9087F31767C}"/>
              </a:ext>
            </a:extLst>
          </p:cNvPr>
          <p:cNvSpPr txBox="1"/>
          <p:nvPr/>
        </p:nvSpPr>
        <p:spPr>
          <a:xfrm>
            <a:off x="7051377" y="2194958"/>
            <a:ext cx="40603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Momentum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모멘텀이란 주가 혹은 이익의 </a:t>
            </a:r>
            <a:r>
              <a:rPr lang="ko-KR" altLang="en-US" dirty="0" smtClean="0">
                <a:solidFill>
                  <a:schemeClr val="bg1"/>
                </a:solidFill>
              </a:rPr>
              <a:t>추세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추세 판별로 상승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-&gt;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상승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D8CD26-DF38-43C7-89D6-6D8B0B986ACB}"/>
              </a:ext>
            </a:extLst>
          </p:cNvPr>
          <p:cNvSpPr txBox="1"/>
          <p:nvPr/>
        </p:nvSpPr>
        <p:spPr>
          <a:xfrm>
            <a:off x="875104" y="4458472"/>
            <a:ext cx="27911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Value Strategy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내재 가치가 낮은 주식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PER, PBR, PCR, PSR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D75952-B152-48BC-9F8C-85AAE90CBDBA}"/>
              </a:ext>
            </a:extLst>
          </p:cNvPr>
          <p:cNvSpPr txBox="1"/>
          <p:nvPr/>
        </p:nvSpPr>
        <p:spPr>
          <a:xfrm>
            <a:off x="7051377" y="4472795"/>
            <a:ext cx="3594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Quality Strategy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기업의 </a:t>
            </a: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우량성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각 지표에 점수를 매겨 순위를 통해 추천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EDB016-1A7D-4CFE-8B09-0BB5750390DC}"/>
              </a:ext>
            </a:extLst>
          </p:cNvPr>
          <p:cNvCxnSpPr/>
          <p:nvPr/>
        </p:nvCxnSpPr>
        <p:spPr>
          <a:xfrm>
            <a:off x="5860552" y="3343919"/>
            <a:ext cx="0" cy="1192863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6DE677-431B-4304-8964-3223A3EC3B97}"/>
              </a:ext>
            </a:extLst>
          </p:cNvPr>
          <p:cNvCxnSpPr/>
          <p:nvPr/>
        </p:nvCxnSpPr>
        <p:spPr>
          <a:xfrm flipH="1">
            <a:off x="4554515" y="4544085"/>
            <a:ext cx="1288010" cy="77449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FB3306-45CC-4EBA-A7D3-6A0A8E232752}"/>
              </a:ext>
            </a:extLst>
          </p:cNvPr>
          <p:cNvCxnSpPr/>
          <p:nvPr/>
        </p:nvCxnSpPr>
        <p:spPr>
          <a:xfrm>
            <a:off x="5889576" y="4544082"/>
            <a:ext cx="1072693" cy="67924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7A206AA7-8B52-488D-AE30-1911CE51A2A1}"/>
              </a:ext>
            </a:extLst>
          </p:cNvPr>
          <p:cNvSpPr/>
          <p:nvPr/>
        </p:nvSpPr>
        <p:spPr>
          <a:xfrm>
            <a:off x="3322461" y="47504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0664BC1-7305-4514-8404-6D157679DBAA}"/>
              </a:ext>
            </a:extLst>
          </p:cNvPr>
          <p:cNvSpPr/>
          <p:nvPr/>
        </p:nvSpPr>
        <p:spPr>
          <a:xfrm>
            <a:off x="4978729" y="159430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5A9E54-7F89-4835-BE88-CE26EEDFBA8F}"/>
              </a:ext>
            </a:extLst>
          </p:cNvPr>
          <p:cNvSpPr/>
          <p:nvPr/>
        </p:nvSpPr>
        <p:spPr>
          <a:xfrm>
            <a:off x="6737495" y="47504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41C5FA3-4A3D-401D-8710-D55F89AB1809}"/>
              </a:ext>
            </a:extLst>
          </p:cNvPr>
          <p:cNvGrpSpPr/>
          <p:nvPr/>
        </p:nvGrpSpPr>
        <p:grpSpPr>
          <a:xfrm>
            <a:off x="6962269" y="1815021"/>
            <a:ext cx="3604726" cy="890349"/>
            <a:chOff x="7200899" y="1678040"/>
            <a:chExt cx="2499978" cy="8903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892FD6-4F10-4957-A5EF-455D60B194A5}"/>
                </a:ext>
              </a:extLst>
            </p:cNvPr>
            <p:cNvSpPr txBox="1"/>
            <p:nvPr/>
          </p:nvSpPr>
          <p:spPr>
            <a:xfrm>
              <a:off x="7570391" y="1678040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백테스팅</a:t>
              </a:r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084FD6-8602-42A3-B2BA-735C1C452190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 smtClean="0"/>
                <a:t>실제 투자 전력 알고리즘을 이용하여 과거 데이터에서 얼마 만큼의 신뢰성을 갖는지 테스트</a:t>
              </a:r>
              <a:endParaRPr lang="ko-KR" altLang="en-US" sz="12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23F504-8D95-4E4B-9C74-80B9E7722A59}"/>
              </a:ext>
            </a:extLst>
          </p:cNvPr>
          <p:cNvGrpSpPr/>
          <p:nvPr/>
        </p:nvGrpSpPr>
        <p:grpSpPr>
          <a:xfrm>
            <a:off x="538480" y="5177342"/>
            <a:ext cx="2499978" cy="1075015"/>
            <a:chOff x="7200899" y="1678040"/>
            <a:chExt cx="2499978" cy="10750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C25F85-2541-4CA0-97C7-CD8834373637}"/>
                </a:ext>
              </a:extLst>
            </p:cNvPr>
            <p:cNvSpPr txBox="1"/>
            <p:nvPr/>
          </p:nvSpPr>
          <p:spPr>
            <a:xfrm>
              <a:off x="7525508" y="1678040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/>
                <a:t>모의 투자</a:t>
              </a:r>
              <a:endParaRPr lang="ko-KR" alt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1EE00D-815D-4A77-AC78-8C3D83E85F2B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 smtClean="0"/>
                <a:t>모의 투자를 통해 사용자가 투자에 대한 신뢰를 얻고 투자 방법 등을 경험</a:t>
              </a:r>
              <a:endParaRPr lang="ko-KR" altLang="en-US" sz="12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E1D07-8AA3-4AE2-9B58-7A9695DA339D}"/>
              </a:ext>
            </a:extLst>
          </p:cNvPr>
          <p:cNvGrpSpPr/>
          <p:nvPr/>
        </p:nvGrpSpPr>
        <p:grpSpPr>
          <a:xfrm>
            <a:off x="8738442" y="5177342"/>
            <a:ext cx="2499978" cy="1075015"/>
            <a:chOff x="7200899" y="1678040"/>
            <a:chExt cx="2499978" cy="107501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0F71E4-2510-42E7-9960-74E752DA3FC5}"/>
                </a:ext>
              </a:extLst>
            </p:cNvPr>
            <p:cNvSpPr txBox="1"/>
            <p:nvPr/>
          </p:nvSpPr>
          <p:spPr>
            <a:xfrm>
              <a:off x="7939883" y="1678040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 smtClean="0"/>
                <a:t>커뮤니티</a:t>
              </a:r>
              <a:endParaRPr lang="ko-KR" altLang="en-US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8F3953-E7A4-4D8C-AD56-384801E622FA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사용자들간의 정보 공유와 추천을 통해 주식에 관한 정보와 재미를 추가</a:t>
              </a:r>
              <a:endParaRPr lang="ko-KR" altLang="en-US" sz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645102" y="2225193"/>
            <a:ext cx="413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825FC-DA57-4698-B7FD-75E57CE5170C}"/>
              </a:ext>
            </a:extLst>
          </p:cNvPr>
          <p:cNvSpPr txBox="1"/>
          <p:nvPr/>
        </p:nvSpPr>
        <p:spPr>
          <a:xfrm>
            <a:off x="3994896" y="5390673"/>
            <a:ext cx="413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42B282-B34C-4F29-BB08-A2A31881FCD1}"/>
              </a:ext>
            </a:extLst>
          </p:cNvPr>
          <p:cNvSpPr txBox="1"/>
          <p:nvPr/>
        </p:nvSpPr>
        <p:spPr>
          <a:xfrm>
            <a:off x="7409929" y="5392369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향후 목표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투자에 확신을 더하자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사용자를 위한</a:t>
            </a:r>
            <a:r>
              <a:rPr lang="en-US" altLang="ko-KR" sz="2400" spc="-300" dirty="0" smtClean="0">
                <a:solidFill>
                  <a:srgbClr val="393939"/>
                </a:solidFill>
                <a:latin typeface="+mn-ea"/>
              </a:rPr>
              <a:t>…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817450" y="3075057"/>
            <a:ext cx="2557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>
                <a:solidFill>
                  <a:schemeClr val="bg1"/>
                </a:solidFill>
              </a:rPr>
              <a:t>감사합니다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254</Words>
  <Application>Microsoft Office PowerPoint</Application>
  <PresentationFormat>와이드스크린</PresentationFormat>
  <Paragraphs>80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 Nova Light</vt:lpstr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multicampus</cp:lastModifiedBy>
  <cp:revision>39</cp:revision>
  <dcterms:created xsi:type="dcterms:W3CDTF">2020-09-07T02:34:06Z</dcterms:created>
  <dcterms:modified xsi:type="dcterms:W3CDTF">2020-09-17T08:20:19Z</dcterms:modified>
</cp:coreProperties>
</file>