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1860BEA0-F8D4-4D2C-9DFD-1EDCD9C77359}"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685800" y="4473720"/>
            <a:ext cx="5486040" cy="36601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2" name="TextShape 2"/>
          <p:cNvSpPr txBox="1"/>
          <p:nvPr/>
        </p:nvSpPr>
        <p:spPr>
          <a:xfrm>
            <a:off x="3884760" y="8830080"/>
            <a:ext cx="2971440" cy="466200"/>
          </a:xfrm>
          <a:prstGeom prst="rect">
            <a:avLst/>
          </a:prstGeom>
          <a:noFill/>
          <a:ln>
            <a:noFill/>
          </a:ln>
        </p:spPr>
        <p:txBody>
          <a:bodyPr anchor="b"/>
          <a:p>
            <a:pPr algn="r">
              <a:lnSpc>
                <a:spcPct val="100000"/>
              </a:lnSpc>
            </a:pPr>
            <a:fld id="{70274663-142B-4456-AC33-C9C2FEC2ACF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685800" y="4473720"/>
            <a:ext cx="5486040" cy="366012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54" name="TextShape 2"/>
          <p:cNvSpPr txBox="1"/>
          <p:nvPr/>
        </p:nvSpPr>
        <p:spPr>
          <a:xfrm>
            <a:off x="3884760" y="8830080"/>
            <a:ext cx="2971440" cy="466200"/>
          </a:xfrm>
          <a:prstGeom prst="rect">
            <a:avLst/>
          </a:prstGeom>
          <a:noFill/>
          <a:ln>
            <a:noFill/>
          </a:ln>
        </p:spPr>
        <p:txBody>
          <a:bodyPr anchor="b"/>
          <a:p>
            <a:pPr algn="r">
              <a:lnSpc>
                <a:spcPct val="100000"/>
              </a:lnSpc>
            </a:pPr>
            <a:fld id="{20F42738-07B1-4ED6-BDD9-4AFC93731A1C}"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4/8/16</a:t>
            </a:r>
            <a:endParaRPr b="0" lang="en-US" sz="1400" spc="-1" strike="noStrike">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0A1A2750-7AFD-4929-9E3F-43F00B73D22B}"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4/8/16</a:t>
            </a:r>
            <a:endParaRPr b="0" lang="en-US" sz="1400" spc="-1" strike="noStrike">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00C8E3F-E1B4-4730-B30F-31373F68D3D3}" type="slidenum">
              <a:rPr b="0" lang="en-US" sz="1200" spc="-1" strike="noStrike">
                <a:solidFill>
                  <a:srgbClr val="8b8b8b"/>
                </a:solidFill>
                <a:uFill>
                  <a:solidFill>
                    <a:srgbClr val="ffffff"/>
                  </a:solidFill>
                </a:uFill>
                <a:latin typeface="Calibri"/>
              </a:rPr>
              <a:t>&lt;number&gt;</a:t>
            </a:fld>
            <a:endParaRPr b="0" lang="en-US"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www.gulfcoastdotnet.org/" TargetMode="External"/><Relationship Id="rId3" Type="http://schemas.openxmlformats.org/officeDocument/2006/relationships/hyperlink" Target="http://www.gulfcoastdotnet.org/" TargetMode="External"/><Relationship Id="rId4" Type="http://schemas.openxmlformats.org/officeDocument/2006/relationships/slideLayout" Target="../slideLayouts/slideLayout2.xml"/><Relationship Id="rId5"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3" name="TextShape 1"/>
          <p:cNvSpPr txBox="1"/>
          <p:nvPr/>
        </p:nvSpPr>
        <p:spPr>
          <a:xfrm>
            <a:off x="1523880" y="3602160"/>
            <a:ext cx="9143640" cy="1655280"/>
          </a:xfrm>
          <a:prstGeom prst="rect">
            <a:avLst/>
          </a:prstGeom>
          <a:noFill/>
          <a:ln>
            <a:noFill/>
          </a:ln>
        </p:spPr>
        <p:txBody>
          <a:bodyPr/>
          <a:p>
            <a:pPr algn="ctr">
              <a:lnSpc>
                <a:spcPct val="100000"/>
              </a:lnSpc>
            </a:pPr>
            <a:r>
              <a:rPr b="0" i="1" lang="en-US" sz="2400" spc="-1" strike="noStrike">
                <a:solidFill>
                  <a:srgbClr val="ffffff"/>
                </a:solidFill>
                <a:uFill>
                  <a:solidFill>
                    <a:srgbClr val="ffffff"/>
                  </a:solidFill>
                </a:uFill>
                <a:latin typeface="Calibri"/>
              </a:rPr>
              <a:t>Keith Telle</a:t>
            </a:r>
            <a:endParaRPr b="0" lang="en-US" sz="3200" spc="-1" strike="noStrike">
              <a:solidFill>
                <a:srgbClr val="ffffff"/>
              </a:solidFill>
              <a:uFill>
                <a:solidFill>
                  <a:srgbClr val="ffffff"/>
                </a:solidFill>
              </a:uFill>
              <a:latin typeface="Arial"/>
            </a:endParaRPr>
          </a:p>
          <a:p>
            <a:pPr algn="ctr">
              <a:lnSpc>
                <a:spcPct val="100000"/>
              </a:lnSpc>
            </a:pPr>
            <a:r>
              <a:rPr b="0" i="1" lang="en-US" sz="2400" spc="-1" strike="noStrike">
                <a:solidFill>
                  <a:srgbClr val="ffffff"/>
                </a:solidFill>
                <a:uFill>
                  <a:solidFill>
                    <a:srgbClr val="ffffff"/>
                  </a:solidFill>
                </a:uFill>
                <a:latin typeface="Calibri"/>
              </a:rPr>
              <a:t>Lead Software Engineer</a:t>
            </a:r>
            <a:endParaRPr b="0" lang="en-US" sz="3200" spc="-1" strike="noStrike">
              <a:solidFill>
                <a:srgbClr val="ffffff"/>
              </a:solidFill>
              <a:uFill>
                <a:solidFill>
                  <a:srgbClr val="ffffff"/>
                </a:solidFill>
              </a:uFill>
              <a:latin typeface="Arial"/>
            </a:endParaRPr>
          </a:p>
          <a:p>
            <a:pPr algn="ctr">
              <a:lnSpc>
                <a:spcPct val="100000"/>
              </a:lnSpc>
            </a:pPr>
            <a:r>
              <a:rPr b="0" i="1" lang="en-US" sz="2400" spc="-1" strike="noStrike">
                <a:solidFill>
                  <a:srgbClr val="ffffff"/>
                </a:solidFill>
                <a:uFill>
                  <a:solidFill>
                    <a:srgbClr val="ffffff"/>
                  </a:solidFill>
                </a:uFill>
                <a:latin typeface="Calibri"/>
              </a:rPr>
              <a:t>Bit Wizards</a:t>
            </a:r>
            <a:endParaRPr b="0" lang="en-US" sz="3200" spc="-1" strike="noStrike">
              <a:solidFill>
                <a:srgbClr val="ffffff"/>
              </a:solidFill>
              <a:uFill>
                <a:solidFill>
                  <a:srgbClr val="ffffff"/>
                </a:solidFill>
              </a:uFill>
              <a:latin typeface="Arial"/>
            </a:endParaRPr>
          </a:p>
        </p:txBody>
      </p:sp>
      <p:sp>
        <p:nvSpPr>
          <p:cNvPr id="84" name="TextShape 2"/>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ffffff"/>
                </a:solidFill>
                <a:uFill>
                  <a:solidFill>
                    <a:srgbClr val="ffffff"/>
                  </a:solidFill>
                </a:uFill>
                <a:latin typeface="Calibri Light"/>
              </a:rPr>
              <a:t>Task-based Asychronous</a:t>
            </a:r>
            <a:r>
              <a:rPr b="0" lang="en-US" sz="6000" spc="-1" strike="noStrike">
                <a:solidFill>
                  <a:srgbClr val="ffffff"/>
                </a:solidFill>
                <a:uFill>
                  <a:solidFill>
                    <a:srgbClr val="ffffff"/>
                  </a:solidFill>
                </a:uFill>
                <a:latin typeface="Calibri Light"/>
              </a:rPr>
              <a:t>
</a:t>
            </a:r>
            <a:r>
              <a:rPr b="0" lang="en-US" sz="6000" spc="-1" strike="noStrike">
                <a:solidFill>
                  <a:srgbClr val="ffffff"/>
                </a:solidFill>
                <a:uFill>
                  <a:solidFill>
                    <a:srgbClr val="ffffff"/>
                  </a:solidFill>
                </a:uFill>
                <a:latin typeface="Calibri Light"/>
              </a:rPr>
              <a:t>Programming and MVC</a:t>
            </a:r>
            <a:endParaRPr b="0" lang="en-US" sz="1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02"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async Keyword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Enables the await keyword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Manages the method results</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04"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await Keyword</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await is like a unary operator: it takes a single argument, an awaitable (an “awaitable” is an asynchronous operation). await examines that awaitable to see if it has already completed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If the awaitable has already completed, then the method just continues running (synchronously, just like a regular method).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If “await” sees that the awaitable has not completed, then it acts asynchronously. It tells the awaitable to run the remainder of the method when it completes, and then returns from the async method.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Later on, when the awaitable completes, it will execute the remainder of the async method. If you’re awaiting a built-in awaitable (such as a task), then the remainder of the async method will execute on a “context” that was captured before the “await” returned</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06"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Context</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If you’re on a UI thread, then it’s a UI context.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If you’re responding to an ASP.NET request, then it’s an ASP.NET request context.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Otherwise, it’s usually a thread pool context</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alibri"/>
              </a:rPr>
              <a:t>If SynchronizationContext.Current is not null, then it’s the current SynchronizationContext. (UI and ASP.NET request contexts are SynchronizationContext contexts).</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alibri"/>
              </a:rPr>
              <a:t>Otherwise, it’s the current TaskScheduler (TaskScheduler.Default is the thread pool context</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Most of the time, you don’t need to sync back to the “main” context</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Most async methods will be designed with composition in mind</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Tell the awaiter to not capture the current context by calling ConfigureAwait and passing false</a:t>
            </a:r>
            <a:endParaRPr b="0" lang="en-US" sz="28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08" name="TextShape 2"/>
          <p:cNvSpPr txBox="1"/>
          <p:nvPr/>
        </p:nvSpPr>
        <p:spPr>
          <a:xfrm>
            <a:off x="838080" y="1825560"/>
            <a:ext cx="10515240" cy="4350960"/>
          </a:xfrm>
          <a:prstGeom prst="rect">
            <a:avLst/>
          </a:prstGeom>
          <a:noFill/>
          <a:ln>
            <a:noFill/>
          </a:ln>
        </p:spPr>
        <p:txBody>
          <a:bodyPr/>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Slower for one, faster for many (scalability, scale-out)</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Performance problems that async and await solve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They can make your application handle more users.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You can process multiple I/O bound methods in parallel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You can make your interface more responsive to the user</a:t>
            </a:r>
            <a:endParaRPr b="0" lang="en-US" sz="20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10"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Guidelines</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Avoid async void</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Task, Task&lt;T&gt;, void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void-returning async methods have a specific purpose: to make asynchronous event handlers possible</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async void methods have different error-handling semantics, any exceptions thrown out of an async void method will be raised directly on the SynchronizationContext that was active when the async void method started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AppDomain.UnhandledException or a similar catch-all event for GUI/ASP.NET applications, but using those events for regular exception handling is a recipe for unmaintainability</a:t>
            </a:r>
            <a:endParaRPr b="0" lang="en-US" sz="1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12"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Guidelines (cont’d)</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a:t>
            </a:r>
            <a:r>
              <a:rPr b="0" lang="en-US" sz="2400" spc="-1" strike="noStrike">
                <a:solidFill>
                  <a:srgbClr val="ffffff"/>
                </a:solidFill>
                <a:uFill>
                  <a:solidFill>
                    <a:srgbClr val="ffffff"/>
                  </a:solidFill>
                </a:uFill>
                <a:latin typeface="Calibri"/>
              </a:rPr>
              <a:t>Async all the way”</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Means that you shouldn’t mix synchronous and asynchronous code without carefully considering the consequences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It’s usually a bad idea to block on async code by calling Task.Wait or Task.Result</a:t>
            </a:r>
            <a:endParaRPr b="0" lang="en-US" sz="1800" spc="-1" strike="noStrike">
              <a:solidFill>
                <a:srgbClr val="000000"/>
              </a:solidFill>
              <a:uFill>
                <a:solidFill>
                  <a:srgbClr val="ffffff"/>
                </a:solidFill>
              </a:uFill>
              <a:latin typeface="Calibri"/>
            </a:endParaRPr>
          </a:p>
          <a:p>
            <a:pPr lvl="3" marL="1600200" indent="-228240">
              <a:lnSpc>
                <a:spcPct val="100000"/>
              </a:lnSpc>
              <a:buClr>
                <a:srgbClr val="ffffff"/>
              </a:buClr>
              <a:buFont typeface="Arial"/>
              <a:buChar char="•"/>
            </a:pPr>
            <a:r>
              <a:rPr b="0" lang="en-US" sz="1800" spc="-1" strike="noStrike">
                <a:solidFill>
                  <a:srgbClr val="ffffff"/>
                </a:solidFill>
                <a:uFill>
                  <a:solidFill>
                    <a:srgbClr val="ffffff"/>
                  </a:solidFill>
                </a:uFill>
                <a:latin typeface="Calibri"/>
              </a:rPr>
              <a:t>Deadlocks : a situation in which two or more competing actions are each waiting for the other to finish, and thus neither ever does</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When you synchronously block on a Task using Task.Wait or Task.Result, all of the exceptions are wrapped in an AggregateException and thrown</a:t>
            </a:r>
            <a:endParaRPr b="0" lang="en-US" sz="18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Task-based</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Asynchronous Pattern</a:t>
            </a:r>
            <a:endParaRPr b="0" lang="en-US" sz="1800" spc="-1" strike="noStrike">
              <a:solidFill>
                <a:srgbClr val="000000"/>
              </a:solidFill>
              <a:uFill>
                <a:solidFill>
                  <a:srgbClr val="ffffff"/>
                </a:solidFill>
              </a:uFill>
              <a:latin typeface="Calibri"/>
            </a:endParaRPr>
          </a:p>
        </p:txBody>
      </p:sp>
      <p:sp>
        <p:nvSpPr>
          <p:cNvPr id="114"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Guidelines (cont’d)</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Configure context</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Captured context is used to resume the async method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Sometimes resuming on the context clashes with synchronous blocking to cause a deadlock</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As asynchronous GUI applications grow larger, you might find many small parts of async methods all using the GUI thread as their context. This can cause sluggishness</a:t>
            </a:r>
            <a:endParaRPr b="0" lang="en-US" sz="18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graphicFrame>
        <p:nvGraphicFramePr>
          <p:cNvPr id="116" name="Table 2"/>
          <p:cNvGraphicFramePr/>
          <p:nvPr/>
        </p:nvGraphicFramePr>
        <p:xfrm>
          <a:off x="838080" y="2446920"/>
          <a:ext cx="10515240" cy="360000"/>
        </p:xfrm>
        <a:graphic>
          <a:graphicData uri="http://schemas.openxmlformats.org/drawingml/2006/table">
            <a:tbl>
              <a:tblPr/>
              <a:tblGrid>
                <a:gridCol w="3504960"/>
                <a:gridCol w="3504960"/>
                <a:gridCol w="3504960"/>
              </a:tblGrid>
              <a:tr h="0">
                <a:tc>
                  <a:txBody>
                    <a:bodyPr/>
                    <a:p>
                      <a:pPr>
                        <a:lnSpc>
                          <a:spcPct val="100000"/>
                        </a:lnSpc>
                      </a:pPr>
                      <a:r>
                        <a:rPr b="1" lang="en-US" sz="1800" spc="-1" strike="noStrike">
                          <a:solidFill>
                            <a:srgbClr val="ffffff"/>
                          </a:solidFill>
                          <a:uFill>
                            <a:solidFill>
                              <a:srgbClr val="ffffff"/>
                            </a:solidFill>
                          </a:uFill>
                          <a:latin typeface="Calibri"/>
                        </a:rPr>
                        <a:t>Old</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1" lang="en-US" sz="1800" spc="-1" strike="noStrike">
                          <a:solidFill>
                            <a:srgbClr val="ffffff"/>
                          </a:solidFill>
                          <a:uFill>
                            <a:solidFill>
                              <a:srgbClr val="ffffff"/>
                            </a:solidFill>
                          </a:uFill>
                          <a:latin typeface="Calibri"/>
                        </a:rPr>
                        <a:t>New</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1" lang="en-US" sz="1800" spc="-1" strike="noStrike">
                          <a:solidFill>
                            <a:srgbClr val="ffffff"/>
                          </a:solidFill>
                          <a:uFill>
                            <a:solidFill>
                              <a:srgbClr val="ffffff"/>
                            </a:solidFill>
                          </a:uFill>
                          <a:latin typeface="Calibri"/>
                        </a:rPr>
                        <a:t>Description</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task.Wait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await task</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Wait/await for a task to complete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task.Result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await task</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Get the result of a completed task</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Task.WaitAny</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await Task.WhenAny</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Wait/await for one of a collection of tasks to complete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Task.WaitAll</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await Task.WhenAll</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Wait/await for every one of a collection of tasks to complete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Thread.Sleep</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await Task.Delay</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Wait/await for a period of time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Task constructor</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Task.Run or TaskFactory.StartNew</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Create a code-based task</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bl>
          </a:graphicData>
        </a:graphic>
      </p:graphicFrame>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graphicFrame>
        <p:nvGraphicFramePr>
          <p:cNvPr id="118" name="Table 2"/>
          <p:cNvGraphicFramePr/>
          <p:nvPr/>
        </p:nvGraphicFramePr>
        <p:xfrm>
          <a:off x="838080" y="2812680"/>
          <a:ext cx="10515240" cy="360000"/>
        </p:xfrm>
        <a:graphic>
          <a:graphicData uri="http://schemas.openxmlformats.org/drawingml/2006/table">
            <a:tbl>
              <a:tblPr/>
              <a:tblGrid>
                <a:gridCol w="3504960"/>
                <a:gridCol w="3504960"/>
                <a:gridCol w="3504960"/>
              </a:tblGrid>
              <a:tr h="0">
                <a:tc>
                  <a:txBody>
                    <a:bodyPr lIns="285480"/>
                    <a:p>
                      <a:pPr>
                        <a:lnSpc>
                          <a:spcPct val="100000"/>
                        </a:lnSpc>
                      </a:pPr>
                      <a:r>
                        <a:rPr b="1" lang="en-US" sz="1800" spc="-1" strike="noStrike">
                          <a:solidFill>
                            <a:srgbClr val="ffffff"/>
                          </a:solidFill>
                          <a:uFill>
                            <a:solidFill>
                              <a:srgbClr val="ffffff"/>
                            </a:solidFill>
                          </a:uFill>
                          <a:latin typeface="Calibri"/>
                        </a:rPr>
                        <a:t>To Do This …</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1" lang="en-US" sz="1800" spc="-1" strike="noStrike">
                          <a:solidFill>
                            <a:srgbClr val="ffffff"/>
                          </a:solidFill>
                          <a:uFill>
                            <a:solidFill>
                              <a:srgbClr val="ffffff"/>
                            </a:solidFill>
                          </a:uFill>
                          <a:latin typeface="Calibri"/>
                        </a:rPr>
                        <a:t>Instead of This …</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1" lang="en-US" sz="1800" spc="-1" strike="noStrike">
                          <a:solidFill>
                            <a:srgbClr val="ffffff"/>
                          </a:solidFill>
                          <a:uFill>
                            <a:solidFill>
                              <a:srgbClr val="ffffff"/>
                            </a:solidFill>
                          </a:uFill>
                          <a:latin typeface="Calibri"/>
                        </a:rPr>
                        <a:t>Use This</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lIns="285480"/>
                    <a:p>
                      <a:pPr>
                        <a:lnSpc>
                          <a:spcPct val="100000"/>
                        </a:lnSpc>
                      </a:pPr>
                      <a:r>
                        <a:rPr b="0" lang="en-US" sz="1800" spc="-1" strike="noStrike">
                          <a:solidFill>
                            <a:srgbClr val="ffffff"/>
                          </a:solidFill>
                          <a:uFill>
                            <a:solidFill>
                              <a:srgbClr val="ffffff"/>
                            </a:solidFill>
                          </a:uFill>
                          <a:latin typeface="Calibri"/>
                        </a:rPr>
                        <a:t>Retrieve the result of a background task</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Task.Wait or Task.Result</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await</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lIns="285480"/>
                    <a:p>
                      <a:pPr>
                        <a:lnSpc>
                          <a:spcPct val="100000"/>
                        </a:lnSpc>
                      </a:pPr>
                      <a:r>
                        <a:rPr b="0" lang="en-US" sz="1800" spc="-1" strike="noStrike">
                          <a:solidFill>
                            <a:srgbClr val="ffffff"/>
                          </a:solidFill>
                          <a:uFill>
                            <a:solidFill>
                              <a:srgbClr val="ffffff"/>
                            </a:solidFill>
                          </a:uFill>
                          <a:latin typeface="Calibri"/>
                        </a:rPr>
                        <a:t>Wait for any task to complete</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Task.WaitAny</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await Task.WhenAny</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lIns="285480"/>
                    <a:p>
                      <a:pPr>
                        <a:lnSpc>
                          <a:spcPct val="100000"/>
                        </a:lnSpc>
                      </a:pPr>
                      <a:r>
                        <a:rPr b="0" lang="en-US" sz="1800" spc="-1" strike="noStrike">
                          <a:solidFill>
                            <a:srgbClr val="ffffff"/>
                          </a:solidFill>
                          <a:uFill>
                            <a:solidFill>
                              <a:srgbClr val="ffffff"/>
                            </a:solidFill>
                          </a:uFill>
                          <a:latin typeface="Calibri"/>
                        </a:rPr>
                        <a:t>Retrieve the results of multiple tasks</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Task.WaitAll</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await Task.WhenAll</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lIns="285480"/>
                    <a:p>
                      <a:pPr>
                        <a:lnSpc>
                          <a:spcPct val="100000"/>
                        </a:lnSpc>
                      </a:pPr>
                      <a:r>
                        <a:rPr b="0" lang="en-US" sz="1800" spc="-1" strike="noStrike">
                          <a:solidFill>
                            <a:srgbClr val="ffffff"/>
                          </a:solidFill>
                          <a:uFill>
                            <a:solidFill>
                              <a:srgbClr val="ffffff"/>
                            </a:solidFill>
                          </a:uFill>
                          <a:latin typeface="Calibri"/>
                        </a:rPr>
                        <a:t>Wait a period of time</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Thread.Sleep</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lIns="285480"/>
                    <a:p>
                      <a:pPr>
                        <a:lnSpc>
                          <a:spcPct val="100000"/>
                        </a:lnSpc>
                      </a:pPr>
                      <a:r>
                        <a:rPr b="0" lang="en-US" sz="1800" spc="-1" strike="noStrike">
                          <a:solidFill>
                            <a:srgbClr val="ffffff"/>
                          </a:solidFill>
                          <a:uFill>
                            <a:solidFill>
                              <a:srgbClr val="ffffff"/>
                            </a:solidFill>
                          </a:uFill>
                          <a:latin typeface="Calibri"/>
                        </a:rPr>
                        <a:t>await Task.Delay</a:t>
                      </a:r>
                      <a:endParaRPr b="0" lang="en-US" sz="1800" spc="-1" strike="noStrike">
                        <a:solidFill>
                          <a:srgbClr val="ffffff"/>
                        </a:solidFill>
                        <a:uFill>
                          <a:solidFill>
                            <a:srgbClr val="ffffff"/>
                          </a:solidFill>
                        </a:uFill>
                        <a:latin typeface="Arial"/>
                      </a:endParaRPr>
                    </a:p>
                  </a:txBody>
                  <a:tcPr marL="28548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bl>
          </a:graphicData>
        </a:graphic>
      </p:graphicFrame>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graphicFrame>
        <p:nvGraphicFramePr>
          <p:cNvPr id="120" name="Table 2"/>
          <p:cNvGraphicFramePr/>
          <p:nvPr/>
        </p:nvGraphicFramePr>
        <p:xfrm>
          <a:off x="838080" y="2218320"/>
          <a:ext cx="10515240" cy="360000"/>
        </p:xfrm>
        <a:graphic>
          <a:graphicData uri="http://schemas.openxmlformats.org/drawingml/2006/table">
            <a:tbl>
              <a:tblPr/>
              <a:tblGrid>
                <a:gridCol w="5257800"/>
                <a:gridCol w="5257800"/>
              </a:tblGrid>
              <a:tr h="0">
                <a:tc>
                  <a:txBody>
                    <a:bodyPr/>
                    <a:p>
                      <a:pPr>
                        <a:lnSpc>
                          <a:spcPct val="100000"/>
                        </a:lnSpc>
                      </a:pPr>
                      <a:r>
                        <a:rPr b="1" lang="en-US" sz="1800" spc="-1" strike="noStrike">
                          <a:solidFill>
                            <a:srgbClr val="ffffff"/>
                          </a:solidFill>
                          <a:uFill>
                            <a:solidFill>
                              <a:srgbClr val="ffffff"/>
                            </a:solidFill>
                          </a:uFill>
                          <a:latin typeface="Calibri"/>
                        </a:rPr>
                        <a:t>Problem</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1" lang="en-US" sz="1800" spc="-1" strike="noStrike">
                          <a:solidFill>
                            <a:srgbClr val="ffffff"/>
                          </a:solidFill>
                          <a:uFill>
                            <a:solidFill>
                              <a:srgbClr val="ffffff"/>
                            </a:solidFill>
                          </a:uFill>
                          <a:latin typeface="Calibri"/>
                        </a:rPr>
                        <a:t>Solution</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Create a task to execute code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Task.Run or TaskFactory.StartNew (</a:t>
                      </a:r>
                      <a:r>
                        <a:rPr b="0" i="1" lang="en-US" sz="1800" spc="-1" strike="noStrike">
                          <a:solidFill>
                            <a:srgbClr val="ffffff"/>
                          </a:solidFill>
                          <a:uFill>
                            <a:solidFill>
                              <a:srgbClr val="ffffff"/>
                            </a:solidFill>
                          </a:uFill>
                          <a:latin typeface="Calibri"/>
                        </a:rPr>
                        <a:t>not</a:t>
                      </a:r>
                      <a:r>
                        <a:rPr b="0" lang="en-US" sz="1800" spc="-1" strike="noStrike">
                          <a:solidFill>
                            <a:srgbClr val="ffffff"/>
                          </a:solidFill>
                          <a:uFill>
                            <a:solidFill>
                              <a:srgbClr val="ffffff"/>
                            </a:solidFill>
                          </a:uFill>
                          <a:latin typeface="Calibri"/>
                        </a:rPr>
                        <a:t> the Task constructor or Task.Start)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Create a task wrapper for an operation or event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TaskFactory.FromAsync or TaskCompletionSource&lt;T&gt;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Support cancellation</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CancellationTokenSource and CancellationToken</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Report progress</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IProgress&lt;T&gt; and Progress&lt;T&gt;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Handle streams of data</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TPL Dataflow or Reactive Extensions</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Synchronize access to a shared resource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SemaphoreSlim</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Asynchronously initialize a resource</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AsyncLazy&lt;T&gt;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r h="0">
                <a:tc>
                  <a:txBody>
                    <a:bodyPr/>
                    <a:p>
                      <a:pPr>
                        <a:lnSpc>
                          <a:spcPct val="100000"/>
                        </a:lnSpc>
                      </a:pPr>
                      <a:r>
                        <a:rPr b="0" lang="en-US" sz="1800" spc="-1" strike="noStrike">
                          <a:solidFill>
                            <a:srgbClr val="ffffff"/>
                          </a:solidFill>
                          <a:uFill>
                            <a:solidFill>
                              <a:srgbClr val="ffffff"/>
                            </a:solidFill>
                          </a:uFill>
                          <a:latin typeface="Calibri"/>
                        </a:rPr>
                        <a:t>Async-ready producer/consumer structures</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c>
                  <a:txBody>
                    <a:bodyPr/>
                    <a:p>
                      <a:pPr>
                        <a:lnSpc>
                          <a:spcPct val="100000"/>
                        </a:lnSpc>
                      </a:pPr>
                      <a:r>
                        <a:rPr b="0" lang="en-US" sz="1800" spc="-1" strike="noStrike">
                          <a:solidFill>
                            <a:srgbClr val="ffffff"/>
                          </a:solidFill>
                          <a:uFill>
                            <a:solidFill>
                              <a:srgbClr val="ffffff"/>
                            </a:solidFill>
                          </a:uFill>
                          <a:latin typeface="Calibri"/>
                        </a:rPr>
                        <a:t>TPL Dataflow or AsyncCollection&lt;T&gt;</a:t>
                      </a:r>
                      <a:endParaRPr b="0" lang="en-US" sz="1800" spc="-1" strike="noStrike">
                        <a:solidFill>
                          <a:srgbClr val="ffffff"/>
                        </a:solidFill>
                        <a:uFill>
                          <a:solidFill>
                            <a:srgbClr val="ffffff"/>
                          </a:solidFill>
                        </a:uFill>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solidFill>
                      <a:srgbClr val="ed7d31"/>
                    </a:solidFill>
                  </a:tcPr>
                </a:tc>
              </a:tr>
            </a:tbl>
          </a:graphicData>
        </a:graphic>
      </p:graphicFrame>
      <p:sp>
        <p:nvSpPr>
          <p:cNvPr id="121" name="CustomShape 3"/>
          <p:cNvSpPr/>
          <p:nvPr/>
        </p:nvSpPr>
        <p:spPr>
          <a:xfrm>
            <a:off x="6003720" y="-213120"/>
            <a:ext cx="183960" cy="426600"/>
          </a:xfrm>
          <a:prstGeom prst="rect">
            <a:avLst/>
          </a:prstGeom>
          <a:noFill/>
          <a:ln>
            <a:noFill/>
          </a:ln>
        </p:spPr>
        <p:style>
          <a:lnRef idx="0"/>
          <a:fillRef idx="0"/>
          <a:effectRef idx="0"/>
          <a:fontRef idx="minor"/>
        </p:style>
        <p:txBody>
          <a:bodyPr wrap="none" anchor="ctr"/>
          <a:p>
            <a:pPr>
              <a:lnSpc>
                <a:spcPct val="100000"/>
              </a:lnSpc>
            </a:pPr>
            <a:r>
              <a:rPr b="0" lang="en-US" sz="1800" spc="-1" strike="noStrike">
                <a:solidFill>
                  <a:srgbClr val="000000"/>
                </a:solidFill>
                <a:uFill>
                  <a:solidFill>
                    <a:srgbClr val="ffffff"/>
                  </a:solidFill>
                </a:uFill>
                <a:latin typeface="Arial"/>
              </a:rPr>
              <a:t>
</a:t>
            </a:r>
            <a:endParaRPr b="0" lang="en-US" sz="1800" spc="-1" strike="noStrike">
              <a:solidFill>
                <a:srgbClr val="ffffff"/>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5" name="TextShape 1"/>
          <p:cNvSpPr txBox="1"/>
          <p:nvPr/>
        </p:nvSpPr>
        <p:spPr>
          <a:xfrm>
            <a:off x="1523880" y="3602160"/>
            <a:ext cx="9143640" cy="1655280"/>
          </a:xfrm>
          <a:prstGeom prst="rect">
            <a:avLst/>
          </a:prstGeom>
          <a:noFill/>
          <a:ln>
            <a:noFill/>
          </a:ln>
        </p:spPr>
        <p:txBody>
          <a:bodyPr/>
          <a:p>
            <a:pPr algn="ctr">
              <a:lnSpc>
                <a:spcPct val="100000"/>
              </a:lnSpc>
            </a:pPr>
            <a:endParaRPr b="0" lang="en-US" sz="3200" spc="-1" strike="noStrike">
              <a:solidFill>
                <a:srgbClr val="ffffff"/>
              </a:solidFill>
              <a:uFill>
                <a:solidFill>
                  <a:srgbClr val="ffffff"/>
                </a:solidFill>
              </a:uFill>
              <a:latin typeface="Arial"/>
            </a:endParaRPr>
          </a:p>
          <a:p>
            <a:pPr algn="ctr">
              <a:lnSpc>
                <a:spcPct val="100000"/>
              </a:lnSpc>
            </a:pPr>
            <a:r>
              <a:rPr b="0" i="1" lang="en-US" sz="2400" spc="-1" strike="noStrike" u="sng">
                <a:solidFill>
                  <a:srgbClr val="0563c1"/>
                </a:solidFill>
                <a:uFill>
                  <a:solidFill>
                    <a:srgbClr val="ffffff"/>
                  </a:solidFill>
                </a:uFill>
                <a:latin typeface="Calibri"/>
                <a:hlinkClick r:id="rId2"/>
              </a:rPr>
              <a:t>http://</a:t>
            </a:r>
            <a:r>
              <a:rPr b="0" i="1" lang="en-US" sz="2400" spc="-1" strike="noStrike" u="sng">
                <a:solidFill>
                  <a:srgbClr val="0563c1"/>
                </a:solidFill>
                <a:uFill>
                  <a:solidFill>
                    <a:srgbClr val="ffffff"/>
                  </a:solidFill>
                </a:uFill>
                <a:latin typeface="Calibri"/>
                <a:hlinkClick r:id="rId3"/>
              </a:rPr>
              <a:t>www.gulfcoastdotnet.org</a:t>
            </a:r>
            <a:endParaRPr b="0" lang="en-US" sz="3200" spc="-1" strike="noStrike">
              <a:solidFill>
                <a:srgbClr val="ffffff"/>
              </a:solidFill>
              <a:uFill>
                <a:solidFill>
                  <a:srgbClr val="ffffff"/>
                </a:solidFill>
              </a:uFill>
              <a:latin typeface="Arial"/>
            </a:endParaRPr>
          </a:p>
          <a:p>
            <a:pPr algn="ctr">
              <a:lnSpc>
                <a:spcPct val="100000"/>
              </a:lnSpc>
            </a:pPr>
            <a:r>
              <a:rPr b="0" i="1" lang="en-US" sz="2400" spc="-1" strike="noStrike">
                <a:solidFill>
                  <a:srgbClr val="ffffff"/>
                </a:solidFill>
                <a:uFill>
                  <a:solidFill>
                    <a:srgbClr val="ffffff"/>
                  </a:solidFill>
                </a:uFill>
                <a:latin typeface="Calibri"/>
              </a:rPr>
              <a:t>@GCDNUG</a:t>
            </a:r>
            <a:endParaRPr b="0" lang="en-US" sz="3200" spc="-1" strike="noStrike">
              <a:solidFill>
                <a:srgbClr val="ffffff"/>
              </a:solidFill>
              <a:uFill>
                <a:solidFill>
                  <a:srgbClr val="ffffff"/>
                </a:solidFill>
              </a:uFill>
              <a:latin typeface="Arial"/>
            </a:endParaRPr>
          </a:p>
          <a:p>
            <a:pPr algn="ctr">
              <a:lnSpc>
                <a:spcPct val="100000"/>
              </a:lnSpc>
            </a:pPr>
            <a:endParaRPr b="0" lang="en-US" sz="3200" spc="-1" strike="noStrike">
              <a:solidFill>
                <a:srgbClr val="ffffff"/>
              </a:solidFill>
              <a:uFill>
                <a:solidFill>
                  <a:srgbClr val="ffffff"/>
                </a:solidFill>
              </a:uFill>
              <a:latin typeface="Arial"/>
            </a:endParaRPr>
          </a:p>
        </p:txBody>
      </p:sp>
      <p:sp>
        <p:nvSpPr>
          <p:cNvPr id="86" name="TextShape 2"/>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ffffff"/>
                </a:solidFill>
                <a:uFill>
                  <a:solidFill>
                    <a:srgbClr val="ffffff"/>
                  </a:solidFill>
                </a:uFill>
                <a:latin typeface="Calibri Light"/>
              </a:rPr>
              <a:t>Gulf Coast DOTNET User Group</a:t>
            </a:r>
            <a:r>
              <a:rPr b="0" lang="en-US" sz="6000" spc="-1" strike="noStrike">
                <a:solidFill>
                  <a:srgbClr val="ffffff"/>
                </a:solidFill>
                <a:uFill>
                  <a:solidFill>
                    <a:srgbClr val="ffffff"/>
                  </a:solidFill>
                </a:uFill>
                <a:latin typeface="Calibri Light"/>
              </a:rPr>
              <a:t>
</a:t>
            </a:r>
            <a:r>
              <a:rPr b="0" lang="en-US" sz="6000" spc="-1" strike="noStrike">
                <a:solidFill>
                  <a:srgbClr val="ffffff"/>
                </a:solidFill>
                <a:uFill>
                  <a:solidFill>
                    <a:srgbClr val="ffffff"/>
                  </a:solidFill>
                </a:uFill>
                <a:latin typeface="Calibri Light"/>
              </a:rPr>
              <a:t>August 18, 2015</a:t>
            </a:r>
            <a:endParaRPr b="0" lang="en-US" sz="1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23"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By default, code written with async and await is single-threaded</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async and await keywords in C# are intended to help with offloading long IO operations off the UI thread</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var result = await Task.Run(() =&gt; { ... });</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An async method will be run synchronously if it does not contain the await keyword</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May use tasks and task continuations to offload potentially long operations off the main thread (TPL)</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Think about synchronization with the main thread and in real-world application, when downloaded data may trigger other network requests, the method will require a cascade of tasks and continuations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The Managed</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Thread Pool</a:t>
            </a:r>
            <a:endParaRPr b="0" lang="en-US" sz="1800" spc="-1" strike="noStrike">
              <a:solidFill>
                <a:srgbClr val="000000"/>
              </a:solidFill>
              <a:uFill>
                <a:solidFill>
                  <a:srgbClr val="ffffff"/>
                </a:solidFill>
              </a:uFill>
              <a:latin typeface="Calibri"/>
            </a:endParaRPr>
          </a:p>
        </p:txBody>
      </p:sp>
      <p:sp>
        <p:nvSpPr>
          <p:cNvPr id="125"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 pool of worker threads that are managed by the system, allowing you to concentrate on application tasks rather than thread management</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Short tasks that require background processing, the managed thread pool is an easy way to take advantage of multiple threads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Thread pool threads are background threads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Unhandled exceptions on thread pool threads terminate the process, except…</a:t>
            </a:r>
            <a:endParaRPr b="0" lang="en-US" sz="2800" spc="-1" strike="noStrike">
              <a:solidFill>
                <a:srgbClr val="000000"/>
              </a:solidFill>
              <a:uFill>
                <a:solidFill>
                  <a:srgbClr val="ffffff"/>
                </a:solidFill>
              </a:u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The Managed</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Thread Pool</a:t>
            </a:r>
            <a:endParaRPr b="0" lang="en-US" sz="1800" spc="-1" strike="noStrike">
              <a:solidFill>
                <a:srgbClr val="000000"/>
              </a:solidFill>
              <a:uFill>
                <a:solidFill>
                  <a:srgbClr val="ffffff"/>
                </a:solidFill>
              </a:uFill>
              <a:latin typeface="Calibri"/>
            </a:endParaRPr>
          </a:p>
        </p:txBody>
      </p:sp>
      <p:sp>
        <p:nvSpPr>
          <p:cNvPr id="127"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 ThreadAbortException is thrown in a thread pool thread, because Abort was called.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An AppDomainUnloadedException is thrown in a thread pool thread, because the application domain is being unloaded.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The common language runtime or a host process terminates the thread.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The Managed</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Thread Pool</a:t>
            </a:r>
            <a:endParaRPr b="0" lang="en-US" sz="1800" spc="-1" strike="noStrike">
              <a:solidFill>
                <a:srgbClr val="000000"/>
              </a:solidFill>
              <a:uFill>
                <a:solidFill>
                  <a:srgbClr val="ffffff"/>
                </a:solidFill>
              </a:uFill>
              <a:latin typeface="Calibri"/>
            </a:endParaRPr>
          </a:p>
        </p:txBody>
      </p:sp>
      <p:sp>
        <p:nvSpPr>
          <p:cNvPr id="129"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The number of operations that can be queued to the thread pool is limited only by available memory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 thread pool limits the number of threads that can be active in the process simultaneously</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 process can call the GetMaxThreads method to determine the number of threads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Control the maximum number of threads by using the GetMaxThreads and SetMaxThreads methods</a:t>
            </a:r>
            <a:endParaRPr b="0" lang="en-US" sz="2800" spc="-1" strike="noStrike">
              <a:solidFill>
                <a:srgbClr val="000000"/>
              </a:solidFill>
              <a:uFill>
                <a:solidFill>
                  <a:srgbClr val="ffffff"/>
                </a:solidFill>
              </a:uFill>
              <a:latin typeface="Calibri"/>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The Managed</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Thread Pool</a:t>
            </a:r>
            <a:endParaRPr b="0" lang="en-US" sz="1800" spc="-1" strike="noStrike">
              <a:solidFill>
                <a:srgbClr val="000000"/>
              </a:solidFill>
              <a:uFill>
                <a:solidFill>
                  <a:srgbClr val="ffffff"/>
                </a:solidFill>
              </a:uFill>
              <a:latin typeface="Calibri"/>
            </a:endParaRPr>
          </a:p>
        </p:txBody>
      </p:sp>
      <p:sp>
        <p:nvSpPr>
          <p:cNvPr id="131"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You can use the SetMinThreads method to increase the minimum number of idle threads.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Unnecessarily increasing these values can cause performance problems. </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If too many tasks start at the same time, all of them might appear to be slow.</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In most cases the thread pool will perform better with its own algorithm for allocating threads</a:t>
            </a:r>
            <a:endParaRPr b="0" lang="en-US" sz="2800" spc="-1" strike="noStrike">
              <a:solidFill>
                <a:srgbClr val="000000"/>
              </a:solidFill>
              <a:uFill>
                <a:solidFill>
                  <a:srgbClr val="ffffff"/>
                </a:solidFill>
              </a:uFill>
              <a:latin typeface="Calibri"/>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33"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How Requests Are Processed by the Thread Pool</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When a request arrives, a thread from the pool is dispatched to process the request.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If the request is processed synchronously, the thread that processes the request is busy while the request is being processed, and that thread cannot service another request.</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35"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In a web application that sees a large number of concurrent requests, or has a bursty load, making the web calls asynchronous will increase the responsiveness of the application.</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When a web action reaches the awaited blocking portion of the code, the thread is returned to the Thread Pool, and other requests can be serviced while waiting</a:t>
            </a:r>
            <a:endParaRPr b="0" lang="en-US" sz="2000" spc="-1" strike="noStrike">
              <a:solidFill>
                <a:srgbClr val="000000"/>
              </a:solidFill>
              <a:uFill>
                <a:solidFill>
                  <a:srgbClr val="ffffff"/>
                </a:solidFill>
              </a:uFill>
              <a:latin typeface="Calibri"/>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37"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When to use synchronous methods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 operations are simple or short-running.</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Simplicity is more important than efficiency.</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 operations are primarily CPU operations instead of operations that involve extensive disk or network overhead. Using asynchronous action methods on CPU-bound operations provides no benefits and results in more overhead.</a:t>
            </a:r>
            <a:endParaRPr b="0" lang="en-US" sz="2000" spc="-1" strike="noStrike">
              <a:solidFill>
                <a:srgbClr val="000000"/>
              </a:solidFill>
              <a:uFill>
                <a:solidFill>
                  <a:srgbClr val="ffffff"/>
                </a:solidFill>
              </a:uFill>
              <a:latin typeface="Calibri"/>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39"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When to use asynchronous methods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You're calling services that can be consumed through asynchronous methods, and you're using .NET 4.5 or higher.</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 operations are network-bound or I/O-bound instead of CPU-bound.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Parallelism is more important than simplicity of code.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You want to provide a mechanism that lets users cancel a long-running request.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When the benefit of switching threads out weights the cost of the context switch. </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In general, you should make a method asynchronous if the synchronous method waits on the ASP.NET request thread while doing no work.  </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By making the call asynchronous,  the ASP.NET request thread is not stalled doing no work while it waits for the web service request to complete.</a:t>
            </a:r>
            <a:endParaRPr b="0" lang="en-US" sz="1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Testing shows that the blocking operations are a bottleneck in site performance and that IIS can service more requests by using asynchronous methods for these blocking calls.</a:t>
            </a:r>
            <a:endParaRPr b="0" lang="en-US" sz="2000" spc="-1" strike="noStrike">
              <a:solidFill>
                <a:srgbClr val="000000"/>
              </a:solidFill>
              <a:uFill>
                <a:solidFill>
                  <a:srgbClr val="ffffff"/>
                </a:solidFill>
              </a:uFill>
              <a:latin typeface="Calibri"/>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41"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Performance problems that TAP can solve</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They can make your application handle more users.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You can process multiple I/O bound methods in parallel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You can make your interface more responsive to the user.</a:t>
            </a:r>
            <a:endParaRPr b="0" lang="en-US" sz="2000" spc="-1" strike="noStrike">
              <a:solidFill>
                <a:srgbClr val="000000"/>
              </a:solidFill>
              <a:uFill>
                <a:solidFill>
                  <a:srgbClr val="ffffff"/>
                </a:solidFill>
              </a:uFill>
              <a:latin typeface="Calibri"/>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Asynchronous</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Programming</a:t>
            </a:r>
            <a:endParaRPr b="0" lang="en-US" sz="1800" spc="-1" strike="noStrike">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What is your program doing when the user isn't clicking or selecting something?</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 single threaded event handling system is nearly always implemented using an event or message queue.</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If any event handler takes a long time or worse never returns then the UI seems to freeze.</a:t>
            </a:r>
            <a:endParaRPr b="0"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43"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a:solidFill>
                  <a:srgbClr val="ffffff"/>
                </a:solidFill>
                <a:uFill>
                  <a:solidFill>
                    <a:srgbClr val="ffffff"/>
                  </a:solidFill>
                </a:uFill>
                <a:latin typeface="Consolas"/>
              </a:rPr>
              <a:t>public class HomeController : AsyncController</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private readonly HomeOrchestrator _service;</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public HomeController()</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_service = new HomeOrchestrator();</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public ActionResult Index()</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return View();</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public async Task&lt;ActionResult&gt; Demo1()</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var model = await _service.GetDataForIndexScreen();</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return View(model);</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45" name="TextShape 2"/>
          <p:cNvSpPr txBox="1"/>
          <p:nvPr/>
        </p:nvSpPr>
        <p:spPr>
          <a:xfrm>
            <a:off x="838080" y="1825560"/>
            <a:ext cx="10515240" cy="4350960"/>
          </a:xfrm>
          <a:prstGeom prst="rect">
            <a:avLst/>
          </a:prstGeom>
          <a:noFill/>
          <a:ln>
            <a:noFill/>
          </a:ln>
        </p:spPr>
        <p:txBody>
          <a:bodyPr/>
          <a:p>
            <a:pPr>
              <a:lnSpc>
                <a:spcPct val="100000"/>
              </a:lnSpc>
            </a:pPr>
            <a:r>
              <a:rPr b="0" lang="en-US" sz="2800" spc="-1" strike="noStrike">
                <a:solidFill>
                  <a:srgbClr val="ffffff"/>
                </a:solidFill>
                <a:uFill>
                  <a:solidFill>
                    <a:srgbClr val="ffffff"/>
                  </a:solidFill>
                </a:uFill>
                <a:latin typeface="Consolas"/>
              </a:rPr>
              <a:t>public async Task&lt;HomeIndexModel&gt; GetDataForIndexScreen()</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var client = new HttpClient();</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var step1 = client.GetStringAsync(...);</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var step2 = client.GetStringAsync(...);</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 Assuming that return types from operations are HOMOGENEOUS</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var results = await Task.WhenAll(step1, step2);</a:t>
            </a: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var model = new HomeIndexModel();</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model.News1 = ParseRssInternal(results[0]);</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model.News2 = ParseRssInternal(results[1]);</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    </a:t>
            </a:r>
            <a:r>
              <a:rPr b="0" lang="en-US" sz="2800" spc="-1" strike="noStrike">
                <a:solidFill>
                  <a:srgbClr val="ffffff"/>
                </a:solidFill>
                <a:uFill>
                  <a:solidFill>
                    <a:srgbClr val="ffffff"/>
                  </a:solidFill>
                </a:uFill>
                <a:latin typeface="Consolas"/>
              </a:rPr>
              <a:t>return model;</a:t>
            </a:r>
            <a:endParaRPr b="0" lang="en-US" sz="2800" spc="-1" strike="noStrike">
              <a:solidFill>
                <a:srgbClr val="000000"/>
              </a:solidFill>
              <a:uFill>
                <a:solidFill>
                  <a:srgbClr val="ffffff"/>
                </a:solidFill>
              </a:uFill>
              <a:latin typeface="Calibri"/>
            </a:endParaRPr>
          </a:p>
          <a:p>
            <a:pPr>
              <a:lnSpc>
                <a:spcPct val="100000"/>
              </a:lnSpc>
            </a:pPr>
            <a:r>
              <a:rPr b="0" lang="en-US" sz="28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 and MVC</a:t>
            </a:r>
            <a:endParaRPr b="0" lang="en-US" sz="1800" spc="-1" strike="noStrike">
              <a:solidFill>
                <a:srgbClr val="000000"/>
              </a:solidFill>
              <a:uFill>
                <a:solidFill>
                  <a:srgbClr val="ffffff"/>
                </a:solidFill>
              </a:uFill>
              <a:latin typeface="Calibri"/>
            </a:endParaRPr>
          </a:p>
        </p:txBody>
      </p:sp>
      <p:sp>
        <p:nvSpPr>
          <p:cNvPr id="147"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Database – worth using async, but not a lot of gain for simple accesses</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Web services, external APIs, etc. – definitely use async.</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Async is definitely worth having for slow web services, APIs etc. This is because the thread is released for a long time, hence allowing the application to handle more users.</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Parallel running of Web services, etc. – no-brainer, use async every time.</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What about compute-bound tasks? – the documentation says use async</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Async/await is now the recommended way of running any multi-tasking code, whether its I/O bound or compute bound task. Async/await is simpler to write and it has a better interface than some of the older tasking methods such as BackgroundWorker</a:t>
            </a:r>
            <a:endParaRPr b="0" lang="en-US" sz="2000" spc="-1" strike="noStrike">
              <a:solidFill>
                <a:srgbClr val="000000"/>
              </a:solidFill>
              <a:uFill>
                <a:solidFill>
                  <a:srgbClr val="ffffff"/>
                </a:solidFill>
              </a:uFill>
              <a:latin typeface="Calibri"/>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Questions</a:t>
            </a:r>
            <a:endParaRPr b="0" lang="en-US" sz="1800" spc="-1" strike="noStrike">
              <a:solidFill>
                <a:srgbClr val="000000"/>
              </a:solidFill>
              <a:uFill>
                <a:solidFill>
                  <a:srgbClr val="ffffff"/>
                </a:solidFill>
              </a:uFill>
              <a:latin typeface="Calibri"/>
            </a:endParaRPr>
          </a:p>
        </p:txBody>
      </p:sp>
      <p:sp>
        <p:nvSpPr>
          <p:cNvPr id="149"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uFill>
                <a:solidFill>
                  <a:srgbClr val="ffffff"/>
                </a:solidFill>
              </a:uFill>
              <a:latin typeface="Calibri"/>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 descr=""/>
          <p:cNvPicPr/>
          <p:nvPr/>
        </p:nvPicPr>
        <p:blipFill>
          <a:blip r:embed="rId1"/>
          <a:stretch/>
        </p:blipFill>
        <p:spPr>
          <a:xfrm>
            <a:off x="29880" y="14040"/>
            <a:ext cx="12191400" cy="685764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Asynchronous</a:t>
            </a:r>
            <a:r>
              <a:rPr b="0" lang="en-US" sz="4400" spc="-1" strike="noStrike">
                <a:solidFill>
                  <a:srgbClr val="ffffff"/>
                </a:solidFill>
                <a:uFill>
                  <a:solidFill>
                    <a:srgbClr val="ffffff"/>
                  </a:solidFill>
                </a:uFill>
                <a:latin typeface="Calibri Light"/>
              </a:rPr>
              <a:t>
</a:t>
            </a:r>
            <a:r>
              <a:rPr b="0" lang="en-US" sz="4400" spc="-1" strike="noStrike">
                <a:solidFill>
                  <a:srgbClr val="ffffff"/>
                </a:solidFill>
                <a:uFill>
                  <a:solidFill>
                    <a:srgbClr val="ffffff"/>
                  </a:solidFill>
                </a:uFill>
                <a:latin typeface="Calibri Light"/>
              </a:rPr>
              <a:t>Programming</a:t>
            </a:r>
            <a:endParaRPr b="0" lang="en-US" sz="1800" spc="-1" strike="noStrike">
              <a:solidFill>
                <a:srgbClr val="000000"/>
              </a:solidFill>
              <a:uFill>
                <a:solidFill>
                  <a:srgbClr val="ffffff"/>
                </a:solidFill>
              </a:uFill>
              <a:latin typeface="Calibri"/>
            </a:endParaRPr>
          </a:p>
        </p:txBody>
      </p:sp>
      <p:sp>
        <p:nvSpPr>
          <p:cNvPr id="90"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The non-textbook, non-approved way of dealing with long running event handlers : DoEvents (yield).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The flaw is simply that the event handler that yields control is now no longer atomic.</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The idea of having an event handler return almost at once is the ideal in a single threaded event driven system (non-blocking).</a:t>
            </a:r>
            <a:endParaRPr b="0"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Patterns</a:t>
            </a:r>
            <a:endParaRPr b="0" lang="en-US" sz="1800" spc="-1" strike="noStrike">
              <a:solidFill>
                <a:srgbClr val="000000"/>
              </a:solidFill>
              <a:uFill>
                <a:solidFill>
                  <a:srgbClr val="ffffff"/>
                </a:solidFill>
              </a:uFill>
              <a:latin typeface="Calibri"/>
            </a:endParaRPr>
          </a:p>
        </p:txBody>
      </p:sp>
      <p:sp>
        <p:nvSpPr>
          <p:cNvPr id="92"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Asynchronous Programming Model (APM)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aka IAsyncResult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Begin</a:t>
            </a:r>
            <a:r>
              <a:rPr b="0" i="1" lang="en-US" sz="2400" spc="-1" strike="noStrike">
                <a:solidFill>
                  <a:srgbClr val="ffffff"/>
                </a:solidFill>
                <a:uFill>
                  <a:solidFill>
                    <a:srgbClr val="ffffff"/>
                  </a:solidFill>
                </a:uFill>
                <a:latin typeface="Calibri"/>
              </a:rPr>
              <a:t>OperationName</a:t>
            </a:r>
            <a:r>
              <a:rPr b="0" lang="en-US" sz="2400" spc="-1" strike="noStrike">
                <a:solidFill>
                  <a:srgbClr val="ffffff"/>
                </a:solidFill>
                <a:uFill>
                  <a:solidFill>
                    <a:srgbClr val="ffffff"/>
                  </a:solidFill>
                </a:uFill>
                <a:latin typeface="Calibri"/>
              </a:rPr>
              <a:t> and End</a:t>
            </a:r>
            <a:r>
              <a:rPr b="0" i="1" lang="en-US" sz="2400" spc="-1" strike="noStrike">
                <a:solidFill>
                  <a:srgbClr val="ffffff"/>
                </a:solidFill>
                <a:uFill>
                  <a:solidFill>
                    <a:srgbClr val="ffffff"/>
                  </a:solidFill>
                </a:uFill>
                <a:latin typeface="Calibri"/>
              </a:rPr>
              <a:t>OperationName</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After calling BeginOperationName, an application can continue executing instructions on the calling thread while the asynchronous operation takes place on a different thread.</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0" lang="en-US" sz="2000" spc="-1" strike="noStrike">
                <a:solidFill>
                  <a:srgbClr val="ffffff"/>
                </a:solidFill>
                <a:uFill>
                  <a:solidFill>
                    <a:srgbClr val="ffffff"/>
                  </a:solidFill>
                </a:uFill>
                <a:latin typeface="Calibri"/>
              </a:rPr>
              <a:t>For each call to BeginOperationName, the application should also call EndOperationName to get the results of the operation.</a:t>
            </a: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Patterns</a:t>
            </a:r>
            <a:endParaRPr b="0" lang="en-US" sz="1800" spc="-1" strike="noStrike">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Event-based Asynchronous Pattern (EAP)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Introduced in the .Net Framework 2.0</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events, event handler delegate types, and EventArg-derived types</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EAP</a:t>
            </a:r>
            <a:endParaRPr b="0" lang="en-US" sz="1800" spc="-1" strike="noStrike">
              <a:solidFill>
                <a:srgbClr val="000000"/>
              </a:solidFill>
              <a:uFill>
                <a:solidFill>
                  <a:srgbClr val="ffffff"/>
                </a:solidFill>
              </a:uFill>
              <a:latin typeface="Calibri"/>
            </a:endParaRPr>
          </a:p>
        </p:txBody>
      </p:sp>
      <p:sp>
        <p:nvSpPr>
          <p:cNvPr id="96" name="TextShape 2"/>
          <p:cNvSpPr txBox="1"/>
          <p:nvPr/>
        </p:nvSpPr>
        <p:spPr>
          <a:xfrm>
            <a:off x="838080" y="1825560"/>
            <a:ext cx="10515240" cy="4350960"/>
          </a:xfrm>
          <a:prstGeom prst="rect">
            <a:avLst/>
          </a:prstGeom>
          <a:noFill/>
          <a:ln>
            <a:noFill/>
          </a:ln>
        </p:spPr>
        <p:txBody>
          <a:bodyPr/>
          <a:p>
            <a:r>
              <a:rPr b="0" lang="en-US" sz="2400" spc="-1" strike="noStrike">
                <a:solidFill>
                  <a:srgbClr val="ffffff"/>
                </a:solidFill>
                <a:uFill>
                  <a:solidFill>
                    <a:srgbClr val="ffffff"/>
                  </a:solidFill>
                </a:uFill>
                <a:latin typeface="Consolas"/>
              </a:rPr>
              <a:t>public class AsyncExample</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 Synchronous methods.</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int Method1(string param);</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void Method2(double param);</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 Asynchronous methods.</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void Method1Async(string param);</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void Method1Async(string param, object userState);</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event Method1CompletedEventHandler Method1Completed;</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void Method2Async(double param);</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void Method2Async(double param, object userState);</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event Method2CompletedEventHandler Method2Completed;</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void CancelAsync(object userState);</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public bool IsBusy { get; }</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	</a:t>
            </a:r>
            <a:r>
              <a:rPr b="0" lang="en-US" sz="2400" spc="-1" strike="noStrike">
                <a:solidFill>
                  <a:srgbClr val="ffffff"/>
                </a:solidFill>
                <a:uFill>
                  <a:solidFill>
                    <a:srgbClr val="ffffff"/>
                  </a:solidFill>
                </a:uFill>
                <a:latin typeface="Consolas"/>
              </a:rPr>
              <a:t>// Class implementation not shown.</a:t>
            </a:r>
            <a:endParaRPr b="0" lang="en-US" sz="2800" spc="-1" strike="noStrike">
              <a:solidFill>
                <a:srgbClr val="000000"/>
              </a:solidFill>
              <a:uFill>
                <a:solidFill>
                  <a:srgbClr val="ffffff"/>
                </a:solidFill>
              </a:uFill>
              <a:latin typeface="Calibri"/>
            </a:endParaRPr>
          </a:p>
          <a:p>
            <a:r>
              <a:rPr b="0" lang="en-US" sz="2400" spc="-1" strike="noStrike">
                <a:solidFill>
                  <a:srgbClr val="ffffff"/>
                </a:solidFill>
                <a:uFill>
                  <a:solidFill>
                    <a:srgbClr val="ffffff"/>
                  </a:solidFill>
                </a:uFill>
                <a:latin typeface="Consolas"/>
              </a:rPr>
              <a:t>}</a:t>
            </a:r>
            <a:endParaRPr b="0" lang="en-US" sz="2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Patterns</a:t>
            </a:r>
            <a:endParaRPr b="0" lang="en-US" sz="1800" spc="-1" strike="noStrike">
              <a:solidFill>
                <a:srgbClr val="000000"/>
              </a:solidFill>
              <a:uFill>
                <a:solidFill>
                  <a:srgbClr val="ffffff"/>
                </a:solidFill>
              </a:uFill>
              <a:latin typeface="Calibri"/>
            </a:endParaRPr>
          </a:p>
        </p:txBody>
      </p:sp>
      <p:sp>
        <p:nvSpPr>
          <p:cNvPr id="98"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Task-based Asynchronous Pattern (TAP)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Based on Task and Task&lt;TResult&gt; in the System.Threading.Tasks namespace.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Use a single method to represent the initiation and completion of an asynchronous operation</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Returns a Task or Task&lt;TResult&gt;, based on whether the corresponding synchronous method returns void or a type TResult.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The parameters of a TAP method should match the parameters of its synchronous counterpart.</a:t>
            </a:r>
            <a:endParaRPr b="0" lang="en-US" sz="2000" spc="-1" strike="noStrike">
              <a:solidFill>
                <a:srgbClr val="000000"/>
              </a:solidFill>
              <a:uFill>
                <a:solidFill>
                  <a:srgbClr val="ffffff"/>
                </a:solidFill>
              </a:uFill>
              <a:latin typeface="Calibri"/>
            </a:endParaRPr>
          </a:p>
          <a:p>
            <a:pPr lvl="2" marL="1143000" indent="-228240">
              <a:lnSpc>
                <a:spcPct val="100000"/>
              </a:lnSpc>
              <a:buClr>
                <a:srgbClr val="ffffff"/>
              </a:buClr>
              <a:buFont typeface="Arial"/>
              <a:buChar char="•"/>
            </a:pPr>
            <a:r>
              <a:rPr b="1" lang="en-US" sz="2000" spc="-1" strike="noStrike">
                <a:solidFill>
                  <a:srgbClr val="ffffff"/>
                </a:solidFill>
                <a:uFill>
                  <a:solidFill>
                    <a:srgbClr val="ffffff"/>
                  </a:solidFill>
                </a:uFill>
                <a:latin typeface="Calibri"/>
              </a:rPr>
              <a:t>out</a:t>
            </a:r>
            <a:r>
              <a:rPr b="0" lang="en-US" sz="2000" spc="-1" strike="noStrike">
                <a:solidFill>
                  <a:srgbClr val="ffffff"/>
                </a:solidFill>
                <a:uFill>
                  <a:solidFill>
                    <a:srgbClr val="ffffff"/>
                  </a:solidFill>
                </a:uFill>
                <a:latin typeface="Calibri"/>
              </a:rPr>
              <a:t> and </a:t>
            </a:r>
            <a:r>
              <a:rPr b="1" lang="en-US" sz="2000" spc="-1" strike="noStrike">
                <a:solidFill>
                  <a:srgbClr val="ffffff"/>
                </a:solidFill>
                <a:uFill>
                  <a:solidFill>
                    <a:srgbClr val="ffffff"/>
                  </a:solidFill>
                </a:uFill>
                <a:latin typeface="Calibri"/>
              </a:rPr>
              <a:t>ref</a:t>
            </a:r>
            <a:r>
              <a:rPr b="0" lang="en-US" sz="2000" spc="-1" strike="noStrike">
                <a:solidFill>
                  <a:srgbClr val="ffffff"/>
                </a:solidFill>
                <a:uFill>
                  <a:solidFill>
                    <a:srgbClr val="ffffff"/>
                  </a:solidFill>
                </a:uFill>
                <a:latin typeface="Calibri"/>
              </a:rPr>
              <a:t> parameters should be avoided</a:t>
            </a:r>
            <a:endParaRPr b="0" lang="en-US" sz="1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Provides Task Status, Cancellation (optional), and Progress Reporting (optional)</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p>
            <a:pPr algn="r">
              <a:lnSpc>
                <a:spcPct val="100000"/>
              </a:lnSpc>
            </a:pPr>
            <a:r>
              <a:rPr b="0" lang="en-US" sz="4400" spc="-1" strike="noStrike">
                <a:solidFill>
                  <a:srgbClr val="ffffff"/>
                </a:solidFill>
                <a:uFill>
                  <a:solidFill>
                    <a:srgbClr val="ffffff"/>
                  </a:solidFill>
                </a:uFill>
                <a:latin typeface="Calibri Light"/>
              </a:rPr>
              <a:t>TAP</a:t>
            </a:r>
            <a:endParaRPr b="0" lang="en-US" sz="1800" spc="-1" strike="noStrike">
              <a:solidFill>
                <a:srgbClr val="000000"/>
              </a:solidFill>
              <a:uFill>
                <a:solidFill>
                  <a:srgbClr val="ffffff"/>
                </a:solidFill>
              </a:uFill>
              <a:latin typeface="Calibri"/>
            </a:endParaRPr>
          </a:p>
        </p:txBody>
      </p:sp>
      <p:sp>
        <p:nvSpPr>
          <p:cNvPr id="100"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2800" spc="-1" strike="noStrike">
                <a:solidFill>
                  <a:srgbClr val="ffffff"/>
                </a:solidFill>
                <a:uFill>
                  <a:solidFill>
                    <a:srgbClr val="ffffff"/>
                  </a:solidFill>
                </a:uFill>
                <a:latin typeface="Calibri"/>
              </a:rPr>
              <a:t>async and await keywords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ffffff"/>
              </a:buClr>
              <a:buFont typeface="Arial"/>
              <a:buChar char="•"/>
            </a:pPr>
            <a:r>
              <a:rPr b="0" lang="en-US" sz="2400" spc="-1" strike="noStrike">
                <a:solidFill>
                  <a:srgbClr val="ffffff"/>
                </a:solidFill>
                <a:uFill>
                  <a:solidFill>
                    <a:srgbClr val="ffffff"/>
                  </a:solidFill>
                </a:uFill>
                <a:latin typeface="Calibri"/>
              </a:rPr>
              <a:t>Async &amp; Await are the dirty VB equivalents</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400" spc="-1" strike="noStrike">
                <a:solidFill>
                  <a:srgbClr val="ffffff"/>
                </a:solidFill>
                <a:uFill>
                  <a:solidFill>
                    <a:srgbClr val="ffffff"/>
                  </a:solidFill>
                </a:uFill>
                <a:latin typeface="Consolas"/>
              </a:rPr>
              <a:t>Public async Task ReadAsync(byte [] buffer, int offset, int count)</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400" spc="-1" strike="noStrike">
                <a:solidFill>
                  <a:srgbClr val="ffffff"/>
                </a:solidFill>
                <a:uFill>
                  <a:solidFill>
                    <a:srgbClr val="ffffff"/>
                  </a:solidFill>
                </a:uFill>
                <a:latin typeface="Consolas"/>
              </a:rPr>
              <a:t>Public async Task ReadAsync(byte [] buffer, int offset, int count, CancellationToken cancellationToken)</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2400" spc="-1" strike="noStrike">
                <a:solidFill>
                  <a:srgbClr val="ffffff"/>
                </a:solidFill>
                <a:uFill>
                  <a:solidFill>
                    <a:srgbClr val="ffffff"/>
                  </a:solidFill>
                </a:uFill>
                <a:latin typeface="Consolas"/>
              </a:rPr>
              <a:t>public async Task ReadAsync(byte[] buffer, int offset, int count, IProgress&lt;long&gt; progress)</a:t>
            </a:r>
            <a:endParaRPr b="0" lang="en-US" sz="28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346</TotalTime>
  <Application>LibreOffice/5.1.1.3$Windows_X86_64 LibreOffice_project/89f508ef3ecebd2cfb8e1def0f0ba9a803b88a6d</Application>
  <Words>2087</Words>
  <Paragraphs>285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2014-08-28T17:42:54Z</dcterms:created>
  <dc:creator>MITCHELL, Candace</dc:creator>
  <dc:description/>
  <dc:language>en-US</dc:language>
  <cp:lastModifiedBy/>
  <cp:lastPrinted>2015-05-19T19:23:10Z</cp:lastPrinted>
  <dcterms:modified xsi:type="dcterms:W3CDTF">2016-04-08T07:03:38Z</dcterms:modified>
  <cp:revision>56</cp:revision>
  <dc:subject/>
  <dc:title>SOCIAL MARKETING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0x01010083EE9CB5D3FC834B84F7F4C97CF0B4F2</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33</vt:i4>
  </property>
  <property fmtid="{D5CDD505-2E9C-101B-9397-08002B2CF9AE}" pid="13" name="_dlc_DocIdItemGuid">
    <vt:lpwstr>d454ba43-71e1-439e-a43e-f934d488c15b</vt:lpwstr>
  </property>
</Properties>
</file>