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1860BEA0-F8D4-4D2C-9DFD-1EDCD9C77359}"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2318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685800" y="4473720"/>
            <a:ext cx="5486040" cy="366012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2" name="TextShape 2"/>
          <p:cNvSpPr txBox="1"/>
          <p:nvPr/>
        </p:nvSpPr>
        <p:spPr>
          <a:xfrm>
            <a:off x="3884760" y="8830080"/>
            <a:ext cx="2971440" cy="466200"/>
          </a:xfrm>
          <a:prstGeom prst="rect">
            <a:avLst/>
          </a:prstGeom>
          <a:noFill/>
          <a:ln>
            <a:noFill/>
          </a:ln>
        </p:spPr>
        <p:txBody>
          <a:bodyPr anchor="b"/>
          <a:lstStyle/>
          <a:p>
            <a:pPr algn="r">
              <a:lnSpc>
                <a:spcPct val="100000"/>
              </a:lnSpc>
            </a:pPr>
            <a:fld id="{70274663-142B-4456-AC33-C9C2FEC2ACF9}" type="slidenum">
              <a:rPr lang="en-US" sz="1200" b="0" strike="noStrike" spc="-1">
                <a:solidFill>
                  <a:srgbClr val="000000"/>
                </a:solidFill>
                <a:uFill>
                  <a:solidFill>
                    <a:srgbClr val="FFFFFF"/>
                  </a:solidFill>
                </a:uFill>
                <a:latin typeface="+mn-lt"/>
                <a:ea typeface="+mn-ea"/>
              </a:rPr>
              <a:t>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6854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685800" y="4473720"/>
            <a:ext cx="5486040" cy="366012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4" name="TextShape 2"/>
          <p:cNvSpPr txBox="1"/>
          <p:nvPr/>
        </p:nvSpPr>
        <p:spPr>
          <a:xfrm>
            <a:off x="3884760" y="8830080"/>
            <a:ext cx="2971440" cy="466200"/>
          </a:xfrm>
          <a:prstGeom prst="rect">
            <a:avLst/>
          </a:prstGeom>
          <a:noFill/>
          <a:ln>
            <a:noFill/>
          </a:ln>
        </p:spPr>
        <p:txBody>
          <a:bodyPr anchor="b"/>
          <a:lstStyle/>
          <a:p>
            <a:pPr algn="r">
              <a:lnSpc>
                <a:spcPct val="100000"/>
              </a:lnSpc>
            </a:pPr>
            <a:fld id="{20F42738-07B1-4ED6-BDD9-4AFC93731A1C}" type="slidenum">
              <a:rPr lang="en-US" sz="1200" b="0" strike="noStrike" spc="-1">
                <a:solidFill>
                  <a:srgbClr val="000000"/>
                </a:solidFill>
                <a:uFill>
                  <a:solidFill>
                    <a:srgbClr val="FFFFFF"/>
                  </a:solidFill>
                </a:uFill>
                <a:latin typeface="+mn-lt"/>
                <a:ea typeface="+mn-ea"/>
              </a:rPr>
              <a:t>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4594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3368880" y="1825560"/>
            <a:ext cx="5452920" cy="4350960"/>
          </a:xfrm>
          <a:prstGeom prst="rect">
            <a:avLst/>
          </a:prstGeom>
          <a:ln>
            <a:noFill/>
          </a:ln>
        </p:spPr>
      </p:pic>
      <p:pic>
        <p:nvPicPr>
          <p:cNvPr id="38" name="Picture 37"/>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3368880" y="1825560"/>
            <a:ext cx="5452920" cy="4350960"/>
          </a:xfrm>
          <a:prstGeom prst="rect">
            <a:avLst/>
          </a:prstGeom>
          <a:ln>
            <a:noFill/>
          </a:ln>
        </p:spPr>
      </p:pic>
      <p:pic>
        <p:nvPicPr>
          <p:cNvPr id="77" name="Picture 76"/>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b="0" strike="noStrike" spc="-1">
                <a:solidFill>
                  <a:srgbClr val="000000"/>
                </a:solidFill>
                <a:uFill>
                  <a:solidFill>
                    <a:srgbClr val="FFFFFF"/>
                  </a:solidFill>
                </a:uFill>
                <a:latin typeface="Calibri Light"/>
              </a:rPr>
              <a:t>Click to edit Master title style</a:t>
            </a:r>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4/8/16</a:t>
            </a:r>
            <a:endParaRPr lang="en-US" sz="1400" b="0" strike="noStrike" spc="-1">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0A1A2750-7AFD-4929-9E3F-43F00B73D22B}" type="slidenum">
              <a:rPr lang="en-US" sz="1200" b="0" strike="noStrike" spc="-1">
                <a:solidFill>
                  <a:srgbClr val="8B8B8B"/>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2800" b="0" strike="noStrike" spc="-1">
                <a:solidFill>
                  <a:srgbClr val="000000"/>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000" b="0" strike="noStrike" spc="-1">
                <a:solidFill>
                  <a:srgbClr val="000000"/>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1800" b="0" strike="noStrike" spc="-1">
                <a:solidFill>
                  <a:srgbClr val="000000"/>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1800" b="0" strike="noStrike" spc="-1">
                <a:solidFill>
                  <a:srgbClr val="000000"/>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uFill>
                  <a:solidFill>
                    <a:srgbClr val="FFFFFF"/>
                  </a:solidFill>
                </a:uFill>
                <a:latin typeface="Calibri Light"/>
              </a:rPr>
              <a:t>Click to edit Master title style</a:t>
            </a:r>
            <a:endParaRPr lang="en-US"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FFFFFF"/>
              </a:buClr>
              <a:buSzPct val="45000"/>
              <a:buFont typeface="Wingdings" charset="2"/>
              <a:buChar char=""/>
            </a:pPr>
            <a:r>
              <a:rPr lang="en-US" sz="2800" b="0" strike="noStrike" spc="-1">
                <a:solidFill>
                  <a:srgbClr val="000000"/>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800" b="0" strike="noStrike" spc="-1">
                <a:solidFill>
                  <a:srgbClr val="000000"/>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2800" b="0" strike="noStrike" spc="-1">
                <a:solidFill>
                  <a:srgbClr val="000000"/>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2800" b="0" strike="noStrike" spc="-1">
                <a:solidFill>
                  <a:srgbClr val="000000"/>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800" b="0" strike="noStrike" spc="-1">
                <a:solidFill>
                  <a:srgbClr val="000000"/>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800" b="0" strike="noStrike" spc="-1">
                <a:solidFill>
                  <a:srgbClr val="000000"/>
                </a:solidFill>
                <a:uFill>
                  <a:solidFill>
                    <a:srgbClr val="FFFFFF"/>
                  </a:solidFill>
                </a:uFill>
                <a:latin typeface="Calibri"/>
              </a:rPr>
              <a:t>Sixth Outline Level</a:t>
            </a:r>
          </a:p>
          <a:p>
            <a:pPr marL="228600" indent="-22824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Seventh Outline LevelClick to edit Master text styles</a:t>
            </a:r>
          </a:p>
          <a:p>
            <a:pPr marL="685800" lvl="1"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Second level</a:t>
            </a:r>
            <a:endParaRPr lang="en-US" sz="28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Third level</a:t>
            </a:r>
            <a:endParaRPr lang="en-US" sz="28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Fourth level</a:t>
            </a:r>
            <a:endParaRPr lang="en-US" sz="28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Fifth level</a:t>
            </a:r>
            <a:endParaRPr lang="en-US" sz="28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4/8/16</a:t>
            </a:r>
            <a:endParaRPr lang="en-US" sz="1400" b="0" strike="noStrike" spc="-1">
              <a:solidFill>
                <a:srgbClr val="FFFFFF"/>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700C8E3F-E1B4-4730-B30F-31373F68D3D3}" type="slidenum">
              <a:rPr lang="en-US" sz="1200" b="0" strike="noStrike" spc="-1">
                <a:solidFill>
                  <a:srgbClr val="8B8B8B"/>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3" name="TextShape 1"/>
          <p:cNvSpPr txBox="1"/>
          <p:nvPr/>
        </p:nvSpPr>
        <p:spPr>
          <a:xfrm>
            <a:off x="1523880" y="3602160"/>
            <a:ext cx="9143640" cy="1655280"/>
          </a:xfrm>
          <a:prstGeom prst="rect">
            <a:avLst/>
          </a:prstGeom>
          <a:noFill/>
          <a:ln>
            <a:noFill/>
          </a:ln>
        </p:spPr>
        <p:txBody>
          <a:bodyPr/>
          <a:lstStyle/>
          <a:p>
            <a:pPr algn="ctr">
              <a:lnSpc>
                <a:spcPct val="100000"/>
              </a:lnSpc>
            </a:pPr>
            <a:r>
              <a:rPr lang="en-US" sz="2400" b="0" i="1" strike="noStrike" spc="-1" dirty="0">
                <a:solidFill>
                  <a:srgbClr val="FFFFFF"/>
                </a:solidFill>
                <a:uFill>
                  <a:solidFill>
                    <a:srgbClr val="FFFFFF"/>
                  </a:solidFill>
                </a:uFill>
                <a:latin typeface="Calibri"/>
              </a:rPr>
              <a:t>Keith Telle</a:t>
            </a:r>
            <a:endParaRPr lang="en-US" sz="3200" b="0" strike="noStrike" spc="-1" dirty="0">
              <a:solidFill>
                <a:srgbClr val="FFFFFF"/>
              </a:solidFill>
              <a:uFill>
                <a:solidFill>
                  <a:srgbClr val="FFFFFF"/>
                </a:solidFill>
              </a:uFill>
              <a:latin typeface="Arial"/>
            </a:endParaRPr>
          </a:p>
          <a:p>
            <a:pPr algn="ctr">
              <a:lnSpc>
                <a:spcPct val="100000"/>
              </a:lnSpc>
            </a:pPr>
            <a:r>
              <a:rPr lang="en-US" sz="2400" b="0" i="1" strike="noStrike" spc="-1" smtClean="0">
                <a:solidFill>
                  <a:srgbClr val="FFFFFF"/>
                </a:solidFill>
                <a:uFill>
                  <a:solidFill>
                    <a:srgbClr val="FFFFFF"/>
                  </a:solidFill>
                </a:uFill>
                <a:latin typeface="Calibri"/>
              </a:rPr>
              <a:t>Senior Software </a:t>
            </a:r>
            <a:r>
              <a:rPr lang="en-US" sz="2400" b="0" i="1" strike="noStrike" spc="-1" dirty="0">
                <a:solidFill>
                  <a:srgbClr val="FFFFFF"/>
                </a:solidFill>
                <a:uFill>
                  <a:solidFill>
                    <a:srgbClr val="FFFFFF"/>
                  </a:solidFill>
                </a:uFill>
                <a:latin typeface="Calibri"/>
              </a:rPr>
              <a:t>Engineer</a:t>
            </a:r>
            <a:endParaRPr lang="en-US" sz="3200" b="0" strike="noStrike" spc="-1" dirty="0">
              <a:solidFill>
                <a:srgbClr val="FFFFFF"/>
              </a:solidFill>
              <a:uFill>
                <a:solidFill>
                  <a:srgbClr val="FFFFFF"/>
                </a:solidFill>
              </a:uFill>
              <a:latin typeface="Arial"/>
            </a:endParaRPr>
          </a:p>
          <a:p>
            <a:pPr algn="ctr">
              <a:lnSpc>
                <a:spcPct val="100000"/>
              </a:lnSpc>
            </a:pPr>
            <a:r>
              <a:rPr lang="en-US" sz="2400" b="0" i="1" strike="noStrike" spc="-1" dirty="0">
                <a:solidFill>
                  <a:srgbClr val="FFFFFF"/>
                </a:solidFill>
                <a:uFill>
                  <a:solidFill>
                    <a:srgbClr val="FFFFFF"/>
                  </a:solidFill>
                </a:uFill>
                <a:latin typeface="Calibri"/>
              </a:rPr>
              <a:t>Bit Wizards</a:t>
            </a:r>
            <a:endParaRPr lang="en-US" sz="3200" b="0" strike="noStrike" spc="-1" dirty="0">
              <a:solidFill>
                <a:srgbClr val="FFFFFF"/>
              </a:solidFill>
              <a:uFill>
                <a:solidFill>
                  <a:srgbClr val="FFFFFF"/>
                </a:solidFill>
              </a:uFill>
              <a:latin typeface="Arial"/>
            </a:endParaRPr>
          </a:p>
        </p:txBody>
      </p:sp>
      <p:sp>
        <p:nvSpPr>
          <p:cNvPr id="84" name="TextShape 2"/>
          <p:cNvSpPr txBox="1"/>
          <p:nvPr/>
        </p:nvSpPr>
        <p:spPr>
          <a:xfrm>
            <a:off x="1523880" y="1122480"/>
            <a:ext cx="9143640" cy="2387160"/>
          </a:xfrm>
          <a:prstGeom prst="rect">
            <a:avLst/>
          </a:prstGeom>
          <a:noFill/>
          <a:ln>
            <a:noFill/>
          </a:ln>
        </p:spPr>
        <p:txBody>
          <a:bodyPr anchor="b"/>
          <a:lstStyle/>
          <a:p>
            <a:pPr algn="ctr">
              <a:lnSpc>
                <a:spcPct val="100000"/>
              </a:lnSpc>
            </a:pPr>
            <a:r>
              <a:rPr lang="en-US" sz="6000" b="0" strike="noStrike" spc="-1">
                <a:solidFill>
                  <a:srgbClr val="FFFFFF"/>
                </a:solidFill>
                <a:uFill>
                  <a:solidFill>
                    <a:srgbClr val="FFFFFF"/>
                  </a:solidFill>
                </a:uFill>
                <a:latin typeface="Calibri Light"/>
              </a:rPr>
              <a:t>Task-based Asychronous
Programming and MVC</a:t>
            </a:r>
            <a:endParaRPr lang="en-US"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sp>
        <p:nvSpPr>
          <p:cNvPr id="102"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async Keyword </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Enables the await keyword</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Manages the method results</a:t>
            </a:r>
            <a:endParaRPr lang="en-US" sz="20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sp>
        <p:nvSpPr>
          <p:cNvPr id="10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await Keyword</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await is like a unary operator: it takes a single argument, an awaitable (an “awaitable” is an asynchronous operation). await examines that awaitable to see if it has already completed</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If the awaitable has already completed, then the method just continues running (synchronously, just like a regular method).</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If “await” sees that the awaitable has not completed, then it acts asynchronously. It tells the awaitable to run the remainder of the method when it completes, and then returns from the async method.</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Later on, when the awaitable completes, it will execute the remainder of the async method. If you’re awaiting a built-in awaitable (such as a task), then the remainder of the async method will execute on a “context” that was captured before the “await” returned</a:t>
            </a:r>
            <a:endParaRPr lang="en-US" sz="20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sp>
        <p:nvSpPr>
          <p:cNvPr id="10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000" b="0" strike="noStrike" spc="-1" dirty="0">
                <a:solidFill>
                  <a:srgbClr val="FFFFFF"/>
                </a:solidFill>
                <a:uFill>
                  <a:solidFill>
                    <a:srgbClr val="FFFFFF"/>
                  </a:solidFill>
                </a:uFill>
                <a:latin typeface="Calibri"/>
              </a:rPr>
              <a:t>Context</a:t>
            </a:r>
            <a:endParaRPr lang="en-US" sz="2000" b="0" strike="noStrike" spc="-1" dirty="0">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If you’re on a UI thread, then it’s a UI context.</a:t>
            </a:r>
            <a:endParaRPr lang="en-US" sz="2000" b="0" strike="noStrike" spc="-1" dirty="0">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If you’re responding to an ASP.NET request, then it’s an ASP.NET request context.</a:t>
            </a:r>
            <a:endParaRPr lang="en-US" sz="2000" b="0" strike="noStrike" spc="-1" dirty="0">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Otherwise, it’s usually a thread pool context</a:t>
            </a:r>
            <a:endParaRPr lang="en-US" sz="2000" b="0" strike="noStrike" spc="-1" dirty="0">
              <a:solidFill>
                <a:srgbClr val="000000"/>
              </a:solidFill>
              <a:uFill>
                <a:solidFill>
                  <a:srgbClr val="FFFFFF"/>
                </a:solidFill>
              </a:uFill>
              <a:latin typeface="Calibri"/>
            </a:endParaRPr>
          </a:p>
          <a:p>
            <a:endParaRPr lang="en-US" sz="2000" b="0" strike="noStrike" spc="-1" dirty="0">
              <a:solidFill>
                <a:srgbClr val="000000"/>
              </a:solidFill>
              <a:uFill>
                <a:solidFill>
                  <a:srgbClr val="FFFFFF"/>
                </a:solidFill>
              </a:uFill>
              <a:latin typeface="Calibri"/>
            </a:endParaRPr>
          </a:p>
          <a:p>
            <a:r>
              <a:rPr lang="en-US" sz="2000" b="0" strike="noStrike" spc="-1" dirty="0">
                <a:solidFill>
                  <a:srgbClr val="FFFFFF"/>
                </a:solidFill>
                <a:uFill>
                  <a:solidFill>
                    <a:srgbClr val="FFFFFF"/>
                  </a:solidFill>
                </a:uFill>
                <a:latin typeface="Calibri"/>
              </a:rPr>
              <a:t>If </a:t>
            </a:r>
            <a:r>
              <a:rPr lang="en-US" sz="2000" b="0" strike="noStrike" spc="-1" dirty="0" err="1">
                <a:solidFill>
                  <a:srgbClr val="FFFFFF"/>
                </a:solidFill>
                <a:uFill>
                  <a:solidFill>
                    <a:srgbClr val="FFFFFF"/>
                  </a:solidFill>
                </a:uFill>
                <a:latin typeface="Calibri"/>
              </a:rPr>
              <a:t>SynchronizationContext.Current</a:t>
            </a:r>
            <a:r>
              <a:rPr lang="en-US" sz="2000" b="0" strike="noStrike" spc="-1" dirty="0">
                <a:solidFill>
                  <a:srgbClr val="FFFFFF"/>
                </a:solidFill>
                <a:uFill>
                  <a:solidFill>
                    <a:srgbClr val="FFFFFF"/>
                  </a:solidFill>
                </a:uFill>
                <a:latin typeface="Calibri"/>
              </a:rPr>
              <a:t> is not null, then it’s the current </a:t>
            </a:r>
            <a:r>
              <a:rPr lang="en-US" sz="2000" b="0" strike="noStrike" spc="-1" dirty="0" err="1">
                <a:solidFill>
                  <a:srgbClr val="FFFFFF"/>
                </a:solidFill>
                <a:uFill>
                  <a:solidFill>
                    <a:srgbClr val="FFFFFF"/>
                  </a:solidFill>
                </a:uFill>
                <a:latin typeface="Calibri"/>
              </a:rPr>
              <a:t>SynchronizationContext</a:t>
            </a:r>
            <a:r>
              <a:rPr lang="en-US" sz="2000" b="0" strike="noStrike" spc="-1" dirty="0">
                <a:solidFill>
                  <a:srgbClr val="FFFFFF"/>
                </a:solidFill>
                <a:uFill>
                  <a:solidFill>
                    <a:srgbClr val="FFFFFF"/>
                  </a:solidFill>
                </a:uFill>
                <a:latin typeface="Calibri"/>
              </a:rPr>
              <a:t>. (UI and ASP.NET request contexts are </a:t>
            </a:r>
            <a:r>
              <a:rPr lang="en-US" sz="2000" b="0" strike="noStrike" spc="-1" dirty="0" err="1">
                <a:solidFill>
                  <a:srgbClr val="FFFFFF"/>
                </a:solidFill>
                <a:uFill>
                  <a:solidFill>
                    <a:srgbClr val="FFFFFF"/>
                  </a:solidFill>
                </a:uFill>
                <a:latin typeface="Calibri"/>
              </a:rPr>
              <a:t>SynchronizationContext</a:t>
            </a:r>
            <a:r>
              <a:rPr lang="en-US" sz="2000" b="0" strike="noStrike" spc="-1" dirty="0">
                <a:solidFill>
                  <a:srgbClr val="FFFFFF"/>
                </a:solidFill>
                <a:uFill>
                  <a:solidFill>
                    <a:srgbClr val="FFFFFF"/>
                  </a:solidFill>
                </a:uFill>
                <a:latin typeface="Calibri"/>
              </a:rPr>
              <a:t> contexts).</a:t>
            </a:r>
            <a:endParaRPr lang="en-US" sz="2000" b="0" strike="noStrike" spc="-1" dirty="0">
              <a:solidFill>
                <a:srgbClr val="000000"/>
              </a:solidFill>
              <a:uFill>
                <a:solidFill>
                  <a:srgbClr val="FFFFFF"/>
                </a:solidFill>
              </a:uFill>
              <a:latin typeface="Calibri"/>
            </a:endParaRPr>
          </a:p>
          <a:p>
            <a:endParaRPr lang="en-US" sz="2000" b="0" strike="noStrike" spc="-1" dirty="0">
              <a:solidFill>
                <a:srgbClr val="000000"/>
              </a:solidFill>
              <a:uFill>
                <a:solidFill>
                  <a:srgbClr val="FFFFFF"/>
                </a:solidFill>
              </a:uFill>
              <a:latin typeface="Calibri"/>
            </a:endParaRPr>
          </a:p>
          <a:p>
            <a:r>
              <a:rPr lang="en-US" sz="2000" b="0" strike="noStrike" spc="-1" dirty="0">
                <a:solidFill>
                  <a:srgbClr val="FFFFFF"/>
                </a:solidFill>
                <a:uFill>
                  <a:solidFill>
                    <a:srgbClr val="FFFFFF"/>
                  </a:solidFill>
                </a:uFill>
                <a:latin typeface="Calibri"/>
              </a:rPr>
              <a:t>Otherwise, it’s the current </a:t>
            </a:r>
            <a:r>
              <a:rPr lang="en-US" sz="2000" b="0" strike="noStrike" spc="-1" dirty="0" err="1">
                <a:solidFill>
                  <a:srgbClr val="FFFFFF"/>
                </a:solidFill>
                <a:uFill>
                  <a:solidFill>
                    <a:srgbClr val="FFFFFF"/>
                  </a:solidFill>
                </a:uFill>
                <a:latin typeface="Calibri"/>
              </a:rPr>
              <a:t>TaskScheduler</a:t>
            </a:r>
            <a:r>
              <a:rPr lang="en-US" sz="2000" b="0" strike="noStrike" spc="-1" dirty="0">
                <a:solidFill>
                  <a:srgbClr val="FFFFFF"/>
                </a:solidFill>
                <a:uFill>
                  <a:solidFill>
                    <a:srgbClr val="FFFFFF"/>
                  </a:solidFill>
                </a:uFill>
                <a:latin typeface="Calibri"/>
              </a:rPr>
              <a:t> (</a:t>
            </a:r>
            <a:r>
              <a:rPr lang="en-US" sz="2000" b="0" strike="noStrike" spc="-1" dirty="0" err="1">
                <a:solidFill>
                  <a:srgbClr val="FFFFFF"/>
                </a:solidFill>
                <a:uFill>
                  <a:solidFill>
                    <a:srgbClr val="FFFFFF"/>
                  </a:solidFill>
                </a:uFill>
                <a:latin typeface="Calibri"/>
              </a:rPr>
              <a:t>TaskScheduler.Default</a:t>
            </a:r>
            <a:r>
              <a:rPr lang="en-US" sz="2000" b="0" strike="noStrike" spc="-1" dirty="0">
                <a:solidFill>
                  <a:srgbClr val="FFFFFF"/>
                </a:solidFill>
                <a:uFill>
                  <a:solidFill>
                    <a:srgbClr val="FFFFFF"/>
                  </a:solidFill>
                </a:uFill>
                <a:latin typeface="Calibri"/>
              </a:rPr>
              <a:t> is the thread pool context</a:t>
            </a:r>
            <a:endParaRPr lang="en-US" sz="2000" b="0" strike="noStrike" spc="-1" dirty="0">
              <a:solidFill>
                <a:srgbClr val="000000"/>
              </a:solidFill>
              <a:uFill>
                <a:solidFill>
                  <a:srgbClr val="FFFFFF"/>
                </a:solidFill>
              </a:uFill>
              <a:latin typeface="Calibri"/>
            </a:endParaRPr>
          </a:p>
          <a:p>
            <a:pPr>
              <a:lnSpc>
                <a:spcPct val="90000"/>
              </a:lnSpc>
            </a:pPr>
            <a:endParaRPr lang="en-US" sz="2000" b="0" strike="noStrike" spc="-1" dirty="0">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000" b="0" strike="noStrike" spc="-1" dirty="0">
                <a:solidFill>
                  <a:srgbClr val="FFFFFF"/>
                </a:solidFill>
                <a:uFill>
                  <a:solidFill>
                    <a:srgbClr val="FFFFFF"/>
                  </a:solidFill>
                </a:uFill>
                <a:latin typeface="Calibri"/>
              </a:rPr>
              <a:t>Most of the time, you don’t need to sync back to the “main” context</a:t>
            </a:r>
            <a:endParaRPr lang="en-US" sz="2000" b="0" strike="noStrike" spc="-1" dirty="0">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000" b="0" strike="noStrike" spc="-1" dirty="0">
                <a:solidFill>
                  <a:srgbClr val="FFFFFF"/>
                </a:solidFill>
                <a:uFill>
                  <a:solidFill>
                    <a:srgbClr val="FFFFFF"/>
                  </a:solidFill>
                </a:uFill>
                <a:latin typeface="Calibri"/>
              </a:rPr>
              <a:t>Most </a:t>
            </a:r>
            <a:r>
              <a:rPr lang="en-US" sz="2000" b="0" strike="noStrike" spc="-1" dirty="0" err="1">
                <a:solidFill>
                  <a:srgbClr val="FFFFFF"/>
                </a:solidFill>
                <a:uFill>
                  <a:solidFill>
                    <a:srgbClr val="FFFFFF"/>
                  </a:solidFill>
                </a:uFill>
                <a:latin typeface="Calibri"/>
              </a:rPr>
              <a:t>async</a:t>
            </a:r>
            <a:r>
              <a:rPr lang="en-US" sz="2000" b="0" strike="noStrike" spc="-1" dirty="0">
                <a:solidFill>
                  <a:srgbClr val="FFFFFF"/>
                </a:solidFill>
                <a:uFill>
                  <a:solidFill>
                    <a:srgbClr val="FFFFFF"/>
                  </a:solidFill>
                </a:uFill>
                <a:latin typeface="Calibri"/>
              </a:rPr>
              <a:t> methods will be designed with composition in mind</a:t>
            </a:r>
            <a:endParaRPr lang="en-US" sz="2000" b="0" strike="noStrike" spc="-1" dirty="0">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000" b="0" strike="noStrike" spc="-1" dirty="0">
                <a:solidFill>
                  <a:srgbClr val="FFFFFF"/>
                </a:solidFill>
                <a:uFill>
                  <a:solidFill>
                    <a:srgbClr val="FFFFFF"/>
                  </a:solidFill>
                </a:uFill>
                <a:latin typeface="Calibri"/>
              </a:rPr>
              <a:t>Tell the </a:t>
            </a:r>
            <a:r>
              <a:rPr lang="en-US" sz="2000" b="0" strike="noStrike" spc="-1" dirty="0" err="1">
                <a:solidFill>
                  <a:srgbClr val="FFFFFF"/>
                </a:solidFill>
                <a:uFill>
                  <a:solidFill>
                    <a:srgbClr val="FFFFFF"/>
                  </a:solidFill>
                </a:uFill>
                <a:latin typeface="Calibri"/>
              </a:rPr>
              <a:t>awaiter</a:t>
            </a:r>
            <a:r>
              <a:rPr lang="en-US" sz="2000" b="0" strike="noStrike" spc="-1" dirty="0">
                <a:solidFill>
                  <a:srgbClr val="FFFFFF"/>
                </a:solidFill>
                <a:uFill>
                  <a:solidFill>
                    <a:srgbClr val="FFFFFF"/>
                  </a:solidFill>
                </a:uFill>
                <a:latin typeface="Calibri"/>
              </a:rPr>
              <a:t> to not capture the current context by calling </a:t>
            </a:r>
            <a:r>
              <a:rPr lang="en-US" sz="2000" b="0" strike="noStrike" spc="-1" dirty="0" err="1">
                <a:solidFill>
                  <a:srgbClr val="FFFFFF"/>
                </a:solidFill>
                <a:uFill>
                  <a:solidFill>
                    <a:srgbClr val="FFFFFF"/>
                  </a:solidFill>
                </a:uFill>
                <a:latin typeface="Calibri"/>
              </a:rPr>
              <a:t>ConfigureAwait</a:t>
            </a:r>
            <a:r>
              <a:rPr lang="en-US" sz="2000" b="0" strike="noStrike" spc="-1" dirty="0">
                <a:solidFill>
                  <a:srgbClr val="FFFFFF"/>
                </a:solidFill>
                <a:uFill>
                  <a:solidFill>
                    <a:srgbClr val="FFFFFF"/>
                  </a:solidFill>
                </a:uFill>
                <a:latin typeface="Calibri"/>
              </a:rPr>
              <a:t> and passing false</a:t>
            </a:r>
            <a:endParaRPr lang="en-US" sz="20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sp>
        <p:nvSpPr>
          <p:cNvPr id="108" name="TextShape 2"/>
          <p:cNvSpPr txBox="1"/>
          <p:nvPr/>
        </p:nvSpPr>
        <p:spPr>
          <a:xfrm>
            <a:off x="838080" y="1825560"/>
            <a:ext cx="10515240" cy="4350960"/>
          </a:xfrm>
          <a:prstGeom prst="rect">
            <a:avLst/>
          </a:prstGeom>
          <a:noFill/>
          <a:ln>
            <a:noFill/>
          </a:ln>
        </p:spPr>
        <p:txBody>
          <a:bodyPr/>
          <a:lstStyle/>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Slower for one, faster for many (scalability, scale-out)</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Performance problems that async and await solve</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They can make your application handle more users.</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You can process multiple I/O bound methods in parallel</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You can make your interface more responsive to the user</a:t>
            </a:r>
            <a:endParaRPr lang="en-US" sz="20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Guidelines</a:t>
            </a:r>
            <a:endParaRPr lang="en-US" sz="2800" b="0" strike="noStrike" spc="-1">
              <a:solidFill>
                <a:srgbClr val="000000"/>
              </a:solidFill>
              <a:uFill>
                <a:solidFill>
                  <a:srgbClr val="FFFFFF"/>
                </a:solidFill>
              </a:uFill>
              <a:latin typeface="Calibri"/>
            </a:endParaRPr>
          </a:p>
          <a:p>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Avoid async void</a:t>
            </a:r>
            <a:endParaRPr lang="en-US" sz="20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Task, Task&lt;T&gt;, void</a:t>
            </a:r>
            <a:endParaRPr lang="en-US" sz="18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void-returning async methods have a specific purpose: to make asynchronous event handlers possible</a:t>
            </a:r>
            <a:endParaRPr lang="en-US" sz="18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async void methods have different error-handling semantics, any exceptions thrown out of an async void method will be raised directly on the SynchronizationContext that was active when the async void method started</a:t>
            </a:r>
            <a:endParaRPr lang="en-US" sz="18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AppDomain.UnhandledException or a similar catch-all event for GUI/ASP.NET applications, but using those events for regular exception handling is a recipe for unmaintainability</a:t>
            </a:r>
            <a:endParaRPr lang="en-US"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sp>
        <p:nvSpPr>
          <p:cNvPr id="112"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Guidelines (cont’d)</a:t>
            </a:r>
            <a:endParaRPr lang="en-US" sz="2800" b="0" strike="noStrike" spc="-1">
              <a:solidFill>
                <a:srgbClr val="000000"/>
              </a:solidFill>
              <a:uFill>
                <a:solidFill>
                  <a:srgbClr val="FFFFFF"/>
                </a:solidFill>
              </a:uFill>
              <a:latin typeface="Calibri"/>
            </a:endParaRPr>
          </a:p>
          <a:p>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“Async all the way”</a:t>
            </a:r>
            <a:endParaRPr lang="en-US" sz="20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Means that you shouldn’t mix synchronous and asynchronous code without carefully considering the consequences</a:t>
            </a:r>
            <a:endParaRPr lang="en-US" sz="18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It’s usually a bad idea to block on async code by calling Task.Wait or Task.Result</a:t>
            </a:r>
            <a:endParaRPr lang="en-US" sz="1800" b="0" strike="noStrike" spc="-1">
              <a:solidFill>
                <a:srgbClr val="000000"/>
              </a:solidFill>
              <a:uFill>
                <a:solidFill>
                  <a:srgbClr val="FFFFFF"/>
                </a:solidFill>
              </a:uFill>
              <a:latin typeface="Calibri"/>
            </a:endParaRPr>
          </a:p>
          <a:p>
            <a:pPr marL="1600200" lvl="3" indent="-228240">
              <a:lnSpc>
                <a:spcPct val="100000"/>
              </a:lnSpc>
              <a:buClr>
                <a:srgbClr val="FFFFFF"/>
              </a:buClr>
              <a:buFont typeface="Arial"/>
              <a:buChar char="•"/>
            </a:pPr>
            <a:r>
              <a:rPr lang="en-US" sz="1800" b="0" strike="noStrike" spc="-1">
                <a:solidFill>
                  <a:srgbClr val="FFFFFF"/>
                </a:solidFill>
                <a:uFill>
                  <a:solidFill>
                    <a:srgbClr val="FFFFFF"/>
                  </a:solidFill>
                </a:uFill>
                <a:latin typeface="Calibri"/>
              </a:rPr>
              <a:t>Deadlocks : a situation in which two or more competing actions are each waiting for the other to finish, and thus neither ever does</a:t>
            </a:r>
            <a:endParaRPr lang="en-US" sz="18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When you synchronously block on a Task using Task.Wait or Task.Result, all of the exceptions are wrapped in an AggregateException and thrown</a:t>
            </a:r>
            <a:endParaRPr lang="en-US"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Task-based
Asynchronous Pattern</a:t>
            </a:r>
            <a:endParaRPr lang="en-US" sz="1800" b="0" strike="noStrike" spc="-1">
              <a:solidFill>
                <a:srgbClr val="000000"/>
              </a:solidFill>
              <a:uFill>
                <a:solidFill>
                  <a:srgbClr val="FFFFFF"/>
                </a:solidFill>
              </a:uFill>
              <a:latin typeface="Calibri"/>
            </a:endParaRPr>
          </a:p>
        </p:txBody>
      </p:sp>
      <p:sp>
        <p:nvSpPr>
          <p:cNvPr id="11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Guidelines (cont’d)</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Configure context</a:t>
            </a:r>
            <a:endParaRPr lang="en-US" sz="20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Captured context is used to resume the async method</a:t>
            </a:r>
            <a:endParaRPr lang="en-US" sz="18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Sometimes resuming on the context clashes with synchronous blocking to cause a deadlock</a:t>
            </a:r>
            <a:endParaRPr lang="en-US" sz="18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As asynchronous GUI applications grow larger, you might find many small parts of async methods all using the GUI thread as their context. This can cause sluggishness</a:t>
            </a:r>
            <a:endParaRPr lang="en-US"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graphicFrame>
        <p:nvGraphicFramePr>
          <p:cNvPr id="116" name="Table 2"/>
          <p:cNvGraphicFramePr/>
          <p:nvPr/>
        </p:nvGraphicFramePr>
        <p:xfrm>
          <a:off x="838080" y="2446920"/>
          <a:ext cx="10514880" cy="3108960"/>
        </p:xfrm>
        <a:graphic>
          <a:graphicData uri="http://schemas.openxmlformats.org/drawingml/2006/table">
            <a:tbl>
              <a:tblPr/>
              <a:tblGrid>
                <a:gridCol w="3504960"/>
                <a:gridCol w="3504960"/>
                <a:gridCol w="3504960"/>
              </a:tblGrid>
              <a:tr h="0">
                <a:tc>
                  <a:txBody>
                    <a:bodyPr/>
                    <a:lstStyle/>
                    <a:p>
                      <a:pPr>
                        <a:lnSpc>
                          <a:spcPct val="100000"/>
                        </a:lnSpc>
                      </a:pPr>
                      <a:r>
                        <a:rPr lang="en-US" sz="1800" b="1" strike="noStrike" spc="-1">
                          <a:solidFill>
                            <a:srgbClr val="FFFFFF"/>
                          </a:solidFill>
                          <a:uFill>
                            <a:solidFill>
                              <a:srgbClr val="FFFFFF"/>
                            </a:solidFill>
                          </a:uFill>
                          <a:latin typeface="Calibri"/>
                        </a:rPr>
                        <a:t>Old</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1" strike="noStrike" spc="-1">
                          <a:solidFill>
                            <a:srgbClr val="FFFFFF"/>
                          </a:solidFill>
                          <a:uFill>
                            <a:solidFill>
                              <a:srgbClr val="FFFFFF"/>
                            </a:solidFill>
                          </a:uFill>
                          <a:latin typeface="Calibri"/>
                        </a:rPr>
                        <a:t>New</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1" strike="noStrike" spc="-1">
                          <a:solidFill>
                            <a:srgbClr val="FFFFFF"/>
                          </a:solidFill>
                          <a:uFill>
                            <a:solidFill>
                              <a:srgbClr val="FFFFFF"/>
                            </a:solidFill>
                          </a:uFill>
                          <a:latin typeface="Calibri"/>
                        </a:rPr>
                        <a:t>Description</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task.Wait</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await task</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Wait/await for a task to complete</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task.Result</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await task</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Get the result of a completed task</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Task.WaitAny</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await Task.WhenAny</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Wait/await for one of a collection of tasks to complete</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Task.WaitAll</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await Task.WhenAll</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Wait/await for every one of a collection of tasks to complete</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Thread.Sleep</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await Task.Delay</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Wait/await for a period of time</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Task constructor</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Task.Run or TaskFactory.StartNew</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Create a code-based task</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graphicFrame>
        <p:nvGraphicFramePr>
          <p:cNvPr id="118" name="Table 2"/>
          <p:cNvGraphicFramePr/>
          <p:nvPr/>
        </p:nvGraphicFramePr>
        <p:xfrm>
          <a:off x="838080" y="2812680"/>
          <a:ext cx="10514880" cy="2377440"/>
        </p:xfrm>
        <a:graphic>
          <a:graphicData uri="http://schemas.openxmlformats.org/drawingml/2006/table">
            <a:tbl>
              <a:tblPr/>
              <a:tblGrid>
                <a:gridCol w="3504960"/>
                <a:gridCol w="3504960"/>
                <a:gridCol w="3504960"/>
              </a:tblGrid>
              <a:tr h="0">
                <a:tc>
                  <a:txBody>
                    <a:bodyPr/>
                    <a:lstStyle/>
                    <a:p>
                      <a:pPr>
                        <a:lnSpc>
                          <a:spcPct val="100000"/>
                        </a:lnSpc>
                      </a:pPr>
                      <a:r>
                        <a:rPr lang="en-US" sz="1800" b="1" strike="noStrike" spc="-1">
                          <a:solidFill>
                            <a:srgbClr val="FFFFFF"/>
                          </a:solidFill>
                          <a:uFill>
                            <a:solidFill>
                              <a:srgbClr val="FFFFFF"/>
                            </a:solidFill>
                          </a:uFill>
                          <a:latin typeface="Calibri"/>
                        </a:rPr>
                        <a:t>To Do This …</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1" strike="noStrike" spc="-1">
                          <a:solidFill>
                            <a:srgbClr val="FFFFFF"/>
                          </a:solidFill>
                          <a:uFill>
                            <a:solidFill>
                              <a:srgbClr val="FFFFFF"/>
                            </a:solidFill>
                          </a:uFill>
                          <a:latin typeface="Calibri"/>
                        </a:rPr>
                        <a:t>Instead of This …</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1" strike="noStrike" spc="-1">
                          <a:solidFill>
                            <a:srgbClr val="FFFFFF"/>
                          </a:solidFill>
                          <a:uFill>
                            <a:solidFill>
                              <a:srgbClr val="FFFFFF"/>
                            </a:solidFill>
                          </a:uFill>
                          <a:latin typeface="Calibri"/>
                        </a:rPr>
                        <a:t>Use This</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Retrieve the result of a background task</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Task.Wait or Task.Result</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await</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Wait for any task to complete</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Task.WaitAny</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await Task.WhenAny</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Retrieve the results of multiple tasks</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Task.WaitAll</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await Task.WhenAll</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Wait a period of time</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Thread.Sleep</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await Task.Delay</a:t>
                      </a:r>
                      <a:endParaRPr lang="en-US" sz="1800" b="0" strike="noStrike" spc="-1">
                        <a:solidFill>
                          <a:srgbClr val="FFFFFF"/>
                        </a:solidFill>
                        <a:uFill>
                          <a:solidFill>
                            <a:srgbClr val="FFFFFF"/>
                          </a:solidFill>
                        </a:uFill>
                        <a:latin typeface="Arial"/>
                      </a:endParaRPr>
                    </a:p>
                  </a:txBody>
                  <a:tcPr marL="28548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graphicFrame>
        <p:nvGraphicFramePr>
          <p:cNvPr id="120" name="Table 2"/>
          <p:cNvGraphicFramePr/>
          <p:nvPr/>
        </p:nvGraphicFramePr>
        <p:xfrm>
          <a:off x="838080" y="2218320"/>
          <a:ext cx="10515600" cy="3566160"/>
        </p:xfrm>
        <a:graphic>
          <a:graphicData uri="http://schemas.openxmlformats.org/drawingml/2006/table">
            <a:tbl>
              <a:tblPr/>
              <a:tblGrid>
                <a:gridCol w="5257800"/>
                <a:gridCol w="5257800"/>
              </a:tblGrid>
              <a:tr h="0">
                <a:tc>
                  <a:txBody>
                    <a:bodyPr/>
                    <a:lstStyle/>
                    <a:p>
                      <a:pPr>
                        <a:lnSpc>
                          <a:spcPct val="100000"/>
                        </a:lnSpc>
                      </a:pPr>
                      <a:r>
                        <a:rPr lang="en-US" sz="1800" b="1" strike="noStrike" spc="-1">
                          <a:solidFill>
                            <a:srgbClr val="FFFFFF"/>
                          </a:solidFill>
                          <a:uFill>
                            <a:solidFill>
                              <a:srgbClr val="FFFFFF"/>
                            </a:solidFill>
                          </a:uFill>
                          <a:latin typeface="Calibri"/>
                        </a:rPr>
                        <a:t>Problem</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1" strike="noStrike" spc="-1">
                          <a:solidFill>
                            <a:srgbClr val="FFFFFF"/>
                          </a:solidFill>
                          <a:uFill>
                            <a:solidFill>
                              <a:srgbClr val="FFFFFF"/>
                            </a:solidFill>
                          </a:uFill>
                          <a:latin typeface="Calibri"/>
                        </a:rPr>
                        <a:t>Solution</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Create a task to execute code</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Task.Run or TaskFactory.StartNew (</a:t>
                      </a:r>
                      <a:r>
                        <a:rPr lang="en-US" sz="1800" b="0" i="1" strike="noStrike" spc="-1">
                          <a:solidFill>
                            <a:srgbClr val="FFFFFF"/>
                          </a:solidFill>
                          <a:uFill>
                            <a:solidFill>
                              <a:srgbClr val="FFFFFF"/>
                            </a:solidFill>
                          </a:uFill>
                          <a:latin typeface="Calibri"/>
                        </a:rPr>
                        <a:t>not</a:t>
                      </a:r>
                      <a:r>
                        <a:rPr lang="en-US" sz="1800" b="0" strike="noStrike" spc="-1">
                          <a:solidFill>
                            <a:srgbClr val="FFFFFF"/>
                          </a:solidFill>
                          <a:uFill>
                            <a:solidFill>
                              <a:srgbClr val="FFFFFF"/>
                            </a:solidFill>
                          </a:uFill>
                          <a:latin typeface="Calibri"/>
                        </a:rPr>
                        <a:t> the Task constructor or Task.Start)</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Create a task wrapper for an operation or event</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TaskFactory.FromAsync or TaskCompletionSource&lt;T&gt;</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Support cancellation</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CancellationTokenSource and CancellationToken</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Report progress</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IProgress&lt;T&gt; and Progress&lt;T&gt;</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Handle streams of data</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TPL Dataflow or Reactive Extensions</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Synchronize access to a shared resource</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SemaphoreSlim</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Asynchronously initialize a resource</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AsyncLazy&lt;T&gt;</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lstStyle/>
                    <a:p>
                      <a:pPr>
                        <a:lnSpc>
                          <a:spcPct val="100000"/>
                        </a:lnSpc>
                      </a:pPr>
                      <a:r>
                        <a:rPr lang="en-US" sz="1800" b="0" strike="noStrike" spc="-1">
                          <a:solidFill>
                            <a:srgbClr val="FFFFFF"/>
                          </a:solidFill>
                          <a:uFill>
                            <a:solidFill>
                              <a:srgbClr val="FFFFFF"/>
                            </a:solidFill>
                          </a:uFill>
                          <a:latin typeface="Calibri"/>
                        </a:rPr>
                        <a:t>Async-ready producer/consumer structures</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lstStyle/>
                    <a:p>
                      <a:pPr>
                        <a:lnSpc>
                          <a:spcPct val="100000"/>
                        </a:lnSpc>
                      </a:pPr>
                      <a:r>
                        <a:rPr lang="en-US" sz="1800" b="0" strike="noStrike" spc="-1">
                          <a:solidFill>
                            <a:srgbClr val="FFFFFF"/>
                          </a:solidFill>
                          <a:uFill>
                            <a:solidFill>
                              <a:srgbClr val="FFFFFF"/>
                            </a:solidFill>
                          </a:uFill>
                          <a:latin typeface="Calibri"/>
                        </a:rPr>
                        <a:t>TPL Dataflow or AsyncCollection&lt;T&gt;</a:t>
                      </a:r>
                      <a:endParaRPr lang="en-US" sz="1800" b="0" strike="noStrike" spc="-1">
                        <a:solidFill>
                          <a:srgbClr val="FFFFFF"/>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bl>
          </a:graphicData>
        </a:graphic>
      </p:graphicFrame>
      <p:sp>
        <p:nvSpPr>
          <p:cNvPr id="121" name="CustomShape 3"/>
          <p:cNvSpPr/>
          <p:nvPr/>
        </p:nvSpPr>
        <p:spPr>
          <a:xfrm>
            <a:off x="6003720" y="-213120"/>
            <a:ext cx="183960" cy="42660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r>
              <a:rPr lang="en-US" sz="1800" b="0" strike="noStrike" spc="-1">
                <a:solidFill>
                  <a:srgbClr val="000000"/>
                </a:solidFill>
                <a:uFill>
                  <a:solidFill>
                    <a:srgbClr val="FFFFFF"/>
                  </a:solidFill>
                </a:uFill>
                <a:latin typeface="Arial"/>
              </a:rPr>
              <a:t>
</a:t>
            </a:r>
            <a:endParaRPr lang="en-US"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5" name="TextShape 1"/>
          <p:cNvSpPr txBox="1"/>
          <p:nvPr/>
        </p:nvSpPr>
        <p:spPr>
          <a:xfrm>
            <a:off x="1523880" y="3602160"/>
            <a:ext cx="9143640" cy="1655280"/>
          </a:xfrm>
          <a:prstGeom prst="rect">
            <a:avLst/>
          </a:prstGeom>
          <a:noFill/>
          <a:ln>
            <a:noFill/>
          </a:ln>
        </p:spPr>
        <p:txBody>
          <a:bodyPr/>
          <a:lstStyle/>
          <a:p>
            <a:pPr algn="ctr">
              <a:lnSpc>
                <a:spcPct val="100000"/>
              </a:lnSpc>
            </a:pPr>
            <a:endParaRPr lang="en-US" sz="3200" b="0" strike="noStrike" spc="-1" dirty="0">
              <a:solidFill>
                <a:srgbClr val="FFFFFF"/>
              </a:solidFill>
              <a:uFill>
                <a:solidFill>
                  <a:srgbClr val="FFFFFF"/>
                </a:solidFill>
              </a:uFill>
              <a:latin typeface="Arial"/>
            </a:endParaRPr>
          </a:p>
          <a:p>
            <a:pPr algn="ctr">
              <a:lnSpc>
                <a:spcPct val="100000"/>
              </a:lnSpc>
            </a:pPr>
            <a:r>
              <a:rPr lang="en-US" sz="2400" b="0" i="1" u="sng" strike="noStrike" spc="-1" dirty="0" smtClean="0">
                <a:solidFill>
                  <a:srgbClr val="0563C1"/>
                </a:solidFill>
                <a:uFill>
                  <a:solidFill>
                    <a:srgbClr val="FFFFFF"/>
                  </a:solidFill>
                </a:uFill>
                <a:latin typeface="Calibri"/>
              </a:rPr>
              <a:t>http://www.tallycodecamp.org/</a:t>
            </a:r>
            <a:endParaRPr lang="en-US" sz="3200" b="0" strike="noStrike" spc="-1" dirty="0">
              <a:solidFill>
                <a:srgbClr val="FFFFFF"/>
              </a:solidFill>
              <a:uFill>
                <a:solidFill>
                  <a:srgbClr val="FFFFFF"/>
                </a:solidFill>
              </a:uFill>
              <a:latin typeface="Arial"/>
            </a:endParaRPr>
          </a:p>
        </p:txBody>
      </p:sp>
      <p:sp>
        <p:nvSpPr>
          <p:cNvPr id="86" name="TextShape 2"/>
          <p:cNvSpPr txBox="1"/>
          <p:nvPr/>
        </p:nvSpPr>
        <p:spPr>
          <a:xfrm>
            <a:off x="1523880" y="1122480"/>
            <a:ext cx="9143640" cy="2387160"/>
          </a:xfrm>
          <a:prstGeom prst="rect">
            <a:avLst/>
          </a:prstGeom>
          <a:noFill/>
          <a:ln>
            <a:noFill/>
          </a:ln>
        </p:spPr>
        <p:txBody>
          <a:bodyPr anchor="b"/>
          <a:lstStyle/>
          <a:p>
            <a:pPr algn="ctr">
              <a:lnSpc>
                <a:spcPct val="100000"/>
              </a:lnSpc>
            </a:pPr>
            <a:r>
              <a:rPr lang="en-US" sz="6000" b="0" strike="noStrike" spc="-1" dirty="0" smtClean="0">
                <a:solidFill>
                  <a:srgbClr val="FFFFFF"/>
                </a:solidFill>
                <a:uFill>
                  <a:solidFill>
                    <a:srgbClr val="FFFFFF"/>
                  </a:solidFill>
                </a:uFill>
                <a:latin typeface="Calibri Light"/>
              </a:rPr>
              <a:t>Tallahassee Code Camp</a:t>
            </a:r>
          </a:p>
          <a:p>
            <a:pPr algn="ctr">
              <a:lnSpc>
                <a:spcPct val="100000"/>
              </a:lnSpc>
            </a:pPr>
            <a:r>
              <a:rPr lang="en-US" sz="6000" spc="-1" dirty="0" smtClean="0">
                <a:solidFill>
                  <a:srgbClr val="FFFFFF"/>
                </a:solidFill>
                <a:uFill>
                  <a:solidFill>
                    <a:srgbClr val="FFFFFF"/>
                  </a:solidFill>
                </a:uFill>
                <a:latin typeface="Calibri Light"/>
              </a:rPr>
              <a:t>April 16, 2016</a:t>
            </a:r>
            <a:endParaRPr lang="en-US" sz="1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sp>
        <p:nvSpPr>
          <p:cNvPr id="123"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By default, code written with async and await is single-threaded</a:t>
            </a: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async and await keywords in C# are intended to help with offloading long IO operations off the UI thread</a:t>
            </a: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var result = await Task.Run(() =&gt; { ... });</a:t>
            </a: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An async method will be run synchronously if it does not contain the await keyword</a:t>
            </a: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May use tasks and task continuations to offload potentially long operations off the main thread (TPL)</a:t>
            </a: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Think about synchronization with the main thread and in real-world application, when downloaded data may trigger other network requests, the method will require a cascade of tasks and continuations</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The Managed
Thread Pool</a:t>
            </a:r>
            <a:endParaRPr lang="en-US" sz="1800" b="0" strike="noStrike" spc="-1">
              <a:solidFill>
                <a:srgbClr val="000000"/>
              </a:solidFill>
              <a:uFill>
                <a:solidFill>
                  <a:srgbClr val="FFFFFF"/>
                </a:solidFill>
              </a:uFill>
              <a:latin typeface="Calibri"/>
            </a:endParaRPr>
          </a:p>
        </p:txBody>
      </p:sp>
      <p:sp>
        <p:nvSpPr>
          <p:cNvPr id="125"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 pool of worker threads that are managed by the system, allowing you to concentrate on application tasks rather than thread management</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Short tasks that require background processing, the managed thread pool is an easy way to take advantage of multiple threads</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Thread pool threads are background threads</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Unhandled exceptions on thread pool threads terminate the process, except…</a:t>
            </a: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The Managed
Thread Pool</a:t>
            </a:r>
            <a:endParaRPr lang="en-US" sz="1800" b="0" strike="noStrike" spc="-1">
              <a:solidFill>
                <a:srgbClr val="000000"/>
              </a:solidFill>
              <a:uFill>
                <a:solidFill>
                  <a:srgbClr val="FFFFFF"/>
                </a:solidFill>
              </a:uFill>
              <a:latin typeface="Calibri"/>
            </a:endParaRPr>
          </a:p>
        </p:txBody>
      </p:sp>
      <p:sp>
        <p:nvSpPr>
          <p:cNvPr id="127"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 ThreadAbortException is thrown in a thread pool thread, because Abort was called.</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An AppDomainUnloadedException is thrown in a thread pool thread, because the application domain is being unloaded.</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The common language runtime or a host process terminates the thread.</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The Managed
Thread Pool</a:t>
            </a:r>
            <a:endParaRPr lang="en-US" sz="1800" b="0" strike="noStrike" spc="-1">
              <a:solidFill>
                <a:srgbClr val="000000"/>
              </a:solidFill>
              <a:uFill>
                <a:solidFill>
                  <a:srgbClr val="FFFFFF"/>
                </a:solidFill>
              </a:uFill>
              <a:latin typeface="Calibri"/>
            </a:endParaRPr>
          </a:p>
        </p:txBody>
      </p:sp>
      <p:sp>
        <p:nvSpPr>
          <p:cNvPr id="129"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The number of operations that can be queued to the thread pool is limited only by available memory</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The thread pool limits the number of threads that can be active in the process simultaneously</a:t>
            </a:r>
            <a:endParaRPr lang="en-US" sz="20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 process can call the GetMaxThreads method to determine the number of threads</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Control the maximum number of threads by using the GetMaxThreads and SetMaxThreads methods</a:t>
            </a: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The Managed
Thread Pool</a:t>
            </a:r>
            <a:endParaRPr lang="en-US" sz="1800" b="0" strike="noStrike" spc="-1">
              <a:solidFill>
                <a:srgbClr val="000000"/>
              </a:solidFill>
              <a:uFill>
                <a:solidFill>
                  <a:srgbClr val="FFFFFF"/>
                </a:solidFill>
              </a:uFill>
              <a:latin typeface="Calibri"/>
            </a:endParaRPr>
          </a:p>
        </p:txBody>
      </p:sp>
      <p:sp>
        <p:nvSpPr>
          <p:cNvPr id="131"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You can use the SetMinThreads method to increase the minimum number of idle threads.</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Unnecessarily increasing these values can cause performance problems. </a:t>
            </a:r>
            <a:endParaRPr lang="en-US" sz="20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If too many tasks start at the same time, all of them might appear to be slow.</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In most cases the thread pool will perform better with its own algorithm for allocating threads</a:t>
            </a: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 and MVC</a:t>
            </a:r>
            <a:endParaRPr lang="en-US" sz="1800" b="0" strike="noStrike" spc="-1">
              <a:solidFill>
                <a:srgbClr val="000000"/>
              </a:solidFill>
              <a:uFill>
                <a:solidFill>
                  <a:srgbClr val="FFFFFF"/>
                </a:solidFill>
              </a:uFill>
              <a:latin typeface="Calibri"/>
            </a:endParaRPr>
          </a:p>
        </p:txBody>
      </p:sp>
      <p:sp>
        <p:nvSpPr>
          <p:cNvPr id="133"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How Requests Are Processed by the Thread Pool</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When a request arrives, a thread from the pool is dispatched to process the request.</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If the request is processed synchronously, the thread that processes the request is busy while the request is being processed, and that thread cannot service another request.</a:t>
            </a:r>
            <a:endParaRPr lang="en-US" sz="2000" b="0" strike="noStrike" spc="-1">
              <a:solidFill>
                <a:srgbClr val="000000"/>
              </a:solidFill>
              <a:uFill>
                <a:solidFill>
                  <a:srgbClr val="FFFFFF"/>
                </a:solidFill>
              </a:uFill>
              <a:latin typeface="Calibri"/>
            </a:endParaRPr>
          </a:p>
          <a:p>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 and MVC</a:t>
            </a:r>
            <a:endParaRPr lang="en-US" sz="1800" b="0" strike="noStrike" spc="-1">
              <a:solidFill>
                <a:srgbClr val="000000"/>
              </a:solidFill>
              <a:uFill>
                <a:solidFill>
                  <a:srgbClr val="FFFFFF"/>
                </a:solidFill>
              </a:uFill>
              <a:latin typeface="Calibri"/>
            </a:endParaRPr>
          </a:p>
        </p:txBody>
      </p:sp>
      <p:sp>
        <p:nvSpPr>
          <p:cNvPr id="135"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In a web application that sees a large number of concurrent requests, or has a bursty load, making the web calls asynchronous will increase the responsiveness of the application.</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When a web action reaches the awaited blocking portion of the code, the thread is returned to the Thread Pool, and other requests can be serviced while waiting</a:t>
            </a:r>
            <a:endParaRPr lang="en-US" sz="20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 and MVC</a:t>
            </a:r>
            <a:endParaRPr lang="en-US" sz="1800" b="0" strike="noStrike" spc="-1">
              <a:solidFill>
                <a:srgbClr val="000000"/>
              </a:solidFill>
              <a:uFill>
                <a:solidFill>
                  <a:srgbClr val="FFFFFF"/>
                </a:solidFill>
              </a:uFill>
              <a:latin typeface="Calibri"/>
            </a:endParaRPr>
          </a:p>
        </p:txBody>
      </p:sp>
      <p:sp>
        <p:nvSpPr>
          <p:cNvPr id="137"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When to use synchronous methods</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The operations are simple or short-running.</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Simplicity is more important than efficiency.</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The operations are primarily CPU operations instead of operations that involve extensive disk or network overhead. Using asynchronous action methods on CPU-bound operations provides no benefits and results in more overhead.</a:t>
            </a:r>
            <a:endParaRPr lang="en-US" sz="20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 and MVC</a:t>
            </a:r>
            <a:endParaRPr lang="en-US" sz="1800" b="0" strike="noStrike" spc="-1">
              <a:solidFill>
                <a:srgbClr val="000000"/>
              </a:solidFill>
              <a:uFill>
                <a:solidFill>
                  <a:srgbClr val="FFFFFF"/>
                </a:solidFill>
              </a:uFill>
              <a:latin typeface="Calibri"/>
            </a:endParaRPr>
          </a:p>
        </p:txBody>
      </p:sp>
      <p:sp>
        <p:nvSpPr>
          <p:cNvPr id="139"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000" b="0" strike="noStrike" spc="-1" dirty="0">
                <a:solidFill>
                  <a:srgbClr val="FFFFFF"/>
                </a:solidFill>
                <a:uFill>
                  <a:solidFill>
                    <a:srgbClr val="FFFFFF"/>
                  </a:solidFill>
                </a:uFill>
                <a:latin typeface="Calibri"/>
              </a:rPr>
              <a:t>When to use asynchronous methods</a:t>
            </a:r>
            <a:endParaRPr lang="en-US" sz="2000" b="0" strike="noStrike" spc="-1" dirty="0">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You're calling services that can be consumed through asynchronous methods, and you're using .NET 4.5 or higher.</a:t>
            </a:r>
            <a:endParaRPr lang="en-US" sz="2000" b="0" strike="noStrike" spc="-1" dirty="0">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The operations are network-bound or I/O-bound instead of CPU-bound.</a:t>
            </a:r>
            <a:endParaRPr lang="en-US" sz="2000" b="0" strike="noStrike" spc="-1" dirty="0">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Parallelism is more important than simplicity of code.</a:t>
            </a:r>
            <a:endParaRPr lang="en-US" sz="2000" b="0" strike="noStrike" spc="-1" dirty="0">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You want to provide a mechanism that lets users cancel a long-running request.</a:t>
            </a:r>
            <a:endParaRPr lang="en-US" sz="2000" b="0" strike="noStrike" spc="-1" dirty="0">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When the benefit of switching threads out weights the cost of the context switch. </a:t>
            </a:r>
            <a:endParaRPr lang="en-US" sz="2000" b="0" strike="noStrike" spc="-1" dirty="0">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In general, you should make a method asynchronous if the synchronous method waits on the ASP.NET request thread while doing no work.  </a:t>
            </a:r>
            <a:endParaRPr lang="en-US" sz="2000" b="0" strike="noStrike" spc="-1" dirty="0">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By making the call asynchronous,  the ASP.NET request thread is not stalled doing no work while it waits for the web service request to complete.</a:t>
            </a:r>
            <a:endParaRPr lang="en-US" sz="2000" b="0" strike="noStrike" spc="-1" dirty="0">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Testing shows that the blocking operations are a bottleneck in site performance and that IIS can service more requests by using asynchronous methods for these blocking calls.</a:t>
            </a:r>
            <a:endParaRPr lang="en-US" sz="20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 and MVC</a:t>
            </a:r>
            <a:endParaRPr lang="en-US" sz="1800" b="0" strike="noStrike" spc="-1">
              <a:solidFill>
                <a:srgbClr val="000000"/>
              </a:solidFill>
              <a:uFill>
                <a:solidFill>
                  <a:srgbClr val="FFFFFF"/>
                </a:solidFill>
              </a:uFill>
              <a:latin typeface="Calibri"/>
            </a:endParaRPr>
          </a:p>
        </p:txBody>
      </p:sp>
      <p:sp>
        <p:nvSpPr>
          <p:cNvPr id="141"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Performance problems that TAP can solve</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They can make your application handle more users. </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You can process multiple I/O bound methods in parallel</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You can make your interface more responsive to the user.</a:t>
            </a:r>
            <a:endParaRPr lang="en-US" sz="20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Asynchronous
Programming</a:t>
            </a:r>
            <a:endParaRPr lang="en-US" sz="1800" b="0" strike="noStrike" spc="-1">
              <a:solidFill>
                <a:srgbClr val="000000"/>
              </a:solidFill>
              <a:uFill>
                <a:solidFill>
                  <a:srgbClr val="FFFFFF"/>
                </a:solidFill>
              </a:uFill>
              <a:latin typeface="Calibri"/>
            </a:endParaRPr>
          </a:p>
        </p:txBody>
      </p:sp>
      <p:sp>
        <p:nvSpPr>
          <p:cNvPr id="88"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What is your program doing when the user isn't clicking or selecting something?</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 single threaded event handling system is nearly always implemented using an event or message queue.</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If any event handler takes a long time or worse never returns then the UI seems to freeze.</a:t>
            </a: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 and MVC</a:t>
            </a:r>
            <a:endParaRPr lang="en-US" sz="1800" b="0" strike="noStrike" spc="-1">
              <a:solidFill>
                <a:srgbClr val="000000"/>
              </a:solidFill>
              <a:uFill>
                <a:solidFill>
                  <a:srgbClr val="FFFFFF"/>
                </a:solidFill>
              </a:uFill>
              <a:latin typeface="Calibri"/>
            </a:endParaRPr>
          </a:p>
        </p:txBody>
      </p:sp>
      <p:sp>
        <p:nvSpPr>
          <p:cNvPr id="143" name="TextShape 2"/>
          <p:cNvSpPr txBox="1"/>
          <p:nvPr/>
        </p:nvSpPr>
        <p:spPr>
          <a:xfrm>
            <a:off x="838080" y="1825560"/>
            <a:ext cx="10515240" cy="4350960"/>
          </a:xfrm>
          <a:prstGeom prst="rect">
            <a:avLst/>
          </a:prstGeom>
          <a:noFill/>
          <a:ln>
            <a:noFill/>
          </a:ln>
        </p:spPr>
        <p:txBody>
          <a:bodyPr/>
          <a:lstStyle/>
          <a:p>
            <a:pPr>
              <a:lnSpc>
                <a:spcPct val="100000"/>
              </a:lnSpc>
            </a:pPr>
            <a:r>
              <a:rPr lang="en-US" b="0" strike="noStrike" spc="-1" dirty="0">
                <a:solidFill>
                  <a:srgbClr val="FFFFFF"/>
                </a:solidFill>
                <a:uFill>
                  <a:solidFill>
                    <a:srgbClr val="FFFFFF"/>
                  </a:solidFill>
                </a:uFill>
                <a:latin typeface="Consolas"/>
              </a:rPr>
              <a:t>public class </a:t>
            </a:r>
            <a:r>
              <a:rPr lang="en-US" b="0" strike="noStrike" spc="-1" dirty="0" err="1">
                <a:solidFill>
                  <a:srgbClr val="FFFFFF"/>
                </a:solidFill>
                <a:uFill>
                  <a:solidFill>
                    <a:srgbClr val="FFFFFF"/>
                  </a:solidFill>
                </a:uFill>
                <a:latin typeface="Consolas"/>
              </a:rPr>
              <a:t>HomeController</a:t>
            </a:r>
            <a:r>
              <a:rPr lang="en-US" b="0" strike="noStrike" spc="-1" dirty="0">
                <a:solidFill>
                  <a:srgbClr val="FFFFFF"/>
                </a:solidFill>
                <a:uFill>
                  <a:solidFill>
                    <a:srgbClr val="FFFFFF"/>
                  </a:solidFill>
                </a:uFill>
                <a:latin typeface="Consolas"/>
              </a:rPr>
              <a:t> : </a:t>
            </a:r>
            <a:r>
              <a:rPr lang="en-US" b="0" strike="noStrike" spc="-1" dirty="0" err="1">
                <a:solidFill>
                  <a:srgbClr val="FFFFFF"/>
                </a:solidFill>
                <a:uFill>
                  <a:solidFill>
                    <a:srgbClr val="FFFFFF"/>
                  </a:solidFill>
                </a:uFill>
                <a:latin typeface="Consolas"/>
              </a:rPr>
              <a:t>AsyncController</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private </a:t>
            </a:r>
            <a:r>
              <a:rPr lang="en-US" b="0" strike="noStrike" spc="-1" dirty="0" err="1">
                <a:solidFill>
                  <a:srgbClr val="FFFFFF"/>
                </a:solidFill>
                <a:uFill>
                  <a:solidFill>
                    <a:srgbClr val="FFFFFF"/>
                  </a:solidFill>
                </a:uFill>
                <a:latin typeface="Consolas"/>
              </a:rPr>
              <a:t>readonly</a:t>
            </a:r>
            <a:r>
              <a:rPr lang="en-US" b="0" strike="noStrike" spc="-1" dirty="0">
                <a:solidFill>
                  <a:srgbClr val="FFFFFF"/>
                </a:solidFill>
                <a:uFill>
                  <a:solidFill>
                    <a:srgbClr val="FFFFFF"/>
                  </a:solidFill>
                </a:uFill>
                <a:latin typeface="Consolas"/>
              </a:rPr>
              <a:t> </a:t>
            </a:r>
            <a:r>
              <a:rPr lang="en-US" b="0" strike="noStrike" spc="-1" dirty="0" err="1">
                <a:solidFill>
                  <a:srgbClr val="FFFFFF"/>
                </a:solidFill>
                <a:uFill>
                  <a:solidFill>
                    <a:srgbClr val="FFFFFF"/>
                  </a:solidFill>
                </a:uFill>
                <a:latin typeface="Consolas"/>
              </a:rPr>
              <a:t>HomeOrchestrator</a:t>
            </a:r>
            <a:r>
              <a:rPr lang="en-US" b="0" strike="noStrike" spc="-1" dirty="0">
                <a:solidFill>
                  <a:srgbClr val="FFFFFF"/>
                </a:solidFill>
                <a:uFill>
                  <a:solidFill>
                    <a:srgbClr val="FFFFFF"/>
                  </a:solidFill>
                </a:uFill>
                <a:latin typeface="Consolas"/>
              </a:rPr>
              <a:t> _service;</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public </a:t>
            </a:r>
            <a:r>
              <a:rPr lang="en-US" b="0" strike="noStrike" spc="-1" dirty="0" err="1">
                <a:solidFill>
                  <a:srgbClr val="FFFFFF"/>
                </a:solidFill>
                <a:uFill>
                  <a:solidFill>
                    <a:srgbClr val="FFFFFF"/>
                  </a:solidFill>
                </a:uFill>
                <a:latin typeface="Consolas"/>
              </a:rPr>
              <a:t>HomeController</a:t>
            </a:r>
            <a:r>
              <a:rPr lang="en-US" b="0" strike="noStrike" spc="-1" dirty="0">
                <a:solidFill>
                  <a:srgbClr val="FFFFFF"/>
                </a:solidFill>
                <a:uFill>
                  <a:solidFill>
                    <a:srgbClr val="FFFFFF"/>
                  </a:solidFill>
                </a:uFill>
                <a:latin typeface="Consolas"/>
              </a:rPr>
              <a:t>()</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_service = new </a:t>
            </a:r>
            <a:r>
              <a:rPr lang="en-US" b="0" strike="noStrike" spc="-1" dirty="0" err="1">
                <a:solidFill>
                  <a:srgbClr val="FFFFFF"/>
                </a:solidFill>
                <a:uFill>
                  <a:solidFill>
                    <a:srgbClr val="FFFFFF"/>
                  </a:solidFill>
                </a:uFill>
                <a:latin typeface="Consolas"/>
              </a:rPr>
              <a:t>HomeOrchestrator</a:t>
            </a:r>
            <a:r>
              <a:rPr lang="en-US" b="0" strike="noStrike" spc="-1" dirty="0">
                <a:solidFill>
                  <a:srgbClr val="FFFFFF"/>
                </a:solidFill>
                <a:uFill>
                  <a:solidFill>
                    <a:srgbClr val="FFFFFF"/>
                  </a:solidFill>
                </a:uFill>
                <a:latin typeface="Consolas"/>
              </a:rPr>
              <a:t>();</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public </a:t>
            </a:r>
            <a:r>
              <a:rPr lang="en-US" b="0" strike="noStrike" spc="-1" dirty="0" err="1">
                <a:solidFill>
                  <a:srgbClr val="FFFFFF"/>
                </a:solidFill>
                <a:uFill>
                  <a:solidFill>
                    <a:srgbClr val="FFFFFF"/>
                  </a:solidFill>
                </a:uFill>
                <a:latin typeface="Consolas"/>
              </a:rPr>
              <a:t>ActionResult</a:t>
            </a:r>
            <a:r>
              <a:rPr lang="en-US" b="0" strike="noStrike" spc="-1" dirty="0">
                <a:solidFill>
                  <a:srgbClr val="FFFFFF"/>
                </a:solidFill>
                <a:uFill>
                  <a:solidFill>
                    <a:srgbClr val="FFFFFF"/>
                  </a:solidFill>
                </a:uFill>
                <a:latin typeface="Consolas"/>
              </a:rPr>
              <a:t> Index()</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return View();</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public </a:t>
            </a:r>
            <a:r>
              <a:rPr lang="en-US" b="0" strike="noStrike" spc="-1" dirty="0" err="1">
                <a:solidFill>
                  <a:srgbClr val="FFFFFF"/>
                </a:solidFill>
                <a:uFill>
                  <a:solidFill>
                    <a:srgbClr val="FFFFFF"/>
                  </a:solidFill>
                </a:uFill>
                <a:latin typeface="Consolas"/>
              </a:rPr>
              <a:t>async</a:t>
            </a:r>
            <a:r>
              <a:rPr lang="en-US" b="0" strike="noStrike" spc="-1" dirty="0">
                <a:solidFill>
                  <a:srgbClr val="FFFFFF"/>
                </a:solidFill>
                <a:uFill>
                  <a:solidFill>
                    <a:srgbClr val="FFFFFF"/>
                  </a:solidFill>
                </a:uFill>
                <a:latin typeface="Consolas"/>
              </a:rPr>
              <a:t> Task&lt;</a:t>
            </a:r>
            <a:r>
              <a:rPr lang="en-US" b="0" strike="noStrike" spc="-1" dirty="0" err="1">
                <a:solidFill>
                  <a:srgbClr val="FFFFFF"/>
                </a:solidFill>
                <a:uFill>
                  <a:solidFill>
                    <a:srgbClr val="FFFFFF"/>
                  </a:solidFill>
                </a:uFill>
                <a:latin typeface="Consolas"/>
              </a:rPr>
              <a:t>ActionResult</a:t>
            </a:r>
            <a:r>
              <a:rPr lang="en-US" b="0" strike="noStrike" spc="-1" dirty="0">
                <a:solidFill>
                  <a:srgbClr val="FFFFFF"/>
                </a:solidFill>
                <a:uFill>
                  <a:solidFill>
                    <a:srgbClr val="FFFFFF"/>
                  </a:solidFill>
                </a:uFill>
                <a:latin typeface="Consolas"/>
              </a:rPr>
              <a:t>&gt; Demo1()</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a:t>
            </a:r>
            <a:r>
              <a:rPr lang="en-US" b="0" strike="noStrike" spc="-1" dirty="0" err="1">
                <a:solidFill>
                  <a:srgbClr val="FFFFFF"/>
                </a:solidFill>
                <a:uFill>
                  <a:solidFill>
                    <a:srgbClr val="FFFFFF"/>
                  </a:solidFill>
                </a:uFill>
                <a:latin typeface="Consolas"/>
              </a:rPr>
              <a:t>var</a:t>
            </a:r>
            <a:r>
              <a:rPr lang="en-US" b="0" strike="noStrike" spc="-1" dirty="0">
                <a:solidFill>
                  <a:srgbClr val="FFFFFF"/>
                </a:solidFill>
                <a:uFill>
                  <a:solidFill>
                    <a:srgbClr val="FFFFFF"/>
                  </a:solidFill>
                </a:uFill>
                <a:latin typeface="Consolas"/>
              </a:rPr>
              <a:t> model = await _</a:t>
            </a:r>
            <a:r>
              <a:rPr lang="en-US" b="0" strike="noStrike" spc="-1" dirty="0" err="1">
                <a:solidFill>
                  <a:srgbClr val="FFFFFF"/>
                </a:solidFill>
                <a:uFill>
                  <a:solidFill>
                    <a:srgbClr val="FFFFFF"/>
                  </a:solidFill>
                </a:uFill>
                <a:latin typeface="Consolas"/>
              </a:rPr>
              <a:t>service.GetDataForIndexScreen</a:t>
            </a:r>
            <a:r>
              <a:rPr lang="en-US" b="0" strike="noStrike" spc="-1" dirty="0">
                <a:solidFill>
                  <a:srgbClr val="FFFFFF"/>
                </a:solidFill>
                <a:uFill>
                  <a:solidFill>
                    <a:srgbClr val="FFFFFF"/>
                  </a:solidFill>
                </a:uFill>
                <a:latin typeface="Consolas"/>
              </a:rPr>
              <a:t>();</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return View(model);</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    }</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FFFFFF"/>
                </a:solidFill>
                <a:uFill>
                  <a:solidFill>
                    <a:srgbClr val="FFFFFF"/>
                  </a:solidFill>
                </a:uFill>
                <a:latin typeface="Consolas"/>
              </a:rPr>
              <a:t>}</a:t>
            </a:r>
            <a:endParaRPr lang="en-US"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 and MVC</a:t>
            </a:r>
            <a:endParaRPr lang="en-US" sz="1800" b="0" strike="noStrike" spc="-1">
              <a:solidFill>
                <a:srgbClr val="000000"/>
              </a:solidFill>
              <a:uFill>
                <a:solidFill>
                  <a:srgbClr val="FFFFFF"/>
                </a:solidFill>
              </a:uFill>
              <a:latin typeface="Calibri"/>
            </a:endParaRPr>
          </a:p>
        </p:txBody>
      </p:sp>
      <p:sp>
        <p:nvSpPr>
          <p:cNvPr id="145" name="TextShape 2"/>
          <p:cNvSpPr txBox="1"/>
          <p:nvPr/>
        </p:nvSpPr>
        <p:spPr>
          <a:xfrm>
            <a:off x="838080" y="1825560"/>
            <a:ext cx="10515240" cy="4350960"/>
          </a:xfrm>
          <a:prstGeom prst="rect">
            <a:avLst/>
          </a:prstGeom>
          <a:noFill/>
          <a:ln>
            <a:noFill/>
          </a:ln>
        </p:spPr>
        <p:txBody>
          <a:bodyPr/>
          <a:lstStyle/>
          <a:p>
            <a:pPr>
              <a:lnSpc>
                <a:spcPct val="100000"/>
              </a:lnSpc>
            </a:pPr>
            <a:r>
              <a:rPr lang="en-US" sz="2000" b="0" strike="noStrike" spc="-1" dirty="0">
                <a:solidFill>
                  <a:srgbClr val="FFFFFF"/>
                </a:solidFill>
                <a:uFill>
                  <a:solidFill>
                    <a:srgbClr val="FFFFFF"/>
                  </a:solidFill>
                </a:uFill>
                <a:latin typeface="Consolas"/>
              </a:rPr>
              <a:t>public </a:t>
            </a:r>
            <a:r>
              <a:rPr lang="en-US" sz="2000" b="0" strike="noStrike" spc="-1" dirty="0" err="1">
                <a:solidFill>
                  <a:srgbClr val="FFFFFF"/>
                </a:solidFill>
                <a:uFill>
                  <a:solidFill>
                    <a:srgbClr val="FFFFFF"/>
                  </a:solidFill>
                </a:uFill>
                <a:latin typeface="Consolas"/>
              </a:rPr>
              <a:t>async</a:t>
            </a:r>
            <a:r>
              <a:rPr lang="en-US" sz="2000" b="0" strike="noStrike" spc="-1" dirty="0">
                <a:solidFill>
                  <a:srgbClr val="FFFFFF"/>
                </a:solidFill>
                <a:uFill>
                  <a:solidFill>
                    <a:srgbClr val="FFFFFF"/>
                  </a:solidFill>
                </a:uFill>
                <a:latin typeface="Consolas"/>
              </a:rPr>
              <a:t> Task&lt;</a:t>
            </a:r>
            <a:r>
              <a:rPr lang="en-US" sz="2000" b="0" strike="noStrike" spc="-1" dirty="0" err="1">
                <a:solidFill>
                  <a:srgbClr val="FFFFFF"/>
                </a:solidFill>
                <a:uFill>
                  <a:solidFill>
                    <a:srgbClr val="FFFFFF"/>
                  </a:solidFill>
                </a:uFill>
                <a:latin typeface="Consolas"/>
              </a:rPr>
              <a:t>HomeIndexModel</a:t>
            </a:r>
            <a:r>
              <a:rPr lang="en-US" sz="2000" b="0" strike="noStrike" spc="-1" dirty="0">
                <a:solidFill>
                  <a:srgbClr val="FFFFFF"/>
                </a:solidFill>
                <a:uFill>
                  <a:solidFill>
                    <a:srgbClr val="FFFFFF"/>
                  </a:solidFill>
                </a:uFill>
                <a:latin typeface="Consolas"/>
              </a:rPr>
              <a:t>&gt; </a:t>
            </a:r>
            <a:r>
              <a:rPr lang="en-US" sz="2000" b="0" strike="noStrike" spc="-1" dirty="0" err="1">
                <a:solidFill>
                  <a:srgbClr val="FFFFFF"/>
                </a:solidFill>
                <a:uFill>
                  <a:solidFill>
                    <a:srgbClr val="FFFFFF"/>
                  </a:solidFill>
                </a:uFill>
                <a:latin typeface="Consolas"/>
              </a:rPr>
              <a:t>GetDataForIndexScreen</a:t>
            </a:r>
            <a:r>
              <a:rPr lang="en-US" sz="2000" b="0" strike="noStrike" spc="-1" dirty="0">
                <a:solidFill>
                  <a:srgbClr val="FFFFFF"/>
                </a:solidFill>
                <a:uFill>
                  <a:solidFill>
                    <a:srgbClr val="FFFFFF"/>
                  </a:solidFill>
                </a:uFill>
                <a:latin typeface="Consolas"/>
              </a:rPr>
              <a:t>()</a:t>
            </a: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a:t>
            </a: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    </a:t>
            </a:r>
            <a:r>
              <a:rPr lang="en-US" sz="2000" b="0" strike="noStrike" spc="-1" dirty="0" err="1">
                <a:solidFill>
                  <a:srgbClr val="FFFFFF"/>
                </a:solidFill>
                <a:uFill>
                  <a:solidFill>
                    <a:srgbClr val="FFFFFF"/>
                  </a:solidFill>
                </a:uFill>
                <a:latin typeface="Consolas"/>
              </a:rPr>
              <a:t>var</a:t>
            </a:r>
            <a:r>
              <a:rPr lang="en-US" sz="2000" b="0" strike="noStrike" spc="-1" dirty="0">
                <a:solidFill>
                  <a:srgbClr val="FFFFFF"/>
                </a:solidFill>
                <a:uFill>
                  <a:solidFill>
                    <a:srgbClr val="FFFFFF"/>
                  </a:solidFill>
                </a:uFill>
                <a:latin typeface="Consolas"/>
              </a:rPr>
              <a:t> client = new </a:t>
            </a:r>
            <a:r>
              <a:rPr lang="en-US" sz="2000" b="0" strike="noStrike" spc="-1" dirty="0" err="1">
                <a:solidFill>
                  <a:srgbClr val="FFFFFF"/>
                </a:solidFill>
                <a:uFill>
                  <a:solidFill>
                    <a:srgbClr val="FFFFFF"/>
                  </a:solidFill>
                </a:uFill>
                <a:latin typeface="Consolas"/>
              </a:rPr>
              <a:t>HttpClient</a:t>
            </a:r>
            <a:r>
              <a:rPr lang="en-US" sz="2000" b="0" strike="noStrike" spc="-1" dirty="0">
                <a:solidFill>
                  <a:srgbClr val="FFFFFF"/>
                </a:solidFill>
                <a:uFill>
                  <a:solidFill>
                    <a:srgbClr val="FFFFFF"/>
                  </a:solidFill>
                </a:uFill>
                <a:latin typeface="Consolas"/>
              </a:rPr>
              <a:t>();</a:t>
            </a: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    </a:t>
            </a:r>
            <a:r>
              <a:rPr lang="en-US" sz="2000" b="0" strike="noStrike" spc="-1" dirty="0" err="1">
                <a:solidFill>
                  <a:srgbClr val="FFFFFF"/>
                </a:solidFill>
                <a:uFill>
                  <a:solidFill>
                    <a:srgbClr val="FFFFFF"/>
                  </a:solidFill>
                </a:uFill>
                <a:latin typeface="Consolas"/>
              </a:rPr>
              <a:t>var</a:t>
            </a:r>
            <a:r>
              <a:rPr lang="en-US" sz="2000" b="0" strike="noStrike" spc="-1" dirty="0">
                <a:solidFill>
                  <a:srgbClr val="FFFFFF"/>
                </a:solidFill>
                <a:uFill>
                  <a:solidFill>
                    <a:srgbClr val="FFFFFF"/>
                  </a:solidFill>
                </a:uFill>
                <a:latin typeface="Consolas"/>
              </a:rPr>
              <a:t> step1 = </a:t>
            </a:r>
            <a:r>
              <a:rPr lang="en-US" sz="2000" b="0" strike="noStrike" spc="-1" dirty="0" err="1">
                <a:solidFill>
                  <a:srgbClr val="FFFFFF"/>
                </a:solidFill>
                <a:uFill>
                  <a:solidFill>
                    <a:srgbClr val="FFFFFF"/>
                  </a:solidFill>
                </a:uFill>
                <a:latin typeface="Consolas"/>
              </a:rPr>
              <a:t>client.GetStringAsync</a:t>
            </a:r>
            <a:r>
              <a:rPr lang="en-US" sz="2000" b="0" strike="noStrike" spc="-1" dirty="0">
                <a:solidFill>
                  <a:srgbClr val="FFFFFF"/>
                </a:solidFill>
                <a:uFill>
                  <a:solidFill>
                    <a:srgbClr val="FFFFFF"/>
                  </a:solidFill>
                </a:uFill>
                <a:latin typeface="Consolas"/>
              </a:rPr>
              <a:t>(...);</a:t>
            </a: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    </a:t>
            </a:r>
            <a:r>
              <a:rPr lang="en-US" sz="2000" b="0" strike="noStrike" spc="-1" dirty="0" err="1">
                <a:solidFill>
                  <a:srgbClr val="FFFFFF"/>
                </a:solidFill>
                <a:uFill>
                  <a:solidFill>
                    <a:srgbClr val="FFFFFF"/>
                  </a:solidFill>
                </a:uFill>
                <a:latin typeface="Consolas"/>
              </a:rPr>
              <a:t>var</a:t>
            </a:r>
            <a:r>
              <a:rPr lang="en-US" sz="2000" b="0" strike="noStrike" spc="-1" dirty="0">
                <a:solidFill>
                  <a:srgbClr val="FFFFFF"/>
                </a:solidFill>
                <a:uFill>
                  <a:solidFill>
                    <a:srgbClr val="FFFFFF"/>
                  </a:solidFill>
                </a:uFill>
                <a:latin typeface="Consolas"/>
              </a:rPr>
              <a:t> step2 = </a:t>
            </a:r>
            <a:r>
              <a:rPr lang="en-US" sz="2000" b="0" strike="noStrike" spc="-1" dirty="0" err="1">
                <a:solidFill>
                  <a:srgbClr val="FFFFFF"/>
                </a:solidFill>
                <a:uFill>
                  <a:solidFill>
                    <a:srgbClr val="FFFFFF"/>
                  </a:solidFill>
                </a:uFill>
                <a:latin typeface="Consolas"/>
              </a:rPr>
              <a:t>client.GetStringAsync</a:t>
            </a:r>
            <a:r>
              <a:rPr lang="en-US" sz="2000" b="0" strike="noStrike" spc="-1" dirty="0">
                <a:solidFill>
                  <a:srgbClr val="FFFFFF"/>
                </a:solidFill>
                <a:uFill>
                  <a:solidFill>
                    <a:srgbClr val="FFFFFF"/>
                  </a:solidFill>
                </a:uFill>
                <a:latin typeface="Consolas"/>
              </a:rPr>
              <a:t>(...);</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    // Assuming that return types from operations are HOMOGENEOUS</a:t>
            </a: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    </a:t>
            </a:r>
            <a:r>
              <a:rPr lang="en-US" sz="2000" b="0" strike="noStrike" spc="-1" dirty="0" err="1">
                <a:solidFill>
                  <a:srgbClr val="FFFFFF"/>
                </a:solidFill>
                <a:uFill>
                  <a:solidFill>
                    <a:srgbClr val="FFFFFF"/>
                  </a:solidFill>
                </a:uFill>
                <a:latin typeface="Consolas"/>
              </a:rPr>
              <a:t>var</a:t>
            </a:r>
            <a:r>
              <a:rPr lang="en-US" sz="2000" b="0" strike="noStrike" spc="-1" dirty="0">
                <a:solidFill>
                  <a:srgbClr val="FFFFFF"/>
                </a:solidFill>
                <a:uFill>
                  <a:solidFill>
                    <a:srgbClr val="FFFFFF"/>
                  </a:solidFill>
                </a:uFill>
                <a:latin typeface="Consolas"/>
              </a:rPr>
              <a:t> results = await </a:t>
            </a:r>
            <a:r>
              <a:rPr lang="en-US" sz="2000" b="0" strike="noStrike" spc="-1" dirty="0" err="1">
                <a:solidFill>
                  <a:srgbClr val="FFFFFF"/>
                </a:solidFill>
                <a:uFill>
                  <a:solidFill>
                    <a:srgbClr val="FFFFFF"/>
                  </a:solidFill>
                </a:uFill>
                <a:latin typeface="Consolas"/>
              </a:rPr>
              <a:t>Task.WhenAll</a:t>
            </a:r>
            <a:r>
              <a:rPr lang="en-US" sz="2000" b="0" strike="noStrike" spc="-1" dirty="0">
                <a:solidFill>
                  <a:srgbClr val="FFFFFF"/>
                </a:solidFill>
                <a:uFill>
                  <a:solidFill>
                    <a:srgbClr val="FFFFFF"/>
                  </a:solidFill>
                </a:uFill>
                <a:latin typeface="Consolas"/>
              </a:rPr>
              <a:t>(step1, step2);</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    </a:t>
            </a:r>
            <a:r>
              <a:rPr lang="en-US" sz="2000" b="0" strike="noStrike" spc="-1" dirty="0" err="1">
                <a:solidFill>
                  <a:srgbClr val="FFFFFF"/>
                </a:solidFill>
                <a:uFill>
                  <a:solidFill>
                    <a:srgbClr val="FFFFFF"/>
                  </a:solidFill>
                </a:uFill>
                <a:latin typeface="Consolas"/>
              </a:rPr>
              <a:t>var</a:t>
            </a:r>
            <a:r>
              <a:rPr lang="en-US" sz="2000" b="0" strike="noStrike" spc="-1" dirty="0">
                <a:solidFill>
                  <a:srgbClr val="FFFFFF"/>
                </a:solidFill>
                <a:uFill>
                  <a:solidFill>
                    <a:srgbClr val="FFFFFF"/>
                  </a:solidFill>
                </a:uFill>
                <a:latin typeface="Consolas"/>
              </a:rPr>
              <a:t> model = new </a:t>
            </a:r>
            <a:r>
              <a:rPr lang="en-US" sz="2000" b="0" strike="noStrike" spc="-1" dirty="0" err="1">
                <a:solidFill>
                  <a:srgbClr val="FFFFFF"/>
                </a:solidFill>
                <a:uFill>
                  <a:solidFill>
                    <a:srgbClr val="FFFFFF"/>
                  </a:solidFill>
                </a:uFill>
                <a:latin typeface="Consolas"/>
              </a:rPr>
              <a:t>HomeIndexModel</a:t>
            </a:r>
            <a:r>
              <a:rPr lang="en-US" sz="2000" b="0" strike="noStrike" spc="-1" dirty="0">
                <a:solidFill>
                  <a:srgbClr val="FFFFFF"/>
                </a:solidFill>
                <a:uFill>
                  <a:solidFill>
                    <a:srgbClr val="FFFFFF"/>
                  </a:solidFill>
                </a:uFill>
                <a:latin typeface="Consolas"/>
              </a:rPr>
              <a:t>();</a:t>
            </a: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    model.News1 = </a:t>
            </a:r>
            <a:r>
              <a:rPr lang="en-US" sz="2000" b="0" strike="noStrike" spc="-1" dirty="0" err="1">
                <a:solidFill>
                  <a:srgbClr val="FFFFFF"/>
                </a:solidFill>
                <a:uFill>
                  <a:solidFill>
                    <a:srgbClr val="FFFFFF"/>
                  </a:solidFill>
                </a:uFill>
                <a:latin typeface="Consolas"/>
              </a:rPr>
              <a:t>ParseRssInternal</a:t>
            </a:r>
            <a:r>
              <a:rPr lang="en-US" sz="2000" b="0" strike="noStrike" spc="-1" dirty="0">
                <a:solidFill>
                  <a:srgbClr val="FFFFFF"/>
                </a:solidFill>
                <a:uFill>
                  <a:solidFill>
                    <a:srgbClr val="FFFFFF"/>
                  </a:solidFill>
                </a:uFill>
                <a:latin typeface="Consolas"/>
              </a:rPr>
              <a:t>(results[0]);</a:t>
            </a: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    model.News2 = </a:t>
            </a:r>
            <a:r>
              <a:rPr lang="en-US" sz="2000" b="0" strike="noStrike" spc="-1" dirty="0" err="1">
                <a:solidFill>
                  <a:srgbClr val="FFFFFF"/>
                </a:solidFill>
                <a:uFill>
                  <a:solidFill>
                    <a:srgbClr val="FFFFFF"/>
                  </a:solidFill>
                </a:uFill>
                <a:latin typeface="Consolas"/>
              </a:rPr>
              <a:t>ParseRssInternal</a:t>
            </a:r>
            <a:r>
              <a:rPr lang="en-US" sz="2000" b="0" strike="noStrike" spc="-1" dirty="0">
                <a:solidFill>
                  <a:srgbClr val="FFFFFF"/>
                </a:solidFill>
                <a:uFill>
                  <a:solidFill>
                    <a:srgbClr val="FFFFFF"/>
                  </a:solidFill>
                </a:uFill>
                <a:latin typeface="Consolas"/>
              </a:rPr>
              <a:t>(results[1]);</a:t>
            </a: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    return model;</a:t>
            </a:r>
            <a:endParaRPr lang="en-US" sz="2000" b="0" strike="noStrike" spc="-1" dirty="0">
              <a:solidFill>
                <a:srgbClr val="000000"/>
              </a:solidFill>
              <a:uFill>
                <a:solidFill>
                  <a:srgbClr val="FFFFFF"/>
                </a:solidFill>
              </a:uFill>
              <a:latin typeface="Calibri"/>
            </a:endParaRPr>
          </a:p>
          <a:p>
            <a:pPr>
              <a:lnSpc>
                <a:spcPct val="100000"/>
              </a:lnSpc>
            </a:pPr>
            <a:r>
              <a:rPr lang="en-US" sz="2000" b="0" strike="noStrike" spc="-1" dirty="0">
                <a:solidFill>
                  <a:srgbClr val="FFFFFF"/>
                </a:solidFill>
                <a:uFill>
                  <a:solidFill>
                    <a:srgbClr val="FFFFFF"/>
                  </a:solidFill>
                </a:uFill>
                <a:latin typeface="Consolas"/>
              </a:rPr>
              <a:t>}</a:t>
            </a:r>
            <a:endParaRPr lang="en-US" sz="20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 and MVC</a:t>
            </a:r>
            <a:endParaRPr lang="en-US" sz="1800" b="0" strike="noStrike" spc="-1">
              <a:solidFill>
                <a:srgbClr val="000000"/>
              </a:solidFill>
              <a:uFill>
                <a:solidFill>
                  <a:srgbClr val="FFFFFF"/>
                </a:solidFill>
              </a:uFill>
              <a:latin typeface="Calibri"/>
            </a:endParaRPr>
          </a:p>
        </p:txBody>
      </p:sp>
      <p:sp>
        <p:nvSpPr>
          <p:cNvPr id="147"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400" b="0" strike="noStrike" spc="-1" dirty="0">
                <a:solidFill>
                  <a:srgbClr val="FFFFFF"/>
                </a:solidFill>
                <a:uFill>
                  <a:solidFill>
                    <a:srgbClr val="FFFFFF"/>
                  </a:solidFill>
                </a:uFill>
                <a:latin typeface="Calibri"/>
              </a:rPr>
              <a:t>Database – worth using </a:t>
            </a:r>
            <a:r>
              <a:rPr lang="en-US" sz="2400" b="0" strike="noStrike" spc="-1" dirty="0" err="1">
                <a:solidFill>
                  <a:srgbClr val="FFFFFF"/>
                </a:solidFill>
                <a:uFill>
                  <a:solidFill>
                    <a:srgbClr val="FFFFFF"/>
                  </a:solidFill>
                </a:uFill>
                <a:latin typeface="Calibri"/>
              </a:rPr>
              <a:t>async</a:t>
            </a:r>
            <a:r>
              <a:rPr lang="en-US" sz="2400" b="0" strike="noStrike" spc="-1" dirty="0">
                <a:solidFill>
                  <a:srgbClr val="FFFFFF"/>
                </a:solidFill>
                <a:uFill>
                  <a:solidFill>
                    <a:srgbClr val="FFFFFF"/>
                  </a:solidFill>
                </a:uFill>
                <a:latin typeface="Calibri"/>
              </a:rPr>
              <a:t>, but not a lot of gain for simple accesses</a:t>
            </a:r>
            <a:endParaRPr lang="en-US" sz="2400" b="0" strike="noStrike" spc="-1" dirty="0">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dirty="0">
                <a:solidFill>
                  <a:srgbClr val="FFFFFF"/>
                </a:solidFill>
                <a:uFill>
                  <a:solidFill>
                    <a:srgbClr val="FFFFFF"/>
                  </a:solidFill>
                </a:uFill>
                <a:latin typeface="Calibri"/>
              </a:rPr>
              <a:t>Web services, external APIs, etc. – definitely use </a:t>
            </a:r>
            <a:r>
              <a:rPr lang="en-US" sz="2400" b="0" strike="noStrike" spc="-1" dirty="0" err="1">
                <a:solidFill>
                  <a:srgbClr val="FFFFFF"/>
                </a:solidFill>
                <a:uFill>
                  <a:solidFill>
                    <a:srgbClr val="FFFFFF"/>
                  </a:solidFill>
                </a:uFill>
                <a:latin typeface="Calibri"/>
              </a:rPr>
              <a:t>async</a:t>
            </a:r>
            <a:r>
              <a:rPr lang="en-US" sz="2400" b="0" strike="noStrike" spc="-1" dirty="0">
                <a:solidFill>
                  <a:srgbClr val="FFFFFF"/>
                </a:solidFill>
                <a:uFill>
                  <a:solidFill>
                    <a:srgbClr val="FFFFFF"/>
                  </a:solidFill>
                </a:uFill>
                <a:latin typeface="Calibri"/>
              </a:rPr>
              <a:t>.</a:t>
            </a:r>
            <a:endParaRPr lang="en-US" sz="2400" b="0" strike="noStrike" spc="-1" dirty="0">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dirty="0" err="1">
                <a:solidFill>
                  <a:srgbClr val="FFFFFF"/>
                </a:solidFill>
                <a:uFill>
                  <a:solidFill>
                    <a:srgbClr val="FFFFFF"/>
                  </a:solidFill>
                </a:uFill>
                <a:latin typeface="Calibri"/>
              </a:rPr>
              <a:t>Async</a:t>
            </a:r>
            <a:r>
              <a:rPr lang="en-US" sz="2400" b="0" strike="noStrike" spc="-1" dirty="0">
                <a:solidFill>
                  <a:srgbClr val="FFFFFF"/>
                </a:solidFill>
                <a:uFill>
                  <a:solidFill>
                    <a:srgbClr val="FFFFFF"/>
                  </a:solidFill>
                </a:uFill>
                <a:latin typeface="Calibri"/>
              </a:rPr>
              <a:t> is definitely worth having for slow web services, APIs etc. This is because the thread is released for a long time, hence allowing the application to handle more users.</a:t>
            </a:r>
            <a:endParaRPr lang="en-US" sz="2400" b="0" strike="noStrike" spc="-1" dirty="0">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dirty="0">
                <a:solidFill>
                  <a:srgbClr val="FFFFFF"/>
                </a:solidFill>
                <a:uFill>
                  <a:solidFill>
                    <a:srgbClr val="FFFFFF"/>
                  </a:solidFill>
                </a:uFill>
                <a:latin typeface="Calibri"/>
              </a:rPr>
              <a:t>Parallel running of Web services, etc. – no-brainer, use </a:t>
            </a:r>
            <a:r>
              <a:rPr lang="en-US" sz="2400" b="0" strike="noStrike" spc="-1" dirty="0" err="1">
                <a:solidFill>
                  <a:srgbClr val="FFFFFF"/>
                </a:solidFill>
                <a:uFill>
                  <a:solidFill>
                    <a:srgbClr val="FFFFFF"/>
                  </a:solidFill>
                </a:uFill>
                <a:latin typeface="Calibri"/>
              </a:rPr>
              <a:t>async</a:t>
            </a:r>
            <a:r>
              <a:rPr lang="en-US" sz="2400" b="0" strike="noStrike" spc="-1" dirty="0">
                <a:solidFill>
                  <a:srgbClr val="FFFFFF"/>
                </a:solidFill>
                <a:uFill>
                  <a:solidFill>
                    <a:srgbClr val="FFFFFF"/>
                  </a:solidFill>
                </a:uFill>
                <a:latin typeface="Calibri"/>
              </a:rPr>
              <a:t> every time.</a:t>
            </a:r>
            <a:endParaRPr lang="en-US" sz="2400" b="0" strike="noStrike" spc="-1" dirty="0">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dirty="0">
                <a:solidFill>
                  <a:srgbClr val="FFFFFF"/>
                </a:solidFill>
                <a:uFill>
                  <a:solidFill>
                    <a:srgbClr val="FFFFFF"/>
                  </a:solidFill>
                </a:uFill>
                <a:latin typeface="Calibri"/>
              </a:rPr>
              <a:t>What about compute-bound tasks? – the documentation says use </a:t>
            </a:r>
            <a:r>
              <a:rPr lang="en-US" sz="2400" b="0" strike="noStrike" spc="-1" dirty="0" err="1">
                <a:solidFill>
                  <a:srgbClr val="FFFFFF"/>
                </a:solidFill>
                <a:uFill>
                  <a:solidFill>
                    <a:srgbClr val="FFFFFF"/>
                  </a:solidFill>
                </a:uFill>
                <a:latin typeface="Calibri"/>
              </a:rPr>
              <a:t>async</a:t>
            </a:r>
            <a:endParaRPr lang="en-US" sz="2400" b="0" strike="noStrike" spc="-1" dirty="0">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dirty="0" err="1">
                <a:solidFill>
                  <a:srgbClr val="FFFFFF"/>
                </a:solidFill>
                <a:uFill>
                  <a:solidFill>
                    <a:srgbClr val="FFFFFF"/>
                  </a:solidFill>
                </a:uFill>
                <a:latin typeface="Calibri"/>
              </a:rPr>
              <a:t>Async</a:t>
            </a:r>
            <a:r>
              <a:rPr lang="en-US" sz="2400" b="0" strike="noStrike" spc="-1" dirty="0">
                <a:solidFill>
                  <a:srgbClr val="FFFFFF"/>
                </a:solidFill>
                <a:uFill>
                  <a:solidFill>
                    <a:srgbClr val="FFFFFF"/>
                  </a:solidFill>
                </a:uFill>
                <a:latin typeface="Calibri"/>
              </a:rPr>
              <a:t>/await is now the recommended way of running any multi-tasking code, whether its I/O bound or compute bound task. </a:t>
            </a:r>
            <a:r>
              <a:rPr lang="en-US" sz="2400" b="0" strike="noStrike" spc="-1" dirty="0" err="1">
                <a:solidFill>
                  <a:srgbClr val="FFFFFF"/>
                </a:solidFill>
                <a:uFill>
                  <a:solidFill>
                    <a:srgbClr val="FFFFFF"/>
                  </a:solidFill>
                </a:uFill>
                <a:latin typeface="Calibri"/>
              </a:rPr>
              <a:t>Async</a:t>
            </a:r>
            <a:r>
              <a:rPr lang="en-US" sz="2400" b="0" strike="noStrike" spc="-1" dirty="0">
                <a:solidFill>
                  <a:srgbClr val="FFFFFF"/>
                </a:solidFill>
                <a:uFill>
                  <a:solidFill>
                    <a:srgbClr val="FFFFFF"/>
                  </a:solidFill>
                </a:uFill>
                <a:latin typeface="Calibri"/>
              </a:rPr>
              <a:t>/await is simpler to write and it has a better interface than some of the older tasking methods such as </a:t>
            </a:r>
            <a:r>
              <a:rPr lang="en-US" sz="2400" b="0" strike="noStrike" spc="-1" dirty="0" err="1">
                <a:solidFill>
                  <a:srgbClr val="FFFFFF"/>
                </a:solidFill>
                <a:uFill>
                  <a:solidFill>
                    <a:srgbClr val="FFFFFF"/>
                  </a:solidFill>
                </a:uFill>
                <a:latin typeface="Calibri"/>
              </a:rPr>
              <a:t>BackgroundWorker</a:t>
            </a:r>
            <a:endParaRPr lang="en-US" sz="24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Questions</a:t>
            </a:r>
            <a:endParaRPr lang="en-US" sz="1800" b="0" strike="noStrike" spc="-1">
              <a:solidFill>
                <a:srgbClr val="000000"/>
              </a:solidFill>
              <a:uFill>
                <a:solidFill>
                  <a:srgbClr val="FFFFFF"/>
                </a:solidFill>
              </a:uFill>
              <a:latin typeface="Calibri"/>
            </a:endParaRPr>
          </a:p>
        </p:txBody>
      </p:sp>
      <p:sp>
        <p:nvSpPr>
          <p:cNvPr id="149" name="TextShape 2"/>
          <p:cNvSpPr txBox="1"/>
          <p:nvPr/>
        </p:nvSpPr>
        <p:spPr>
          <a:xfrm>
            <a:off x="838080" y="1825560"/>
            <a:ext cx="10515240" cy="4350960"/>
          </a:xfrm>
          <a:prstGeom prst="rect">
            <a:avLst/>
          </a:prstGeom>
          <a:noFill/>
          <a:ln>
            <a:noFill/>
          </a:ln>
        </p:spPr>
        <p:txBody>
          <a:bodyPr/>
          <a:lstStyle/>
          <a:p>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149"/>
          <p:cNvPicPr/>
          <p:nvPr/>
        </p:nvPicPr>
        <p:blipFill>
          <a:blip r:embed="rId2"/>
          <a:stretch/>
        </p:blipFill>
        <p:spPr>
          <a:xfrm>
            <a:off x="29880" y="14040"/>
            <a:ext cx="1219140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Asynchronous
Programming</a:t>
            </a:r>
            <a:endParaRPr lang="en-US" sz="1800" b="0" strike="noStrike" spc="-1">
              <a:solidFill>
                <a:srgbClr val="000000"/>
              </a:solidFill>
              <a:uFill>
                <a:solidFill>
                  <a:srgbClr val="FFFFFF"/>
                </a:solidFill>
              </a:uFill>
              <a:latin typeface="Calibri"/>
            </a:endParaRPr>
          </a:p>
        </p:txBody>
      </p:sp>
      <p:sp>
        <p:nvSpPr>
          <p:cNvPr id="9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The non-textbook, non-approved way of dealing with long running event handlers : DoEvents (yield).</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The flaw is simply that the event handler that yields control is now no longer atomic.</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The idea of having an event handler return almost at once is the ideal in a single threaded event driven system (non-blocking).</a:t>
            </a: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Patterns</a:t>
            </a:r>
            <a:endParaRPr lang="en-US" sz="1800" b="0" strike="noStrike" spc="-1">
              <a:solidFill>
                <a:srgbClr val="000000"/>
              </a:solidFill>
              <a:uFill>
                <a:solidFill>
                  <a:srgbClr val="FFFFFF"/>
                </a:solidFill>
              </a:uFill>
              <a:latin typeface="Calibri"/>
            </a:endParaRPr>
          </a:p>
        </p:txBody>
      </p:sp>
      <p:sp>
        <p:nvSpPr>
          <p:cNvPr id="92"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Asynchronous Programming Model (APM) </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aka IAsyncResult</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Begin</a:t>
            </a:r>
            <a:r>
              <a:rPr lang="en-US" sz="2400" b="0" i="1" strike="noStrike" spc="-1">
                <a:solidFill>
                  <a:srgbClr val="FFFFFF"/>
                </a:solidFill>
                <a:uFill>
                  <a:solidFill>
                    <a:srgbClr val="FFFFFF"/>
                  </a:solidFill>
                </a:uFill>
                <a:latin typeface="Calibri"/>
              </a:rPr>
              <a:t>OperationName</a:t>
            </a:r>
            <a:r>
              <a:rPr lang="en-US" sz="2400" b="0" strike="noStrike" spc="-1">
                <a:solidFill>
                  <a:srgbClr val="FFFFFF"/>
                </a:solidFill>
                <a:uFill>
                  <a:solidFill>
                    <a:srgbClr val="FFFFFF"/>
                  </a:solidFill>
                </a:uFill>
                <a:latin typeface="Calibri"/>
              </a:rPr>
              <a:t> and End</a:t>
            </a:r>
            <a:r>
              <a:rPr lang="en-US" sz="2400" b="0" i="1" strike="noStrike" spc="-1">
                <a:solidFill>
                  <a:srgbClr val="FFFFFF"/>
                </a:solidFill>
                <a:uFill>
                  <a:solidFill>
                    <a:srgbClr val="FFFFFF"/>
                  </a:solidFill>
                </a:uFill>
                <a:latin typeface="Calibri"/>
              </a:rPr>
              <a:t>OperationName</a:t>
            </a:r>
            <a:endParaRPr lang="en-US" sz="20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After calling BeginOperationName, an application can continue executing instructions on the calling thread while the asynchronous operation takes place on a different thread.</a:t>
            </a:r>
            <a:endParaRPr lang="en-US" sz="18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For each call to BeginOperationName, the application should also call EndOperationName to get the results of the operation.</a:t>
            </a:r>
            <a:endParaRPr lang="en-US"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Patterns</a:t>
            </a:r>
            <a:endParaRPr lang="en-US" sz="1800" b="0" strike="noStrike" spc="-1">
              <a:solidFill>
                <a:srgbClr val="000000"/>
              </a:solidFill>
              <a:uFill>
                <a:solidFill>
                  <a:srgbClr val="FFFFFF"/>
                </a:solidFill>
              </a:uFill>
              <a:latin typeface="Calibri"/>
            </a:endParaRPr>
          </a:p>
        </p:txBody>
      </p:sp>
      <p:sp>
        <p:nvSpPr>
          <p:cNvPr id="9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Event-based Asynchronous Pattern (EAP) </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Introduced in the .Net Framework 2.0</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events, event handler delegate types, and EventArg-derived types</a:t>
            </a:r>
            <a:endParaRPr lang="en-US" sz="2000" b="0" strike="noStrike" spc="-1">
              <a:solidFill>
                <a:srgbClr val="000000"/>
              </a:solidFill>
              <a:uFill>
                <a:solidFill>
                  <a:srgbClr val="FFFFFF"/>
                </a:solidFill>
              </a:uFill>
              <a:latin typeface="Calibri"/>
            </a:endParaRPr>
          </a:p>
          <a:p>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EAP</a:t>
            </a:r>
            <a:endParaRPr lang="en-US" sz="1800" b="0" strike="noStrike" spc="-1">
              <a:solidFill>
                <a:srgbClr val="000000"/>
              </a:solidFill>
              <a:uFill>
                <a:solidFill>
                  <a:srgbClr val="FFFFFF"/>
                </a:solidFill>
              </a:uFill>
              <a:latin typeface="Calibri"/>
            </a:endParaRPr>
          </a:p>
        </p:txBody>
      </p:sp>
      <p:sp>
        <p:nvSpPr>
          <p:cNvPr id="96" name="TextShape 2"/>
          <p:cNvSpPr txBox="1"/>
          <p:nvPr/>
        </p:nvSpPr>
        <p:spPr>
          <a:xfrm>
            <a:off x="838080" y="1825560"/>
            <a:ext cx="10515240" cy="4350960"/>
          </a:xfrm>
          <a:prstGeom prst="rect">
            <a:avLst/>
          </a:prstGeom>
          <a:noFill/>
          <a:ln>
            <a:noFill/>
          </a:ln>
        </p:spPr>
        <p:txBody>
          <a:bodyPr/>
          <a:lstStyle/>
          <a:p>
            <a:r>
              <a:rPr lang="en-US" sz="1400" b="0" strike="noStrike" spc="-1" dirty="0">
                <a:solidFill>
                  <a:srgbClr val="FFFFFF"/>
                </a:solidFill>
                <a:uFill>
                  <a:solidFill>
                    <a:srgbClr val="FFFFFF"/>
                  </a:solidFill>
                </a:uFill>
                <a:latin typeface="Consolas"/>
              </a:rPr>
              <a:t>public class </a:t>
            </a:r>
            <a:r>
              <a:rPr lang="en-US" sz="1400" b="0" strike="noStrike" spc="-1" dirty="0" err="1">
                <a:solidFill>
                  <a:srgbClr val="FFFFFF"/>
                </a:solidFill>
                <a:uFill>
                  <a:solidFill>
                    <a:srgbClr val="FFFFFF"/>
                  </a:solidFill>
                </a:uFill>
                <a:latin typeface="Consolas"/>
              </a:rPr>
              <a:t>AsyncExample</a:t>
            </a:r>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a:t>
            </a:r>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 Synchronous methods.</a:t>
            </a:r>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public </a:t>
            </a:r>
            <a:r>
              <a:rPr lang="en-US" sz="1400" b="0" strike="noStrike" spc="-1" dirty="0" err="1">
                <a:solidFill>
                  <a:srgbClr val="FFFFFF"/>
                </a:solidFill>
                <a:uFill>
                  <a:solidFill>
                    <a:srgbClr val="FFFFFF"/>
                  </a:solidFill>
                </a:uFill>
                <a:latin typeface="Consolas"/>
              </a:rPr>
              <a:t>int</a:t>
            </a:r>
            <a:r>
              <a:rPr lang="en-US" sz="1400" b="0" strike="noStrike" spc="-1" dirty="0">
                <a:solidFill>
                  <a:srgbClr val="FFFFFF"/>
                </a:solidFill>
                <a:uFill>
                  <a:solidFill>
                    <a:srgbClr val="FFFFFF"/>
                  </a:solidFill>
                </a:uFill>
                <a:latin typeface="Consolas"/>
              </a:rPr>
              <a:t> Method1(string </a:t>
            </a:r>
            <a:r>
              <a:rPr lang="en-US" sz="1400" b="0" strike="noStrike" spc="-1" dirty="0" err="1">
                <a:solidFill>
                  <a:srgbClr val="FFFFFF"/>
                </a:solidFill>
                <a:uFill>
                  <a:solidFill>
                    <a:srgbClr val="FFFFFF"/>
                  </a:solidFill>
                </a:uFill>
                <a:latin typeface="Consolas"/>
              </a:rPr>
              <a:t>param</a:t>
            </a:r>
            <a:r>
              <a:rPr lang="en-US" sz="1400" b="0" strike="noStrike" spc="-1" dirty="0">
                <a:solidFill>
                  <a:srgbClr val="FFFFFF"/>
                </a:solidFill>
                <a:uFill>
                  <a:solidFill>
                    <a:srgbClr val="FFFFFF"/>
                  </a:solidFill>
                </a:uFill>
                <a:latin typeface="Consolas"/>
              </a:rPr>
              <a:t>);</a:t>
            </a:r>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public void Method2(double </a:t>
            </a:r>
            <a:r>
              <a:rPr lang="en-US" sz="1400" b="0" strike="noStrike" spc="-1" dirty="0" err="1">
                <a:solidFill>
                  <a:srgbClr val="FFFFFF"/>
                </a:solidFill>
                <a:uFill>
                  <a:solidFill>
                    <a:srgbClr val="FFFFFF"/>
                  </a:solidFill>
                </a:uFill>
                <a:latin typeface="Consolas"/>
              </a:rPr>
              <a:t>param</a:t>
            </a:r>
            <a:r>
              <a:rPr lang="en-US" sz="1400" b="0" strike="noStrike" spc="-1" dirty="0">
                <a:solidFill>
                  <a:srgbClr val="FFFFFF"/>
                </a:solidFill>
                <a:uFill>
                  <a:solidFill>
                    <a:srgbClr val="FFFFFF"/>
                  </a:solidFill>
                </a:uFill>
                <a:latin typeface="Consolas"/>
              </a:rPr>
              <a:t>);</a:t>
            </a:r>
            <a:endParaRPr lang="en-US" sz="1400" b="0" strike="noStrike" spc="-1" dirty="0">
              <a:solidFill>
                <a:srgbClr val="000000"/>
              </a:solidFill>
              <a:uFill>
                <a:solidFill>
                  <a:srgbClr val="FFFFFF"/>
                </a:solidFill>
              </a:uFill>
              <a:latin typeface="Calibri"/>
            </a:endParaRPr>
          </a:p>
          <a:p>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 Asynchronous methods.</a:t>
            </a:r>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public void Method1Async(string </a:t>
            </a:r>
            <a:r>
              <a:rPr lang="en-US" sz="1400" b="0" strike="noStrike" spc="-1" dirty="0" err="1">
                <a:solidFill>
                  <a:srgbClr val="FFFFFF"/>
                </a:solidFill>
                <a:uFill>
                  <a:solidFill>
                    <a:srgbClr val="FFFFFF"/>
                  </a:solidFill>
                </a:uFill>
                <a:latin typeface="Consolas"/>
              </a:rPr>
              <a:t>param</a:t>
            </a:r>
            <a:r>
              <a:rPr lang="en-US" sz="1400" b="0" strike="noStrike" spc="-1" dirty="0">
                <a:solidFill>
                  <a:srgbClr val="FFFFFF"/>
                </a:solidFill>
                <a:uFill>
                  <a:solidFill>
                    <a:srgbClr val="FFFFFF"/>
                  </a:solidFill>
                </a:uFill>
                <a:latin typeface="Consolas"/>
              </a:rPr>
              <a:t>);</a:t>
            </a:r>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public void Method1Async(string </a:t>
            </a:r>
            <a:r>
              <a:rPr lang="en-US" sz="1400" b="0" strike="noStrike" spc="-1" dirty="0" err="1">
                <a:solidFill>
                  <a:srgbClr val="FFFFFF"/>
                </a:solidFill>
                <a:uFill>
                  <a:solidFill>
                    <a:srgbClr val="FFFFFF"/>
                  </a:solidFill>
                </a:uFill>
                <a:latin typeface="Consolas"/>
              </a:rPr>
              <a:t>param</a:t>
            </a:r>
            <a:r>
              <a:rPr lang="en-US" sz="1400" b="0" strike="noStrike" spc="-1" dirty="0">
                <a:solidFill>
                  <a:srgbClr val="FFFFFF"/>
                </a:solidFill>
                <a:uFill>
                  <a:solidFill>
                    <a:srgbClr val="FFFFFF"/>
                  </a:solidFill>
                </a:uFill>
                <a:latin typeface="Consolas"/>
              </a:rPr>
              <a:t>, object </a:t>
            </a:r>
            <a:r>
              <a:rPr lang="en-US" sz="1400" b="0" strike="noStrike" spc="-1" dirty="0" err="1">
                <a:solidFill>
                  <a:srgbClr val="FFFFFF"/>
                </a:solidFill>
                <a:uFill>
                  <a:solidFill>
                    <a:srgbClr val="FFFFFF"/>
                  </a:solidFill>
                </a:uFill>
                <a:latin typeface="Consolas"/>
              </a:rPr>
              <a:t>userState</a:t>
            </a:r>
            <a:r>
              <a:rPr lang="en-US" sz="1400" b="0" strike="noStrike" spc="-1" dirty="0">
                <a:solidFill>
                  <a:srgbClr val="FFFFFF"/>
                </a:solidFill>
                <a:uFill>
                  <a:solidFill>
                    <a:srgbClr val="FFFFFF"/>
                  </a:solidFill>
                </a:uFill>
                <a:latin typeface="Consolas"/>
              </a:rPr>
              <a:t>);</a:t>
            </a:r>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public event Method1CompletedEventHandler Method1Completed;</a:t>
            </a:r>
            <a:endParaRPr lang="en-US" sz="1400" b="0" strike="noStrike" spc="-1" dirty="0">
              <a:solidFill>
                <a:srgbClr val="000000"/>
              </a:solidFill>
              <a:uFill>
                <a:solidFill>
                  <a:srgbClr val="FFFFFF"/>
                </a:solidFill>
              </a:uFill>
              <a:latin typeface="Calibri"/>
            </a:endParaRPr>
          </a:p>
          <a:p>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public void Method2Async(double </a:t>
            </a:r>
            <a:r>
              <a:rPr lang="en-US" sz="1400" b="0" strike="noStrike" spc="-1" dirty="0" err="1">
                <a:solidFill>
                  <a:srgbClr val="FFFFFF"/>
                </a:solidFill>
                <a:uFill>
                  <a:solidFill>
                    <a:srgbClr val="FFFFFF"/>
                  </a:solidFill>
                </a:uFill>
                <a:latin typeface="Consolas"/>
              </a:rPr>
              <a:t>param</a:t>
            </a:r>
            <a:r>
              <a:rPr lang="en-US" sz="1400" b="0" strike="noStrike" spc="-1" dirty="0">
                <a:solidFill>
                  <a:srgbClr val="FFFFFF"/>
                </a:solidFill>
                <a:uFill>
                  <a:solidFill>
                    <a:srgbClr val="FFFFFF"/>
                  </a:solidFill>
                </a:uFill>
                <a:latin typeface="Consolas"/>
              </a:rPr>
              <a:t>);</a:t>
            </a:r>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public void Method2Async(double </a:t>
            </a:r>
            <a:r>
              <a:rPr lang="en-US" sz="1400" b="0" strike="noStrike" spc="-1" dirty="0" err="1">
                <a:solidFill>
                  <a:srgbClr val="FFFFFF"/>
                </a:solidFill>
                <a:uFill>
                  <a:solidFill>
                    <a:srgbClr val="FFFFFF"/>
                  </a:solidFill>
                </a:uFill>
                <a:latin typeface="Consolas"/>
              </a:rPr>
              <a:t>param</a:t>
            </a:r>
            <a:r>
              <a:rPr lang="en-US" sz="1400" b="0" strike="noStrike" spc="-1" dirty="0">
                <a:solidFill>
                  <a:srgbClr val="FFFFFF"/>
                </a:solidFill>
                <a:uFill>
                  <a:solidFill>
                    <a:srgbClr val="FFFFFF"/>
                  </a:solidFill>
                </a:uFill>
                <a:latin typeface="Consolas"/>
              </a:rPr>
              <a:t>, object </a:t>
            </a:r>
            <a:r>
              <a:rPr lang="en-US" sz="1400" b="0" strike="noStrike" spc="-1" dirty="0" err="1">
                <a:solidFill>
                  <a:srgbClr val="FFFFFF"/>
                </a:solidFill>
                <a:uFill>
                  <a:solidFill>
                    <a:srgbClr val="FFFFFF"/>
                  </a:solidFill>
                </a:uFill>
                <a:latin typeface="Consolas"/>
              </a:rPr>
              <a:t>userState</a:t>
            </a:r>
            <a:r>
              <a:rPr lang="en-US" sz="1400" b="0" strike="noStrike" spc="-1" dirty="0">
                <a:solidFill>
                  <a:srgbClr val="FFFFFF"/>
                </a:solidFill>
                <a:uFill>
                  <a:solidFill>
                    <a:srgbClr val="FFFFFF"/>
                  </a:solidFill>
                </a:uFill>
                <a:latin typeface="Consolas"/>
              </a:rPr>
              <a:t>);</a:t>
            </a:r>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public event Method2CompletedEventHandler Method2Completed;</a:t>
            </a:r>
            <a:endParaRPr lang="en-US" sz="1400" b="0" strike="noStrike" spc="-1" dirty="0">
              <a:solidFill>
                <a:srgbClr val="000000"/>
              </a:solidFill>
              <a:uFill>
                <a:solidFill>
                  <a:srgbClr val="FFFFFF"/>
                </a:solidFill>
              </a:uFill>
              <a:latin typeface="Calibri"/>
            </a:endParaRPr>
          </a:p>
          <a:p>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public void </a:t>
            </a:r>
            <a:r>
              <a:rPr lang="en-US" sz="1400" b="0" strike="noStrike" spc="-1" dirty="0" err="1">
                <a:solidFill>
                  <a:srgbClr val="FFFFFF"/>
                </a:solidFill>
                <a:uFill>
                  <a:solidFill>
                    <a:srgbClr val="FFFFFF"/>
                  </a:solidFill>
                </a:uFill>
                <a:latin typeface="Consolas"/>
              </a:rPr>
              <a:t>CancelAsync</a:t>
            </a:r>
            <a:r>
              <a:rPr lang="en-US" sz="1400" b="0" strike="noStrike" spc="-1" dirty="0">
                <a:solidFill>
                  <a:srgbClr val="FFFFFF"/>
                </a:solidFill>
                <a:uFill>
                  <a:solidFill>
                    <a:srgbClr val="FFFFFF"/>
                  </a:solidFill>
                </a:uFill>
                <a:latin typeface="Consolas"/>
              </a:rPr>
              <a:t>(object </a:t>
            </a:r>
            <a:r>
              <a:rPr lang="en-US" sz="1400" b="0" strike="noStrike" spc="-1" dirty="0" err="1">
                <a:solidFill>
                  <a:srgbClr val="FFFFFF"/>
                </a:solidFill>
                <a:uFill>
                  <a:solidFill>
                    <a:srgbClr val="FFFFFF"/>
                  </a:solidFill>
                </a:uFill>
                <a:latin typeface="Consolas"/>
              </a:rPr>
              <a:t>userState</a:t>
            </a:r>
            <a:r>
              <a:rPr lang="en-US" sz="1400" b="0" strike="noStrike" spc="-1" dirty="0">
                <a:solidFill>
                  <a:srgbClr val="FFFFFF"/>
                </a:solidFill>
                <a:uFill>
                  <a:solidFill>
                    <a:srgbClr val="FFFFFF"/>
                  </a:solidFill>
                </a:uFill>
                <a:latin typeface="Consolas"/>
              </a:rPr>
              <a:t>);</a:t>
            </a:r>
            <a:endParaRPr lang="en-US" sz="1400" b="0" strike="noStrike" spc="-1" dirty="0">
              <a:solidFill>
                <a:srgbClr val="000000"/>
              </a:solidFill>
              <a:uFill>
                <a:solidFill>
                  <a:srgbClr val="FFFFFF"/>
                </a:solidFill>
              </a:uFill>
              <a:latin typeface="Calibri"/>
            </a:endParaRPr>
          </a:p>
          <a:p>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public bool </a:t>
            </a:r>
            <a:r>
              <a:rPr lang="en-US" sz="1400" b="0" strike="noStrike" spc="-1" dirty="0" err="1">
                <a:solidFill>
                  <a:srgbClr val="FFFFFF"/>
                </a:solidFill>
                <a:uFill>
                  <a:solidFill>
                    <a:srgbClr val="FFFFFF"/>
                  </a:solidFill>
                </a:uFill>
                <a:latin typeface="Consolas"/>
              </a:rPr>
              <a:t>IsBusy</a:t>
            </a:r>
            <a:r>
              <a:rPr lang="en-US" sz="1400" b="0" strike="noStrike" spc="-1" dirty="0">
                <a:solidFill>
                  <a:srgbClr val="FFFFFF"/>
                </a:solidFill>
                <a:uFill>
                  <a:solidFill>
                    <a:srgbClr val="FFFFFF"/>
                  </a:solidFill>
                </a:uFill>
                <a:latin typeface="Consolas"/>
              </a:rPr>
              <a:t> { get; }</a:t>
            </a:r>
            <a:endParaRPr lang="en-US" sz="1400" b="0" strike="noStrike" spc="-1" dirty="0">
              <a:solidFill>
                <a:srgbClr val="000000"/>
              </a:solidFill>
              <a:uFill>
                <a:solidFill>
                  <a:srgbClr val="FFFFFF"/>
                </a:solidFill>
              </a:uFill>
              <a:latin typeface="Calibri"/>
            </a:endParaRPr>
          </a:p>
          <a:p>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	// Class implementation not shown.</a:t>
            </a:r>
            <a:endParaRPr lang="en-US" sz="1400" b="0" strike="noStrike" spc="-1" dirty="0">
              <a:solidFill>
                <a:srgbClr val="000000"/>
              </a:solidFill>
              <a:uFill>
                <a:solidFill>
                  <a:srgbClr val="FFFFFF"/>
                </a:solidFill>
              </a:uFill>
              <a:latin typeface="Calibri"/>
            </a:endParaRPr>
          </a:p>
          <a:p>
            <a:r>
              <a:rPr lang="en-US" sz="1400" b="0" strike="noStrike" spc="-1" dirty="0">
                <a:solidFill>
                  <a:srgbClr val="FFFFFF"/>
                </a:solidFill>
                <a:uFill>
                  <a:solidFill>
                    <a:srgbClr val="FFFFFF"/>
                  </a:solidFill>
                </a:uFill>
                <a:latin typeface="Consolas"/>
              </a:rPr>
              <a:t>}</a:t>
            </a:r>
            <a:endParaRPr lang="en-US" sz="14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Patterns</a:t>
            </a:r>
            <a:endParaRPr lang="en-US" sz="1800" b="0" strike="noStrike" spc="-1">
              <a:solidFill>
                <a:srgbClr val="000000"/>
              </a:solidFill>
              <a:uFill>
                <a:solidFill>
                  <a:srgbClr val="FFFFFF"/>
                </a:solidFill>
              </a:uFill>
              <a:latin typeface="Calibri"/>
            </a:endParaRPr>
          </a:p>
        </p:txBody>
      </p:sp>
      <p:sp>
        <p:nvSpPr>
          <p:cNvPr id="98"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Task-based Asynchronous Pattern (TAP) </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Based on Task and Task&lt;TResult&gt; in the System.Threading.Tasks namespace.</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Use a single method to represent the initiation and completion of an asynchronous operation</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Returns a Task or Task&lt;TResult&gt;, based on whether the corresponding synchronous method returns void or a type TResult.</a:t>
            </a:r>
            <a:endParaRPr lang="en-US" sz="20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The parameters of a TAP method should match the parameters of its synchronous counterpart.</a:t>
            </a:r>
            <a:endParaRPr lang="en-US" sz="2000" b="0" strike="noStrike" spc="-1">
              <a:solidFill>
                <a:srgbClr val="000000"/>
              </a:solidFill>
              <a:uFill>
                <a:solidFill>
                  <a:srgbClr val="FFFFFF"/>
                </a:solidFill>
              </a:uFill>
              <a:latin typeface="Calibri"/>
            </a:endParaRPr>
          </a:p>
          <a:p>
            <a:pPr marL="1143000" lvl="2" indent="-228240">
              <a:lnSpc>
                <a:spcPct val="100000"/>
              </a:lnSpc>
              <a:buClr>
                <a:srgbClr val="FFFFFF"/>
              </a:buClr>
              <a:buFont typeface="Arial"/>
              <a:buChar char="•"/>
            </a:pPr>
            <a:r>
              <a:rPr lang="en-US" sz="2000" b="1" strike="noStrike" spc="-1">
                <a:solidFill>
                  <a:srgbClr val="FFFFFF"/>
                </a:solidFill>
                <a:uFill>
                  <a:solidFill>
                    <a:srgbClr val="FFFFFF"/>
                  </a:solidFill>
                </a:uFill>
                <a:latin typeface="Calibri"/>
              </a:rPr>
              <a:t>out</a:t>
            </a:r>
            <a:r>
              <a:rPr lang="en-US" sz="2000" b="0" strike="noStrike" spc="-1">
                <a:solidFill>
                  <a:srgbClr val="FFFFFF"/>
                </a:solidFill>
                <a:uFill>
                  <a:solidFill>
                    <a:srgbClr val="FFFFFF"/>
                  </a:solidFill>
                </a:uFill>
                <a:latin typeface="Calibri"/>
              </a:rPr>
              <a:t> and </a:t>
            </a:r>
            <a:r>
              <a:rPr lang="en-US" sz="2000" b="1" strike="noStrike" spc="-1">
                <a:solidFill>
                  <a:srgbClr val="FFFFFF"/>
                </a:solidFill>
                <a:uFill>
                  <a:solidFill>
                    <a:srgbClr val="FFFFFF"/>
                  </a:solidFill>
                </a:uFill>
                <a:latin typeface="Calibri"/>
              </a:rPr>
              <a:t>ref</a:t>
            </a:r>
            <a:r>
              <a:rPr lang="en-US" sz="2000" b="0" strike="noStrike" spc="-1">
                <a:solidFill>
                  <a:srgbClr val="FFFFFF"/>
                </a:solidFill>
                <a:uFill>
                  <a:solidFill>
                    <a:srgbClr val="FFFFFF"/>
                  </a:solidFill>
                </a:uFill>
                <a:latin typeface="Calibri"/>
              </a:rPr>
              <a:t> parameters should be avoided</a:t>
            </a:r>
            <a:endParaRPr lang="en-US" sz="1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Provides Task Status, Cancellation (optional), and Progress Reporting (optional)</a:t>
            </a:r>
            <a:endParaRPr lang="en-US" sz="2000" b="0" strike="noStrike" spc="-1">
              <a:solidFill>
                <a:srgbClr val="000000"/>
              </a:solidFill>
              <a:uFill>
                <a:solidFill>
                  <a:srgbClr val="FFFFFF"/>
                </a:solidFill>
              </a:uFill>
              <a:latin typeface="Calibri"/>
            </a:endParaRPr>
          </a:p>
          <a:p>
            <a:endParaRPr lang="en-US" sz="2800" b="0" strike="noStrike" spc="-1">
              <a:solidFill>
                <a:srgbClr val="000000"/>
              </a:solidFill>
              <a:uFill>
                <a:solidFill>
                  <a:srgbClr val="FFFFFF"/>
                </a:solidFill>
              </a:uFill>
              <a:latin typeface="Calibri"/>
            </a:endParaRPr>
          </a:p>
          <a:p>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lstStyle/>
          <a:p>
            <a:pPr algn="r">
              <a:lnSpc>
                <a:spcPct val="100000"/>
              </a:lnSpc>
            </a:pPr>
            <a:r>
              <a:rPr lang="en-US" sz="4400" b="0" strike="noStrike" spc="-1">
                <a:solidFill>
                  <a:srgbClr val="FFFFFF"/>
                </a:solidFill>
                <a:uFill>
                  <a:solidFill>
                    <a:srgbClr val="FFFFFF"/>
                  </a:solidFill>
                </a:uFill>
                <a:latin typeface="Calibri Light"/>
              </a:rPr>
              <a:t>TAP</a:t>
            </a:r>
            <a:endParaRPr lang="en-US" sz="1800" b="0" strike="noStrike" spc="-1">
              <a:solidFill>
                <a:srgbClr val="000000"/>
              </a:solidFill>
              <a:uFill>
                <a:solidFill>
                  <a:srgbClr val="FFFFFF"/>
                </a:solidFill>
              </a:uFill>
              <a:latin typeface="Calibri"/>
            </a:endParaRPr>
          </a:p>
        </p:txBody>
      </p:sp>
      <p:sp>
        <p:nvSpPr>
          <p:cNvPr id="10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FFFFFF"/>
              </a:buClr>
              <a:buFont typeface="Arial"/>
              <a:buChar char="•"/>
            </a:pPr>
            <a:r>
              <a:rPr lang="en-US" sz="2800" b="0" strike="noStrike" spc="-1">
                <a:solidFill>
                  <a:srgbClr val="FFFFFF"/>
                </a:solidFill>
                <a:uFill>
                  <a:solidFill>
                    <a:srgbClr val="FFFFFF"/>
                  </a:solidFill>
                </a:uFill>
                <a:latin typeface="Calibri"/>
              </a:rPr>
              <a:t>async and await keywords</a:t>
            </a:r>
            <a:endParaRPr lang="en-US" sz="2800" b="0" strike="noStrike" spc="-1">
              <a:solidFill>
                <a:srgbClr val="000000"/>
              </a:solidFill>
              <a:uFill>
                <a:solidFill>
                  <a:srgbClr val="FFFFFF"/>
                </a:solidFill>
              </a:uFill>
              <a:latin typeface="Calibri"/>
            </a:endParaRP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Async &amp; Await are the dirty VB equivalents</a:t>
            </a:r>
            <a:endParaRPr lang="en-US" sz="20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onsolas"/>
              </a:rPr>
              <a:t>Public async Task ReadAsync(byte [] buffer, int offset, int count)</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onsolas"/>
              </a:rPr>
              <a:t>Public async Task ReadAsync(byte [] buffer, int offset, int count, CancellationToken cancellationToken)</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onsolas"/>
              </a:rPr>
              <a:t>public async Task ReadAsync(byte[] buffer, int offset, int count, IProgress&lt;long&gt; progress)</a:t>
            </a:r>
            <a:endParaRPr lang="en-US"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TotalTime>
  <Words>2088</Words>
  <Application>Microsoft Office PowerPoint</Application>
  <PresentationFormat>Widescreen</PresentationFormat>
  <Paragraphs>285</Paragraphs>
  <Slides>34</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Calibri Light</vt:lpstr>
      <vt:lpstr>Consolas</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MARKETING</dc:title>
  <dc:subject/>
  <dc:creator>MITCHELL, Candace</dc:creator>
  <dc:description/>
  <cp:lastModifiedBy>TELLE, C. Keith</cp:lastModifiedBy>
  <cp:revision>57</cp:revision>
  <cp:lastPrinted>2015-05-19T19:23:10Z</cp:lastPrinted>
  <dcterms:created xsi:type="dcterms:W3CDTF">2014-08-28T17:42:54Z</dcterms:created>
  <dcterms:modified xsi:type="dcterms:W3CDTF">2016-04-14T23:20:12Z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0x01010083EE9CB5D3FC834B84F7F4C97CF0B4F2</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33</vt:i4>
  </property>
  <property fmtid="{D5CDD505-2E9C-101B-9397-08002B2CF9AE}" pid="13" name="_dlc_DocIdItemGuid">
    <vt:lpwstr>d454ba43-71e1-439e-a43e-f934d488c15b</vt:lpwstr>
  </property>
</Properties>
</file>