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40"/>
  </p:notesMasterIdLst>
  <p:sldIdLst>
    <p:sldId id="256" r:id="rId7"/>
    <p:sldId id="257" r:id="rId8"/>
    <p:sldId id="258" r:id="rId9"/>
    <p:sldId id="259" r:id="rId10"/>
    <p:sldId id="260" r:id="rId11"/>
    <p:sldId id="281" r:id="rId12"/>
    <p:sldId id="282" r:id="rId13"/>
    <p:sldId id="280" r:id="rId14"/>
    <p:sldId id="262" r:id="rId15"/>
    <p:sldId id="283" r:id="rId16"/>
    <p:sldId id="263" r:id="rId17"/>
    <p:sldId id="264" r:id="rId18"/>
    <p:sldId id="268" r:id="rId19"/>
    <p:sldId id="266" r:id="rId20"/>
    <p:sldId id="279" r:id="rId21"/>
    <p:sldId id="267" r:id="rId22"/>
    <p:sldId id="265" r:id="rId23"/>
    <p:sldId id="269" r:id="rId24"/>
    <p:sldId id="270" r:id="rId25"/>
    <p:sldId id="276" r:id="rId26"/>
    <p:sldId id="271" r:id="rId27"/>
    <p:sldId id="272" r:id="rId28"/>
    <p:sldId id="273" r:id="rId29"/>
    <p:sldId id="274" r:id="rId30"/>
    <p:sldId id="284" r:id="rId31"/>
    <p:sldId id="278" r:id="rId32"/>
    <p:sldId id="285" r:id="rId33"/>
    <p:sldId id="286" r:id="rId34"/>
    <p:sldId id="287" r:id="rId35"/>
    <p:sldId id="288" r:id="rId36"/>
    <p:sldId id="289" r:id="rId37"/>
    <p:sldId id="291" r:id="rId38"/>
    <p:sldId id="292" r:id="rId3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0714-9DAD-4A65-A838-AAC38F1E0453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AA48-4680-402E-870B-A72A2D80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6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8018-B548-4D48-9290-A5905C7F3F64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1FD0-3BD1-4FC9-B160-8DECBD9A4D1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ulfcoastdotne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Keith Telle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Lead Software Engineer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Bit Wizards</a:t>
            </a:r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Task-based </a:t>
            </a:r>
            <a:r>
              <a:rPr lang="en-US" dirty="0" err="1" smtClean="0">
                <a:solidFill>
                  <a:schemeClr val="bg1"/>
                </a:solidFill>
              </a:rPr>
              <a:t>Asychronous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Programming and MVC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Keyword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dirty="0">
                <a:solidFill>
                  <a:schemeClr val="bg1"/>
                </a:solidFill>
              </a:rPr>
              <a:t>the await </a:t>
            </a:r>
            <a:r>
              <a:rPr lang="en-US" dirty="0" smtClean="0">
                <a:solidFill>
                  <a:schemeClr val="bg1"/>
                </a:solidFill>
              </a:rPr>
              <a:t>keyword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Manages </a:t>
            </a:r>
            <a:r>
              <a:rPr lang="en-US" dirty="0">
                <a:solidFill>
                  <a:schemeClr val="bg1"/>
                </a:solidFill>
              </a:rPr>
              <a:t>the method </a:t>
            </a:r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await Keyword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await </a:t>
            </a:r>
            <a:r>
              <a:rPr lang="en-US" dirty="0">
                <a:solidFill>
                  <a:schemeClr val="bg1"/>
                </a:solidFill>
              </a:rPr>
              <a:t>is like a unary operator: it takes a single argument, an 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 (an “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” is an asynchronous operation). await examines that 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 to see if it has already </a:t>
            </a:r>
            <a:r>
              <a:rPr lang="en-US" dirty="0" smtClean="0">
                <a:solidFill>
                  <a:schemeClr val="bg1"/>
                </a:solidFill>
              </a:rPr>
              <a:t>completed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 has already completed, then the method just continues running (synchronously, just like a regular method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“await” sees that the 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 has not completed, then it acts asynchronously. It tells the </a:t>
            </a:r>
            <a:r>
              <a:rPr lang="en-US" dirty="0" err="1">
                <a:solidFill>
                  <a:schemeClr val="bg1"/>
                </a:solidFill>
              </a:rPr>
              <a:t>awaitable</a:t>
            </a:r>
            <a:r>
              <a:rPr lang="en-US" dirty="0">
                <a:solidFill>
                  <a:schemeClr val="bg1"/>
                </a:solidFill>
              </a:rPr>
              <a:t> to run the remainder of the </a:t>
            </a:r>
            <a:r>
              <a:rPr lang="en-US" dirty="0" smtClean="0">
                <a:solidFill>
                  <a:schemeClr val="bg1"/>
                </a:solidFill>
              </a:rPr>
              <a:t>method </a:t>
            </a:r>
            <a:r>
              <a:rPr lang="en-US" dirty="0">
                <a:solidFill>
                  <a:schemeClr val="bg1"/>
                </a:solidFill>
              </a:rPr>
              <a:t>when it completes, and then returns from the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method.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Later on, when the </a:t>
            </a:r>
            <a:r>
              <a:rPr lang="en-US" dirty="0" err="1" smtClean="0">
                <a:solidFill>
                  <a:schemeClr val="bg1"/>
                </a:solidFill>
              </a:rPr>
              <a:t>awaitable</a:t>
            </a:r>
            <a:r>
              <a:rPr lang="en-US" dirty="0" smtClean="0">
                <a:solidFill>
                  <a:schemeClr val="bg1"/>
                </a:solidFill>
              </a:rPr>
              <a:t> completes, it will execute the remainder of the </a:t>
            </a:r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method. If you’re awaiting a built-in </a:t>
            </a:r>
            <a:r>
              <a:rPr lang="en-US" dirty="0" err="1" smtClean="0">
                <a:solidFill>
                  <a:schemeClr val="bg1"/>
                </a:solidFill>
              </a:rPr>
              <a:t>awaitable</a:t>
            </a:r>
            <a:r>
              <a:rPr lang="en-US" dirty="0" smtClean="0">
                <a:solidFill>
                  <a:schemeClr val="bg1"/>
                </a:solidFill>
              </a:rPr>
              <a:t> (such as a task), then the remainder of the </a:t>
            </a:r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method will execute on a “context” that was captured before the “await” returned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Context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you’re on a UI thread, then it’s a UI context.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you’re responding to an ASP.NET request, then it’s an ASP.NET request context.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Otherwise, it’s usually a thread pool context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SynchronizationContext.Current</a:t>
            </a:r>
            <a:r>
              <a:rPr lang="en-US" dirty="0">
                <a:solidFill>
                  <a:schemeClr val="bg1"/>
                </a:solidFill>
              </a:rPr>
              <a:t> is not null, then it’s the current </a:t>
            </a:r>
            <a:r>
              <a:rPr lang="en-US" dirty="0" err="1">
                <a:solidFill>
                  <a:schemeClr val="bg1"/>
                </a:solidFill>
              </a:rPr>
              <a:t>SynchronizationContext</a:t>
            </a:r>
            <a:r>
              <a:rPr lang="en-US" dirty="0">
                <a:solidFill>
                  <a:schemeClr val="bg1"/>
                </a:solidFill>
              </a:rPr>
              <a:t>. (UI and ASP.NET request contexts are </a:t>
            </a:r>
            <a:r>
              <a:rPr lang="en-US" dirty="0" err="1">
                <a:solidFill>
                  <a:schemeClr val="bg1"/>
                </a:solidFill>
              </a:rPr>
              <a:t>SynchronizationContext</a:t>
            </a:r>
            <a:r>
              <a:rPr lang="en-US" dirty="0">
                <a:solidFill>
                  <a:schemeClr val="bg1"/>
                </a:solidFill>
              </a:rPr>
              <a:t> contexts).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Otherwise</a:t>
            </a:r>
            <a:r>
              <a:rPr lang="en-US" dirty="0">
                <a:solidFill>
                  <a:schemeClr val="bg1"/>
                </a:solidFill>
              </a:rPr>
              <a:t>, it’s the current </a:t>
            </a:r>
            <a:r>
              <a:rPr lang="en-US" dirty="0" err="1">
                <a:solidFill>
                  <a:schemeClr val="bg1"/>
                </a:solidFill>
              </a:rPr>
              <a:t>TaskScheduler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TaskScheduler.Default</a:t>
            </a:r>
            <a:r>
              <a:rPr lang="en-US" dirty="0">
                <a:solidFill>
                  <a:schemeClr val="bg1"/>
                </a:solidFill>
              </a:rPr>
              <a:t> is the thread pool context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Most of the time, you don’t need to sync back to the “main” context</a:t>
            </a:r>
          </a:p>
          <a:p>
            <a:r>
              <a:rPr lang="en-US" dirty="0">
                <a:solidFill>
                  <a:schemeClr val="bg1"/>
                </a:solidFill>
              </a:rPr>
              <a:t>Most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methods will be designed with composition in mind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Tell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awaiter</a:t>
            </a:r>
            <a:r>
              <a:rPr lang="en-US" dirty="0">
                <a:solidFill>
                  <a:schemeClr val="bg1"/>
                </a:solidFill>
              </a:rPr>
              <a:t> to not capture the current context by calling </a:t>
            </a:r>
            <a:r>
              <a:rPr lang="en-US" dirty="0" err="1">
                <a:solidFill>
                  <a:schemeClr val="bg1"/>
                </a:solidFill>
              </a:rPr>
              <a:t>ConfigureAwait</a:t>
            </a:r>
            <a:r>
              <a:rPr lang="en-US" dirty="0">
                <a:solidFill>
                  <a:schemeClr val="bg1"/>
                </a:solidFill>
              </a:rPr>
              <a:t> and passing false</a:t>
            </a:r>
          </a:p>
        </p:txBody>
      </p:sp>
    </p:spTree>
    <p:extLst>
      <p:ext uri="{BB962C8B-B14F-4D97-AF65-F5344CB8AC3E}">
        <p14:creationId xmlns:p14="http://schemas.microsoft.com/office/powerpoint/2010/main" val="14029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Slower </a:t>
            </a:r>
            <a:r>
              <a:rPr lang="en-US" dirty="0">
                <a:solidFill>
                  <a:schemeClr val="bg1"/>
                </a:solidFill>
              </a:rPr>
              <a:t>for one, faster for many (scalability, scale-out)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erformance </a:t>
            </a:r>
            <a:r>
              <a:rPr lang="en-US" dirty="0">
                <a:solidFill>
                  <a:schemeClr val="bg1"/>
                </a:solidFill>
              </a:rPr>
              <a:t>problems that </a:t>
            </a:r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and await </a:t>
            </a:r>
            <a:r>
              <a:rPr lang="en-US" dirty="0">
                <a:solidFill>
                  <a:schemeClr val="bg1"/>
                </a:solidFill>
              </a:rPr>
              <a:t>solve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can make your application handle more users.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process multiple I/O bound methods in parallel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make your interface more responsive to the user</a:t>
            </a:r>
          </a:p>
        </p:txBody>
      </p:sp>
    </p:spTree>
    <p:extLst>
      <p:ext uri="{BB962C8B-B14F-4D97-AF65-F5344CB8AC3E}">
        <p14:creationId xmlns:p14="http://schemas.microsoft.com/office/powerpoint/2010/main" val="5084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Guidelines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Avoid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void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Task, Task&lt;T&gt;, void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void-returning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methods have a specific purpose: to make asynchronous event handlers possible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void methods have different error-handling semantics, any exceptions thrown out of an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void method will be raised directly on the </a:t>
            </a:r>
            <a:r>
              <a:rPr lang="en-US" dirty="0" err="1">
                <a:solidFill>
                  <a:schemeClr val="bg1"/>
                </a:solidFill>
              </a:rPr>
              <a:t>SynchronizationContext</a:t>
            </a:r>
            <a:r>
              <a:rPr lang="en-US" dirty="0">
                <a:solidFill>
                  <a:schemeClr val="bg1"/>
                </a:solidFill>
              </a:rPr>
              <a:t> that was active when the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void method started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AppDomain.UnhandledException</a:t>
            </a:r>
            <a:r>
              <a:rPr lang="en-US" dirty="0">
                <a:solidFill>
                  <a:schemeClr val="bg1"/>
                </a:solidFill>
              </a:rPr>
              <a:t> or a similar catch-all event for GUI/ASP.NET applications, but using those events for regular exception handling is a recipe for </a:t>
            </a:r>
            <a:r>
              <a:rPr lang="en-US" dirty="0" err="1" smtClean="0">
                <a:solidFill>
                  <a:schemeClr val="bg1"/>
                </a:solidFill>
              </a:rPr>
              <a:t>unmaintainability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Guidelines (cont’d)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the </a:t>
            </a:r>
            <a:r>
              <a:rPr lang="en-US" dirty="0" smtClean="0">
                <a:solidFill>
                  <a:schemeClr val="bg1"/>
                </a:solidFill>
              </a:rPr>
              <a:t>way”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Means </a:t>
            </a:r>
            <a:r>
              <a:rPr lang="en-US" dirty="0">
                <a:solidFill>
                  <a:schemeClr val="bg1"/>
                </a:solidFill>
              </a:rPr>
              <a:t>that you shouldn’t mix synchronous and asynchronous code without carefully considering the consequences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It’s </a:t>
            </a:r>
            <a:r>
              <a:rPr lang="en-US" dirty="0">
                <a:solidFill>
                  <a:schemeClr val="bg1"/>
                </a:solidFill>
              </a:rPr>
              <a:t>usually a bad idea to block on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code by calling </a:t>
            </a:r>
            <a:r>
              <a:rPr lang="en-US" dirty="0" err="1">
                <a:solidFill>
                  <a:schemeClr val="bg1"/>
                </a:solidFill>
              </a:rPr>
              <a:t>Task.Wait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Task.Result</a:t>
            </a:r>
            <a:endParaRPr lang="en-US" dirty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Deadlocks : a situation in which two or more competing actions are each waiting for the other to finish, and thus neither ever </a:t>
            </a:r>
            <a:r>
              <a:rPr lang="en-US" dirty="0" smtClean="0">
                <a:solidFill>
                  <a:schemeClr val="bg1"/>
                </a:solidFill>
              </a:rPr>
              <a:t>does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you synchronously block on a Task using </a:t>
            </a:r>
            <a:r>
              <a:rPr lang="en-US" dirty="0" err="1">
                <a:solidFill>
                  <a:schemeClr val="bg1"/>
                </a:solidFill>
              </a:rPr>
              <a:t>Task.Wait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Task.Result</a:t>
            </a:r>
            <a:r>
              <a:rPr lang="en-US" dirty="0">
                <a:solidFill>
                  <a:schemeClr val="bg1"/>
                </a:solidFill>
              </a:rPr>
              <a:t>, all of the exceptions are wrapped in an </a:t>
            </a:r>
            <a:r>
              <a:rPr lang="en-US" dirty="0" err="1">
                <a:solidFill>
                  <a:schemeClr val="bg1"/>
                </a:solidFill>
              </a:rPr>
              <a:t>AggregateException</a:t>
            </a:r>
            <a:r>
              <a:rPr lang="en-US" dirty="0">
                <a:solidFill>
                  <a:schemeClr val="bg1"/>
                </a:solidFill>
              </a:rPr>
              <a:t> and thrown</a:t>
            </a:r>
          </a:p>
        </p:txBody>
      </p:sp>
    </p:spTree>
    <p:extLst>
      <p:ext uri="{BB962C8B-B14F-4D97-AF65-F5344CB8AC3E}">
        <p14:creationId xmlns:p14="http://schemas.microsoft.com/office/powerpoint/2010/main" val="7476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Task-based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Asynchronous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Guidelines (cont’d)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Configure </a:t>
            </a:r>
            <a:r>
              <a:rPr lang="en-US" dirty="0">
                <a:solidFill>
                  <a:schemeClr val="bg1"/>
                </a:solidFill>
              </a:rPr>
              <a:t>context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Captured </a:t>
            </a:r>
            <a:r>
              <a:rPr lang="en-US" dirty="0">
                <a:solidFill>
                  <a:schemeClr val="bg1"/>
                </a:solidFill>
              </a:rPr>
              <a:t>context is used to resume the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method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Sometimes </a:t>
            </a:r>
            <a:r>
              <a:rPr lang="en-US" dirty="0">
                <a:solidFill>
                  <a:schemeClr val="bg1"/>
                </a:solidFill>
              </a:rPr>
              <a:t>resuming on the context clashes with synchronous blocking to cause a deadlock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As asynchronous GUI applications grow larger, you might find many small parts of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methods all using the GUI thread as their context. This can cause sluggishness</a:t>
            </a:r>
          </a:p>
        </p:txBody>
      </p:sp>
    </p:spTree>
    <p:extLst>
      <p:ext uri="{BB962C8B-B14F-4D97-AF65-F5344CB8AC3E}">
        <p14:creationId xmlns:p14="http://schemas.microsoft.com/office/powerpoint/2010/main" val="27301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9222"/>
              </p:ext>
            </p:extLst>
          </p:nvPr>
        </p:nvGraphicFramePr>
        <p:xfrm>
          <a:off x="838200" y="2446814"/>
          <a:ext cx="10515600" cy="31089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task.Wait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Wait/await for a task to 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task.Result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Get the result of a completed 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Task.WaitAny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Task.WhenAny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Wait/await for one of a collection of tasks to 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Task.WaitAll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Task.WhenAll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Wait/await for every one of a collection of tasks to 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Thread.Sleep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await Task.Delay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Wait/await for a period of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 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Task.Run or TaskFactory.StartNew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Create a code-based 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39293"/>
              </p:ext>
            </p:extLst>
          </p:nvPr>
        </p:nvGraphicFramePr>
        <p:xfrm>
          <a:off x="838200" y="2812574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To Do This …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Instead of This …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Use This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Retrieve the result of a background task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Task.Wait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or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Task.Result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await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Wait for any task to complete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Task.WaitAny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await Task.WhenAny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Retrieve the results of multiple tasks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Task.WaitAll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Task.WhenAll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Wait a period of time</a:t>
                      </a: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Thread.Sleep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await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Task.Delay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476369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Create a task to execute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Task.Run or TaskFactory.StartNew (</a:t>
                      </a:r>
                      <a:r>
                        <a:rPr lang="en-US" i="1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 the Task constructor or Task.Start)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Create a task wrapper for an operation or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TaskFactory.FromAsync or TaskCompletionSource&lt;T&gt;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Support cancellation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CancellationTokenSource and CancellationToken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Report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IProgress&lt;T&gt; and Progress&lt;T&gt;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Handle streams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TPL Dataflow or Reactive Extensions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Synchronize access to a shared 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SemaphoreSlim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Asynchronously initialize a 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AsyncLazy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Async-ready producer/consumer structures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TPL Dataflow or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AsyncCollection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&lt;T&gt;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>
                <a:ln w="0">
                  <a:noFill/>
                </a:ln>
                <a:solidFill>
                  <a:schemeClr val="bg1"/>
                </a:solidFill>
                <a:hlinkClick r:id="rId4"/>
              </a:rPr>
              <a:t>http://</a:t>
            </a:r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  <a:hlinkClick r:id="rId4"/>
              </a:rPr>
              <a:t>www.gulfcoastdotnet.org</a:t>
            </a:r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@</a:t>
            </a:r>
            <a:r>
              <a:rPr lang="en-US" i="1" dirty="0">
                <a:ln w="0">
                  <a:noFill/>
                </a:ln>
                <a:solidFill>
                  <a:schemeClr val="bg1"/>
                </a:solidFill>
              </a:rPr>
              <a:t>GCDNUG</a:t>
            </a:r>
          </a:p>
          <a:p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Gulf Coast DOTNET User Group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August 18,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default, code written with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and await is single-threaded</a:t>
            </a:r>
          </a:p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and await keywords in C# are intended to help with offloading long IO operations off the UI thread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result = await </a:t>
            </a:r>
            <a:r>
              <a:rPr lang="en-US" dirty="0" err="1">
                <a:solidFill>
                  <a:schemeClr val="bg1"/>
                </a:solidFill>
              </a:rPr>
              <a:t>Task.Run</a:t>
            </a:r>
            <a:r>
              <a:rPr lang="en-US" dirty="0">
                <a:solidFill>
                  <a:schemeClr val="bg1"/>
                </a:solidFill>
              </a:rPr>
              <a:t>(() =&gt; { ... });</a:t>
            </a:r>
          </a:p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method will be run synchronously if it does not contain the await keyword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May </a:t>
            </a:r>
            <a:r>
              <a:rPr lang="en-US" dirty="0">
                <a:solidFill>
                  <a:schemeClr val="bg1"/>
                </a:solidFill>
              </a:rPr>
              <a:t>use tasks and task continuations to offload potentially long operations off the main </a:t>
            </a:r>
            <a:r>
              <a:rPr lang="en-US" dirty="0" smtClean="0">
                <a:solidFill>
                  <a:schemeClr val="bg1"/>
                </a:solidFill>
              </a:rPr>
              <a:t>thread (TPL)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Think </a:t>
            </a:r>
            <a:r>
              <a:rPr lang="en-US" dirty="0">
                <a:solidFill>
                  <a:schemeClr val="bg1"/>
                </a:solidFill>
              </a:rPr>
              <a:t>about synchronization with the main thread and in real-world application, when downloaded data may trigger other network requests, the method will require a cascade of tasks and continuations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Managed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Thread </a:t>
            </a:r>
            <a:r>
              <a:rPr lang="en-US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pool of worker threads that are managed by the system, allowing you to concentrate on application tasks rather than thread </a:t>
            </a:r>
            <a:r>
              <a:rPr lang="en-US" dirty="0" smtClean="0">
                <a:solidFill>
                  <a:schemeClr val="bg1"/>
                </a:solidFill>
              </a:rPr>
              <a:t>management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Short </a:t>
            </a:r>
            <a:r>
              <a:rPr lang="en-US" dirty="0">
                <a:solidFill>
                  <a:schemeClr val="bg1"/>
                </a:solidFill>
              </a:rPr>
              <a:t>tasks that require background processing, the managed thread pool is an easy way to take advantage of multiple </a:t>
            </a:r>
            <a:r>
              <a:rPr lang="en-US" dirty="0" smtClean="0">
                <a:solidFill>
                  <a:schemeClr val="bg1"/>
                </a:solidFill>
              </a:rPr>
              <a:t>threads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Thread pool threads are background </a:t>
            </a:r>
            <a:r>
              <a:rPr lang="en-US" dirty="0" smtClean="0">
                <a:solidFill>
                  <a:schemeClr val="bg1"/>
                </a:solidFill>
              </a:rPr>
              <a:t>threads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Unhandled exceptions on thread pool threads terminate the </a:t>
            </a:r>
            <a:r>
              <a:rPr lang="en-US" dirty="0" smtClean="0">
                <a:solidFill>
                  <a:schemeClr val="bg1"/>
                </a:solidFill>
              </a:rPr>
              <a:t>process, except…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Managed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ThreadAbortException</a:t>
            </a:r>
            <a:r>
              <a:rPr lang="en-US" dirty="0">
                <a:solidFill>
                  <a:schemeClr val="bg1"/>
                </a:solidFill>
              </a:rPr>
              <a:t> is thrown in a thread pool thread, because Abort was called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dirty="0" err="1">
                <a:solidFill>
                  <a:schemeClr val="bg1"/>
                </a:solidFill>
              </a:rPr>
              <a:t>AppDomainUnloadedException</a:t>
            </a:r>
            <a:r>
              <a:rPr lang="en-US" dirty="0">
                <a:solidFill>
                  <a:schemeClr val="bg1"/>
                </a:solidFill>
              </a:rPr>
              <a:t> is thrown in a thread pool thread, because the application domain is being unloaded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common language runtime or a host process terminates the thread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Managed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number of operations that can be queued to the thread pool is limited only by available </a:t>
            </a:r>
            <a:r>
              <a:rPr lang="en-US" dirty="0" smtClean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thread pool limits the number of threads that can be active in the process </a:t>
            </a:r>
            <a:r>
              <a:rPr lang="en-US" dirty="0" smtClean="0">
                <a:solidFill>
                  <a:schemeClr val="bg1"/>
                </a:solidFill>
              </a:rPr>
              <a:t>simultaneously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process can call the </a:t>
            </a:r>
            <a:r>
              <a:rPr lang="en-US" dirty="0" err="1">
                <a:solidFill>
                  <a:schemeClr val="bg1"/>
                </a:solidFill>
              </a:rPr>
              <a:t>GetMaxThreads</a:t>
            </a:r>
            <a:r>
              <a:rPr lang="en-US" dirty="0">
                <a:solidFill>
                  <a:schemeClr val="bg1"/>
                </a:solidFill>
              </a:rPr>
              <a:t> method to determine the number of </a:t>
            </a:r>
            <a:r>
              <a:rPr lang="en-US" dirty="0" smtClean="0">
                <a:solidFill>
                  <a:schemeClr val="bg1"/>
                </a:solidFill>
              </a:rPr>
              <a:t>threads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Control </a:t>
            </a:r>
            <a:r>
              <a:rPr lang="en-US" dirty="0">
                <a:solidFill>
                  <a:schemeClr val="bg1"/>
                </a:solidFill>
              </a:rPr>
              <a:t>the maximum number of threads by using the </a:t>
            </a:r>
            <a:r>
              <a:rPr lang="en-US" dirty="0" err="1">
                <a:solidFill>
                  <a:schemeClr val="bg1"/>
                </a:solidFill>
              </a:rPr>
              <a:t>GetMaxThreads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SetMaxThreads</a:t>
            </a:r>
            <a:r>
              <a:rPr lang="en-US" dirty="0">
                <a:solidFill>
                  <a:schemeClr val="bg1"/>
                </a:solidFill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1126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Managed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the </a:t>
            </a:r>
            <a:r>
              <a:rPr lang="en-US" dirty="0" err="1">
                <a:solidFill>
                  <a:schemeClr val="bg1"/>
                </a:solidFill>
              </a:rPr>
              <a:t>SetMinThreads</a:t>
            </a:r>
            <a:r>
              <a:rPr lang="en-US" dirty="0">
                <a:solidFill>
                  <a:schemeClr val="bg1"/>
                </a:solidFill>
              </a:rPr>
              <a:t> method to increase the minimum number of idle </a:t>
            </a:r>
            <a:r>
              <a:rPr lang="en-US" dirty="0" smtClean="0">
                <a:solidFill>
                  <a:schemeClr val="bg1"/>
                </a:solidFill>
              </a:rPr>
              <a:t>threads.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Unnecessarily </a:t>
            </a:r>
            <a:r>
              <a:rPr lang="en-US" dirty="0">
                <a:solidFill>
                  <a:schemeClr val="bg1"/>
                </a:solidFill>
              </a:rPr>
              <a:t>increasing these values can cause performance problems.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too many tasks start at the same time, all of them might appear to be </a:t>
            </a:r>
            <a:r>
              <a:rPr lang="en-US" dirty="0" smtClean="0">
                <a:solidFill>
                  <a:schemeClr val="bg1"/>
                </a:solidFill>
              </a:rPr>
              <a:t>slow.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most cases the thread pool will perform better with its own algorithm for allocating threads</a:t>
            </a:r>
          </a:p>
        </p:txBody>
      </p:sp>
    </p:spTree>
    <p:extLst>
      <p:ext uri="{BB962C8B-B14F-4D97-AF65-F5344CB8AC3E}">
        <p14:creationId xmlns:p14="http://schemas.microsoft.com/office/powerpoint/2010/main" val="17409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Requests Are Processed by the Thread Pool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a request arrives, a thread from the pool is dispatched to process the request.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the request is processed synchronously, the thread that processes the request is busy while the request is being processed, and that thread cannot service another request.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a web application that sees a large number of concurrent requests, or has a </a:t>
            </a:r>
            <a:r>
              <a:rPr lang="en-US" dirty="0" err="1" smtClean="0">
                <a:solidFill>
                  <a:schemeClr val="bg1"/>
                </a:solidFill>
              </a:rPr>
              <a:t>bursty</a:t>
            </a:r>
            <a:r>
              <a:rPr lang="en-US" dirty="0" smtClean="0">
                <a:solidFill>
                  <a:schemeClr val="bg1"/>
                </a:solidFill>
              </a:rPr>
              <a:t> load, making the web calls asynchronous will increase the responsiveness of the application.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a web action reaches the awaited blocking portion of the code, the thread is returned to the Thread Pool, and other requests can be serviced while waiting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to use synchronous methods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operations are simple or short-running.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Simplicity is more important than efficiency.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operations are primarily CPU operations instead of operations that involve extensive disk or network overhead. Using asynchronous action methods on CPU-bound operations provides no benefits and results in more overhead.</a:t>
            </a:r>
          </a:p>
        </p:txBody>
      </p:sp>
    </p:spTree>
    <p:extLst>
      <p:ext uri="{BB962C8B-B14F-4D97-AF65-F5344CB8AC3E}">
        <p14:creationId xmlns:p14="http://schemas.microsoft.com/office/powerpoint/2010/main" val="30836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to use asynchronous 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You're calling services that can be consumed through asynchronous methods, and you're using .NET 4.5 or higher.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operations are network-bound or I/O-bound instead of CPU-bound.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Parallelism is more important than simplicity of code.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want to provide a mechanism that lets users cancel a long-running request.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the benefit of switching threads out weights the cost of the context switch.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general, you should make a method asynchronous if the synchronous method waits on the ASP.NET request thread while doing no work. 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making the call asynchronous,  the ASP.NET request thread is not stalled doing no work while it waits for the web service request to complete.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 shows that the blocking operations are a bottleneck in site performance and that IIS can service more requests by using asynchronous methods for these blocking calls.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Performance problems that TAP can solve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They can make your application handle more users.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process multiple I/O bound methods in </a:t>
            </a:r>
            <a:r>
              <a:rPr lang="en-US" dirty="0" smtClean="0">
                <a:solidFill>
                  <a:schemeClr val="bg1"/>
                </a:solidFill>
              </a:rPr>
              <a:t>parallel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make your interface more responsive to the user.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Asynchronous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your program doing when the user isn't clicking or selecting something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single </a:t>
            </a:r>
            <a:r>
              <a:rPr lang="en-US" dirty="0">
                <a:solidFill>
                  <a:schemeClr val="bg1"/>
                </a:solidFill>
              </a:rPr>
              <a:t>threaded event handling system is nearly always implemented using an event or message queue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any event handler takes a long time or worse never returns then the UI seems to freeze.</a:t>
            </a:r>
          </a:p>
        </p:txBody>
      </p:sp>
    </p:spTree>
    <p:extLst>
      <p:ext uri="{BB962C8B-B14F-4D97-AF65-F5344CB8AC3E}">
        <p14:creationId xmlns:p14="http://schemas.microsoft.com/office/powerpoint/2010/main" val="1746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AsyncController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HomeOrchestrator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_service;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_service = 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HomeOrchestrator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Index()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View();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Demo1()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await _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service.GetDataForIndexScreen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View(model);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HomeIndexModel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GetDataForIndexScreen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step1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client.GetStringAsync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step2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client.GetStringAsync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Assuming that return types from operations are HOMOGENEOUS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results = await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Task.WhenAll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(step1, step2);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HomeIndexModel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model.News1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ParseRssInternal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(results[0]);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model.News2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ParseRssInternal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(results[1]);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model;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4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 and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– worth using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, but not a lot of gain for simple accesses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 </a:t>
            </a:r>
            <a:r>
              <a:rPr lang="en-US" dirty="0">
                <a:solidFill>
                  <a:schemeClr val="bg1"/>
                </a:solidFill>
              </a:rPr>
              <a:t>services, external APIs, etc. – definitely use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is definitely worth having for slow web services, APIs etc. This is because the thread is released for a long time, hence allowing the application to handle more users.</a:t>
            </a:r>
          </a:p>
          <a:p>
            <a:r>
              <a:rPr lang="en-US" dirty="0">
                <a:solidFill>
                  <a:schemeClr val="bg1"/>
                </a:solidFill>
              </a:rPr>
              <a:t>Parallel running of Web services, etc. – no-brainer, use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every time.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about compute-bound tasks? – the documentation says use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 is now the recommended way of running any multi-tasking code, whether its I/O bound or compute bound task.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 is simpler to write and it has a better interface than some of the older tasking methods such as </a:t>
            </a:r>
            <a:r>
              <a:rPr lang="en-US" dirty="0" err="1">
                <a:solidFill>
                  <a:schemeClr val="bg1"/>
                </a:solidFill>
              </a:rPr>
              <a:t>BackgroundWorker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05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Asynchronous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non-textbook, </a:t>
            </a:r>
            <a:r>
              <a:rPr lang="en-US" dirty="0">
                <a:solidFill>
                  <a:schemeClr val="bg1"/>
                </a:solidFill>
              </a:rPr>
              <a:t>non-approved way of dealing with long running event </a:t>
            </a:r>
            <a:r>
              <a:rPr lang="en-US" dirty="0" smtClean="0">
                <a:solidFill>
                  <a:schemeClr val="bg1"/>
                </a:solidFill>
              </a:rPr>
              <a:t>handlers : </a:t>
            </a:r>
            <a:r>
              <a:rPr lang="en-US" dirty="0" err="1" smtClean="0">
                <a:solidFill>
                  <a:schemeClr val="bg1"/>
                </a:solidFill>
              </a:rPr>
              <a:t>DoEvents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(yield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flaw is simply that the event handler that yields control is now no longer atomic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idea of having an event handler return almost at once is the ideal in a </a:t>
            </a:r>
            <a:r>
              <a:rPr lang="en-US" dirty="0" smtClean="0">
                <a:solidFill>
                  <a:schemeClr val="bg1"/>
                </a:solidFill>
              </a:rPr>
              <a:t>single threaded event driven system </a:t>
            </a:r>
            <a:r>
              <a:rPr lang="en-US" dirty="0">
                <a:solidFill>
                  <a:schemeClr val="bg1"/>
                </a:solidFill>
              </a:rPr>
              <a:t>(non-blocking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Asynchronous </a:t>
            </a:r>
            <a:r>
              <a:rPr lang="en-US" dirty="0">
                <a:solidFill>
                  <a:schemeClr val="bg1"/>
                </a:solidFill>
              </a:rPr>
              <a:t>Programming Model (APM)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aka </a:t>
            </a:r>
            <a:r>
              <a:rPr lang="en-US" dirty="0" err="1" smtClean="0">
                <a:solidFill>
                  <a:schemeClr val="bg1"/>
                </a:solidFill>
              </a:rPr>
              <a:t>IAsyncResult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Begin</a:t>
            </a:r>
            <a:r>
              <a:rPr lang="en-US" i="1" dirty="0" err="1" smtClean="0">
                <a:solidFill>
                  <a:schemeClr val="bg1"/>
                </a:solidFill>
              </a:rPr>
              <a:t>OperationName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 smtClean="0">
                <a:solidFill>
                  <a:schemeClr val="bg1"/>
                </a:solidFill>
              </a:rPr>
              <a:t>End</a:t>
            </a:r>
            <a:r>
              <a:rPr lang="en-US" i="1" dirty="0" err="1" smtClean="0">
                <a:solidFill>
                  <a:schemeClr val="bg1"/>
                </a:solidFill>
              </a:rPr>
              <a:t>OperationName</a:t>
            </a:r>
            <a:endParaRPr lang="en-US" i="1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After calling </a:t>
            </a:r>
            <a:r>
              <a:rPr lang="en-US" dirty="0" err="1" smtClean="0">
                <a:solidFill>
                  <a:schemeClr val="bg1"/>
                </a:solidFill>
              </a:rPr>
              <a:t>BeginOperationName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application can continue executing instructions on the calling thread while the asynchronous operation takes place on a different </a:t>
            </a:r>
            <a:r>
              <a:rPr lang="en-US" dirty="0" smtClean="0">
                <a:solidFill>
                  <a:schemeClr val="bg1"/>
                </a:solidFill>
              </a:rPr>
              <a:t>thread.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each call to </a:t>
            </a:r>
            <a:r>
              <a:rPr lang="en-US" dirty="0" err="1">
                <a:solidFill>
                  <a:schemeClr val="bg1"/>
                </a:solidFill>
              </a:rPr>
              <a:t>BeginOperationName</a:t>
            </a:r>
            <a:r>
              <a:rPr lang="en-US" dirty="0">
                <a:solidFill>
                  <a:schemeClr val="bg1"/>
                </a:solidFill>
              </a:rPr>
              <a:t>, the application should also call </a:t>
            </a:r>
            <a:r>
              <a:rPr lang="en-US" dirty="0" err="1">
                <a:solidFill>
                  <a:schemeClr val="bg1"/>
                </a:solidFill>
              </a:rPr>
              <a:t>EndOperationName</a:t>
            </a:r>
            <a:r>
              <a:rPr lang="en-US" dirty="0">
                <a:solidFill>
                  <a:schemeClr val="bg1"/>
                </a:solidFill>
              </a:rPr>
              <a:t> to get the results of the operation.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Event-based </a:t>
            </a:r>
            <a:r>
              <a:rPr lang="en-US" dirty="0">
                <a:solidFill>
                  <a:schemeClr val="bg1"/>
                </a:solidFill>
              </a:rPr>
              <a:t>Asynchronous Pattern (EAP)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Introduced in the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r>
              <a:rPr lang="en-US" dirty="0" smtClean="0">
                <a:solidFill>
                  <a:schemeClr val="bg1"/>
                </a:solidFill>
              </a:rPr>
              <a:t> Framework 2.0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events</a:t>
            </a:r>
            <a:r>
              <a:rPr lang="en-US" dirty="0">
                <a:solidFill>
                  <a:schemeClr val="bg1"/>
                </a:solidFill>
              </a:rPr>
              <a:t>, event handler delegate types, and </a:t>
            </a:r>
            <a:r>
              <a:rPr lang="en-US" dirty="0" err="1">
                <a:solidFill>
                  <a:schemeClr val="bg1"/>
                </a:solidFill>
              </a:rPr>
              <a:t>EventArg</a:t>
            </a:r>
            <a:r>
              <a:rPr lang="en-US" dirty="0">
                <a:solidFill>
                  <a:schemeClr val="bg1"/>
                </a:solidFill>
              </a:rPr>
              <a:t>-derived </a:t>
            </a:r>
            <a:r>
              <a:rPr lang="en-US" dirty="0" smtClean="0">
                <a:solidFill>
                  <a:schemeClr val="bg1"/>
                </a:solidFill>
              </a:rPr>
              <a:t>types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EAP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AsyncExample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Synchronous methods.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Method1(string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Method2(double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 methods.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Method1Async(string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Method1Async(string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Method1CompletedEventHandler Method1Completed;</a:t>
            </a:r>
          </a:p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Method2Async(double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Method2Async(double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Method2CompletedEventHandler Method2Completed;</a:t>
            </a:r>
          </a:p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CancelAsync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IsBusy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}</a:t>
            </a:r>
          </a:p>
          <a:p>
            <a:pPr lvl="1"/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implementation not shown.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Task-based </a:t>
            </a:r>
            <a:r>
              <a:rPr lang="en-US" dirty="0">
                <a:solidFill>
                  <a:schemeClr val="bg1"/>
                </a:solidFill>
              </a:rPr>
              <a:t>Asynchronous Pattern (TAP)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Based on Task and Task&lt;</a:t>
            </a:r>
            <a:r>
              <a:rPr lang="en-US" dirty="0" err="1" smtClean="0">
                <a:solidFill>
                  <a:schemeClr val="bg1"/>
                </a:solidFill>
              </a:rPr>
              <a:t>TResult</a:t>
            </a:r>
            <a:r>
              <a:rPr lang="en-US" dirty="0" smtClean="0">
                <a:solidFill>
                  <a:schemeClr val="bg1"/>
                </a:solidFill>
              </a:rPr>
              <a:t>&gt; in the </a:t>
            </a:r>
            <a:r>
              <a:rPr lang="en-US" dirty="0" err="1" smtClean="0">
                <a:solidFill>
                  <a:schemeClr val="bg1"/>
                </a:solidFill>
              </a:rPr>
              <a:t>System.Threading.Tasks</a:t>
            </a:r>
            <a:r>
              <a:rPr lang="en-US" dirty="0" smtClean="0">
                <a:solidFill>
                  <a:schemeClr val="bg1"/>
                </a:solidFill>
              </a:rPr>
              <a:t> namespace.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a single method to represent the initiation and completion of an asynchronous operation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Returns a Task or Task&lt;</a:t>
            </a:r>
            <a:r>
              <a:rPr lang="en-US" dirty="0" err="1" smtClean="0">
                <a:solidFill>
                  <a:schemeClr val="bg1"/>
                </a:solidFill>
              </a:rPr>
              <a:t>TResult</a:t>
            </a:r>
            <a:r>
              <a:rPr lang="en-US" dirty="0" smtClean="0">
                <a:solidFill>
                  <a:schemeClr val="bg1"/>
                </a:solidFill>
              </a:rPr>
              <a:t>&gt;, based on whether the corresponding synchronous method returns void or a type </a:t>
            </a:r>
            <a:r>
              <a:rPr lang="en-US" dirty="0" err="1" smtClean="0">
                <a:solidFill>
                  <a:schemeClr val="bg1"/>
                </a:solidFill>
              </a:rPr>
              <a:t>TResult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parameters of a TAP method should match the parameters of its synchronous counterpart.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out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ref</a:t>
            </a:r>
            <a:r>
              <a:rPr lang="en-US" dirty="0" smtClean="0">
                <a:solidFill>
                  <a:schemeClr val="bg1"/>
                </a:solidFill>
              </a:rPr>
              <a:t> parameters should be avoided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Provides Task Status, Cancellation (optional), and Progress Reporting (optional)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TAP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async</a:t>
            </a:r>
            <a:r>
              <a:rPr lang="en-US" dirty="0" smtClean="0">
                <a:solidFill>
                  <a:schemeClr val="bg1"/>
                </a:solidFill>
              </a:rPr>
              <a:t> and await keywords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&amp; Await are the dirty VB </a:t>
            </a:r>
            <a:r>
              <a:rPr lang="en-US" dirty="0" smtClean="0">
                <a:solidFill>
                  <a:schemeClr val="bg1"/>
                </a:solidFill>
              </a:rPr>
              <a:t>equivalents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 [] buffer,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 [] buffer,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(byte[] buffer,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IProgress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&lt;long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progress)</a:t>
            </a:r>
          </a:p>
        </p:txBody>
      </p:sp>
    </p:spTree>
    <p:extLst>
      <p:ext uri="{BB962C8B-B14F-4D97-AF65-F5344CB8AC3E}">
        <p14:creationId xmlns:p14="http://schemas.microsoft.com/office/powerpoint/2010/main" val="3007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E9CB5D3FC834B84F7F4C97CF0B4F2" ma:contentTypeVersion="3" ma:contentTypeDescription="Create a new document." ma:contentTypeScope="" ma:versionID="939266fe5de87435fd079722c91775e8">
  <xsd:schema xmlns:xsd="http://www.w3.org/2001/XMLSchema" xmlns:xs="http://www.w3.org/2001/XMLSchema" xmlns:p="http://schemas.microsoft.com/office/2006/metadata/properties" xmlns:ns2="206ec61c-4cfd-46fb-b823-3da21e9375b0" xmlns:ns3="41354fff-90b5-432a-97da-21277c01285d" targetNamespace="http://schemas.microsoft.com/office/2006/metadata/properties" ma:root="true" ma:fieldsID="6a7515f4ebefa54cabaa6fafc175d783" ns2:_="" ns3:_="">
    <xsd:import namespace="206ec61c-4cfd-46fb-b823-3da21e9375b0"/>
    <xsd:import namespace="41354fff-90b5-432a-97da-21277c0128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ec61c-4cfd-46fb-b823-3da21e9375b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4fff-90b5-432a-97da-21277c0128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06ec61c-4cfd-46fb-b823-3da21e9375b0">TSX4A3FVUQ4P-76-226</_dlc_DocId>
    <_dlc_DocIdUrl xmlns="206ec61c-4cfd-46fb-b823-3da21e9375b0">
      <Url>https://bitwizards.sharepoint.com/marketing/_layouts/15/DocIdRedir.aspx?ID=TSX4A3FVUQ4P-76-226</Url>
      <Description>TSX4A3FVUQ4P-76-226</Description>
    </_dlc_DocIdUrl>
  </documentManagement>
</p:properties>
</file>

<file path=customXml/itemProps1.xml><?xml version="1.0" encoding="utf-8"?>
<ds:datastoreItem xmlns:ds="http://schemas.openxmlformats.org/officeDocument/2006/customXml" ds:itemID="{6F743756-09BB-4F57-B767-0EECCEAF2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ec61c-4cfd-46fb-b823-3da21e9375b0"/>
    <ds:schemaRef ds:uri="41354fff-90b5-432a-97da-21277c012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F76844-3273-4AE8-864A-30DAA5122A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C4F9B-905E-4B1E-A9D0-B928BB7E689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2B4C3F-0756-42BA-81FC-AA2EF882506F}">
  <ds:schemaRefs>
    <ds:schemaRef ds:uri="http://www.w3.org/XML/1998/namespace"/>
    <ds:schemaRef ds:uri="http://purl.org/dc/elements/1.1/"/>
    <ds:schemaRef ds:uri="206ec61c-4cfd-46fb-b823-3da21e9375b0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1354fff-90b5-432a-97da-21277c01285d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2087</Words>
  <Application>Microsoft Office PowerPoint</Application>
  <PresentationFormat>Widescreen</PresentationFormat>
  <Paragraphs>285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Custom Design</vt:lpstr>
      <vt:lpstr>Task-based Asychronous Programming and MVC</vt:lpstr>
      <vt:lpstr>Gulf Coast DOTNET User Group August 18, 2015</vt:lpstr>
      <vt:lpstr>Asynchronous Programming</vt:lpstr>
      <vt:lpstr>Asynchronous Programming</vt:lpstr>
      <vt:lpstr>Patterns</vt:lpstr>
      <vt:lpstr>Patterns</vt:lpstr>
      <vt:lpstr>EAP</vt:lpstr>
      <vt:lpstr>Patterns</vt:lpstr>
      <vt:lpstr>TAP</vt:lpstr>
      <vt:lpstr>TAP</vt:lpstr>
      <vt:lpstr>TAP</vt:lpstr>
      <vt:lpstr>TAP</vt:lpstr>
      <vt:lpstr>TAP</vt:lpstr>
      <vt:lpstr>TAP</vt:lpstr>
      <vt:lpstr>TAP</vt:lpstr>
      <vt:lpstr>Task-based Asynchronous Pattern</vt:lpstr>
      <vt:lpstr>TAP</vt:lpstr>
      <vt:lpstr>TAP</vt:lpstr>
      <vt:lpstr>TAP</vt:lpstr>
      <vt:lpstr>TAP</vt:lpstr>
      <vt:lpstr>The Managed Thread Pool</vt:lpstr>
      <vt:lpstr>The Managed Thread Pool</vt:lpstr>
      <vt:lpstr>The Managed Thread Pool</vt:lpstr>
      <vt:lpstr>The Managed Thread Pool</vt:lpstr>
      <vt:lpstr>TAP and MVC</vt:lpstr>
      <vt:lpstr>TAP and MVC</vt:lpstr>
      <vt:lpstr>TAP and MVC</vt:lpstr>
      <vt:lpstr>TAP and MVC</vt:lpstr>
      <vt:lpstr>TAP and MVC</vt:lpstr>
      <vt:lpstr>TAP and MVC</vt:lpstr>
      <vt:lpstr>TAP and MVC</vt:lpstr>
      <vt:lpstr>TAP and MVC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MARKETING</dc:title>
  <dc:creator>MITCHELL, Candace</dc:creator>
  <cp:lastModifiedBy>Keith Telle</cp:lastModifiedBy>
  <cp:revision>55</cp:revision>
  <cp:lastPrinted>2015-05-19T19:23:10Z</cp:lastPrinted>
  <dcterms:created xsi:type="dcterms:W3CDTF">2014-08-28T17:42:54Z</dcterms:created>
  <dcterms:modified xsi:type="dcterms:W3CDTF">2015-08-18T15:26:56Z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0x01010083EE9CB5D3FC834B84F7F4C97CF0B4F2</vt:lpwstr>
  </property>
  <property fmtid="{D5CDD505-2E9C-101B-9397-08002B2CF9AE}" pid="3" name="_dlc_DocIdItemGuid">
    <vt:lpwstr>d454ba43-71e1-439e-a43e-f934d488c15b</vt:lpwstr>
  </property>
</Properties>
</file>