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B329424-DD64-4260-8E49-FEE26B62A0C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88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E484707-E54C-402B-B8E9-C004429F71E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003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3B92B0-5C4C-4BF7-9DE0-735A55259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88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F76B61-48B7-465C-80B5-15449CA05C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51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4D0525-2C7E-43E6-88DE-A160F9A076A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605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6253D47-695C-4EC7-AB73-C1C9060930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375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432433-5DB3-4701-A039-8DA9C3CBC7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237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B9242B-2D3C-4487-B596-C372A8C93C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898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2478E2-AA5A-45BD-A36B-5B1346BF12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0910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7E2051-578E-445E-ACC3-02E6C2AD740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483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F02F8B3-FD10-466B-9D91-2603ECA96E2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9897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16E2BC-44DE-4878-AF82-384592577C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14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1BA6AF9-CD34-4F69-8A17-D845ABED65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2511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64D1ED-A5CA-40CC-97C7-6C43471BD8D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2617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E74D7E-8210-44FF-A3FE-8D224569CA0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4273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9625654-E9D4-4818-B3AD-F16ED3E2C73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605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81A38E7-ACBD-49B4-9385-8D393CCBAF7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0307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CE0767-E41F-429F-9C1A-BE881057E7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207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9F110E-9D0D-4A17-8F2A-EF983A6C1A8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403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395F71F-C84F-483B-AB9E-B5739235645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0839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5CAB5E2-E742-49F6-BE71-4FD0FA42E3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485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69147C-A6A0-42B4-940A-499F9508C01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391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3D9E8B0-AEDB-4D17-BF59-FDDFDCB9F06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0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C2DC09-8171-4FAA-B1F2-1EF3781E12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0607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658B4E-D879-49E5-A413-E82257A3B2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9549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08D2BD-5320-4E4F-AE26-ADD8ABD6735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715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5558336-04A1-4E00-92DE-02751CAB41A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3146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A0DD2A3-ED49-4B95-9C3B-957FDEA4093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710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49E799-E30E-4312-B677-F82484FE5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7508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7C220-29AA-4EBA-83BB-508EBE9090B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778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40960"/>
            <a:ext cx="5486040" cy="366012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sub-resources for relations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api/cars/711/drivers/ – returns a list of drivers for car 711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api/cars/711/drivers/4 – returns driver #4 for car 711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HTTP headers for serialization formats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Content-Type – defines the request format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 – defines a list of acceptable response formats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filtering, sorting, field selection, and paging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query parameters; allow ascending and descending sorts, paging offset and limit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your API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the API Version mandatory, use simple ordinal (avoid dot notation)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api/v1/widgets or api/v2/widgets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overriding HTTP method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proxies support only POST and GET; use X-HTTP-Method-Override to override the POST method</a:t>
            </a:r>
          </a:p>
        </p:txBody>
      </p:sp>
      <p:sp>
        <p:nvSpPr>
          <p:cNvPr id="23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0A5C90-902F-4C03-BA38-5E2B926F982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0950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think in terms of endpoints – SOAP has a single façade with a single entry point, REST has many entry points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expose your domain model in the API – using simplified models means the client is responsible for logical handling and business workflows; expose a model that hides, as much as possible, logical handling and business workflows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require versioning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versioning the API (see last slide), version the media type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Content-Type=application/vnd.company.v2+xml</a:t>
            </a:r>
          </a:p>
        </p:txBody>
      </p:sp>
      <p:sp>
        <p:nvSpPr>
          <p:cNvPr id="24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20F8163-39C7-423F-A0A2-4B4190F3C2A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310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38261B-66C7-4E1E-8358-9175AADAE9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83399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9537163-5831-423D-884A-E36DEEEF29C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70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Client/Server - Uniform interface, separation of concerns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 - No client context is stored on the server between requests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Cacheable - Responses, implicitly or explicitly, must define themselves as cacheable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Layered System - Client cannot detect if it is connected to the end server, or to an intermediary along the way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on demand (optional) - Temporarily extend or customize by the transfer of executable code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 interface - Fundamental, simplifies and decouples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Identification of resources - Individual resources are identified in requests (ex. URIs)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Manipulation of resources – Client holds a representation of a resource, has enough information to modify or delete the resource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Self-descriptive messages – each message includes enough information to describe how to process the message (Internet media type/MIME)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HATEOAS – hyperlinks within hypertext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8D66C4-4352-4F74-9C2F-4733EB730A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8209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268270-DE67-431B-91A4-313546AC55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951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72A4985-82AA-45D3-B9D2-81BBCC99310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342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D1CF693-DC77-4541-B07B-9D33E2B9E24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099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88F9AFC-8381-4BA3-BBB2-A60CD0AD31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43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F7794E-D312-4352-983E-48901BD3DBE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88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265714-3B1A-4303-83A4-3756A25122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001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E2B34BE-B11B-4808-8F6D-2D8F4253EDC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66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12DC1A4-A7BF-4E26-B5A7-6EE100A7E2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83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3817F8-5B5D-4704-8108-EF15AA837F3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6ECD957-FC1A-4259-B1BD-1506BC3C718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#cite_note-thereisnorightway-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ics.uci.edu/~fielding/pubs/dissertation/top.ht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wt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odetocode.com/blogs/scott/archive/2015/01/15/using-json-web-tokens-with-katana-and-webapi.aspx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/overview/getting-started-with-aspnet-web-api/creating-api-help-pag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owin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urah.microsoft.com/204714/dosdonts-and-best-practices-of-aspnet-web-ap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log.mwaysolutions.com/2014/06/05/10-best-practices-for-better-restful-api/" TargetMode="External"/><Relationship Id="rId5" Type="http://schemas.openxmlformats.org/officeDocument/2006/relationships/hyperlink" Target="http://devproconnections.com/aspnet/aspnet-web-api-rest-perspective" TargetMode="External"/><Relationship Id="rId4" Type="http://schemas.openxmlformats.org/officeDocument/2006/relationships/hyperlink" Target="http://www.vinaysahni.com/best-practices-for-a-pragmatic-restful-api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getpostman.com/docs/capture" TargetMode="External"/><Relationship Id="rId4" Type="http://schemas.openxmlformats.org/officeDocument/2006/relationships/hyperlink" Target="https://www.getpostman.com/doc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Keith Telle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Senior </a:t>
            </a:r>
            <a:r>
              <a:rPr lang="en-US" sz="24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Engineer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 Wizards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REST, WebAPI 2, 
and Best Practices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are linked together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HATEOAS “Hypermedia as the engine of application state”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idea of links in a document or resource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point to resources that are provided by a different application, a different server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Enables the client to move the application from one state to the next by following a link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standard HTTP methods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flexible, and ubiquitous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: retrieve a resource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 : create a resource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 : change the state of a resource or to update it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: remove or delete a resource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GetCustomerDetails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http://example.com/customers/123456/details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HTTP Error Handling and Reporting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 errors with HTTP status codes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provide body content to amplify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Verbose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Plain language descriptions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many hints as the API team can think of about what's causing an error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Status Codes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	Ok					403	Forbidden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	Created				404	Page / Resource Not Found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304	Not Modified			405	Method Not Allowed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400	Bad Request				415	Unsupported Media Type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401	Not Authorized			500	Internal Server Error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API Key is Invalid, Generate a valid API Key at http://…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User ID is required for this action. Read more at http://…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JSON was not properly formed. See example JSON here: http://…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Resources may have multiple representations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multiple representations of resources for different needs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or XML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other formats such as iCalendar, vCard, etc.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Works statelessly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stateless, communicates statelessly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Turned into resource state or kept on the client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Scalability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Isolates the client from changes on the server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and logical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does REST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838080" y="2884320"/>
          <a:ext cx="10515600" cy="2149476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Resource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PUT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Collection URI, such ashttp://api.example.com/v1/resources/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the URIs and perhaps other details of the collection's members.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Replace the entire collection with another collection.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Create a new entry in the collection. The new entry's URI is assigned automatically and is usually returned by the operation.</a:t>
                      </a:r>
                      <a:r>
                        <a:rPr lang="en-US" sz="750" b="0" strike="noStrike" spc="-1" baseline="30000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3"/>
                        </a:rPr>
                        <a:t>[9]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the entire collection.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Element URI, such ashttp://api.example.com/v1/resources/item17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Retrieve a representation of the addressed member of the collection, expressed in an appropriate Internet media type.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Replace the addressed member of the collection, or if it does not exist,create it.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 generally used. Treat the addressed member as a collection in its own right and create a new entry in it.</a:t>
                      </a:r>
                      <a:r>
                        <a:rPr lang="en-US" sz="750" b="0" strike="noStrike" spc="-1" baseline="30000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3"/>
                        </a:rPr>
                        <a:t>[9]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the addressed member of the collection.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3"/>
          <p:cNvSpPr/>
          <p:nvPr/>
        </p:nvSpPr>
        <p:spPr>
          <a:xfrm>
            <a:off x="946440" y="5181480"/>
            <a:ext cx="4434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ref. Wikipedia, Representational state transfer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WebAPI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Microsoft framework for creating REST web services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(alternative is ServiceStack framework, https://servicestack.net/)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the Model-View-Controller pattern, built on ASP.NET MVC 5 framework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is an object that represents the data in your application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is the API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is an object that handles HTTP requests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Caller-independent web services (Javascript/JQuery, Angular, etc.)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u="sng" strike="noStrike" spc="-1" dirty="0" smtClean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http://www.tallycodecamp.org/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Tallahassee Code Camp</a:t>
            </a:r>
          </a:p>
          <a:p>
            <a:pPr algn="ctr">
              <a:lnSpc>
                <a:spcPct val="100000"/>
              </a:lnSpc>
            </a:pPr>
            <a:r>
              <a:rPr lang="en-US" sz="6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April 16, 2016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Routing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http://example.com/users/711856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http://example.com/orders/233546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UsersController : ApiController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// GET: api/Users/5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string Get(int id)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var user = UserRepository.Get(id);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return user;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 Routing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http://example.com/users/711856/orders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http://example.com/users/711856/orders/233546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http://example.com/users/711856/orders/233546/details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UsersController : ApiController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[Route(“users/{userId}/orders”)]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IEnumerable&lt;Order&gt; GetOrdersByCustomer (int id)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var orders = UserRepository.GetOrders(id);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return orders;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Media-Type Formatter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Media-Type Formatter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Selected via provided media type (HTTP headers)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Media-Type Formatter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Product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string Name { get; set;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decimal Price { get; set;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[JsonIgnore]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int ProductCode { get; set;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Media-Type Formatter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[DataContract]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Product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[DataMember]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string Name { get; set;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[DataMember]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decimal Price { get; set;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public int ProductCode { get; set;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 json = GlobalConfiguration.Configuration.Formatters.JsonFormatter;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json.UseDataContractJsonSerializer = true;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json.SerializerSettings.ContractResolver = new CamelCasePropertyNamesContractResolver();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json.SerializerSettings.DateFormatHandling = 	Newtonsoft.Json.DateFormatHandling.MicrosoftDateFormat;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json.SerializerSettings.DateTimeZoneHandling = Newtonsoft.Json.DateTimeZoneHandling.Utc;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json.SerializerSettings.Formatting = Newtonsoft.Json.Formatting.Indented;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Objects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object Get()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return new {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		Name = "Alice",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Age = 23,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Pets = new List&lt;string&gt; { "Fido", "Polly", "Spot" }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Security, Authentication, and Authorization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Identity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app uses a membership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Organizational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Azure Active Directory, Office 365, or on-premise Active Directory credentials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 authentication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Intended for Intranet applications, and uses the Windows Authentication IIS module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REST?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presentational </a:t>
            </a: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tate </a:t>
            </a: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ransfer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Originally described by Roy Thomas Fielding, circa 2000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Doctorial Dissertation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“Architectural Styles and the Design of Network-based Software Architectures”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://www.ics.uci.edu/~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fielding/pubs/dissertation/rest_arch_style.htm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5, “Representational State Transfer (REST)”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://www.ics.uci.edu/~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fielding/pubs/dissertation/top.htm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Security, Authentication, and Authorization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Web Token (JWT)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://jwt.io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/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JSON Web Tokens with Katana and WebAPI by K. Scott Allen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odetocode.com/blogs/scott/archive/2015/01/15/using-json-web-tokens-with-katana-and-webapi.aspx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Handling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HttpResponseException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HttpError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HttpResponseException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any HTTP status code that you specify in the exception constructor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Product Get(int id)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Product item = repository.Get(id);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if (item == null)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var resp = new HttpResponseMessage(HttpStatusCode.NotFound)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Content = new StringContent(string.Format("No product with ID = {0}", id)),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ReasonPhrase = "Product ID Not Found"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};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throw new HttpResponseException(resp);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return item;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HttpError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a consistent way to return error information in the response body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HttpResponseMessage Get(int id)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Product item = repository.Get(id);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if (item == null)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var message = string.Format("Product with id = {0} not found", id);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return Request.CreateErrorResponse(HttpStatusCode.NotFound, message);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return Request.CreateResponse(HttpStatusCode.OK, item);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Reference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Help Pages for ASP.NET Web API by Mike Wasson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www.asp.net/web-api/overview/getting-started-with-aspnet-web-api/creating-api-help-pages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Cross origin resource sharing (CORS)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OWIN (Open Web Interface for .NET) self hosting, 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://owin.org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Defines a standard interface between .NET web servers and web applications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Katana - OWIN implementations for Microsoft servers and frameworks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
of Web API 2?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IHttpActionResult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IHttpActionResult Get (int id)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Product product = _repository.Get (id);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if (product == null)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return NotFound(); // Returns a NotFoundResult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return Ok(product);  // Returns an OkNegotiatedContentResult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Best Practices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nouns but no verbs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method and query parameters should not alter the state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plural nouns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sub-resources for relations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HTTP headers for serialization formats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HATEOAS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filtering, sorting, field selection and paging for collections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your API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 Errors with HTTP status codes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 overriding HTTP method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Best Practices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think in terms of endpoints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expose your domain model in the API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your API after intent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overuse GET and POST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limit your choice of error codes to 200 and 500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ignore caching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require versioning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Best Practices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WEB API : Do's/Dont's and Best Practices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curah.microsoft.com/204714/dosdonts-and-best-practices-of-aspnet-web-api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Practices for Designing a Pragmatic RESTful API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www.vinaysahni.com/best-practices-for-a-pragmatic-restful-api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Web API: A REST perspective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devproconnections.com/aspnet/aspnet-web-api-rest-perspective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Best Practices for Better RESTful API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://blog.mwaysolutions.com/2014/06/05/10-best-practices-for-better-restful-api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/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it all in action?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1: Building a simple REST service using WebAPI 2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REST?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Coordinated set of constraints applied to web service design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Client/Server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Stateless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Cachable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Layered system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on demand (optional)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Uniform interface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Identification of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Manipulation of resources through these representations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Self-descriptive messages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Hypermedia as the engine of application state (HATEOAS)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it all in action?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2 : Testing a REST service using POSTman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POSTman (Chrome application/extension)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www.getpostman.com/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www.getpostman.com/docs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Interceptor (Chrome extension)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www.getpostman.com/docs/capture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>
            <a:off x="29880" y="1404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REST?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Network-based data transference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widespread acceptance across the Web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Simpler than SOAP and WSDL-based Web services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use REST?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User-perceived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Caching, reducing the average latency of a series of interactions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information up front, retrieve additional details after rendering has begun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Stateless, reduced consumption of physical resources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Scalability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Stateless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Spread the interface across multiple servers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doesn’t have to store state, allowing quick release of resources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Easily cached using HTTP methods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use REST?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Simplicity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separation of concerns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Hides the underlying implementation of resources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Hides the underlying communication mechanisms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Modifiability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Separation of concerns, components can evolve independently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Visibility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Monitoring system does not have to look beyond a single request in order to determine the full nature of the request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Uniform interface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use REST?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Portability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Separation of concerns, platform independence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services can reach a broad range of clients, including browsers, mobile devices, and traditional desktop applications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Reliability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Eases the task of recovering from partial failures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has an 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you to map a URI to a resource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http://example.com/customers/1234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http://example.com/orders/2007/10/776654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http://example.com/products/4554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http://example.com/processes/salary-increase-234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1670</Words>
  <Application>Microsoft Office PowerPoint</Application>
  <PresentationFormat>Widescreen</PresentationFormat>
  <Paragraphs>447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MARKETING</dc:title>
  <dc:subject/>
  <dc:creator>MITCHELL, Candace</dc:creator>
  <dc:description/>
  <cp:lastModifiedBy>TELLE, C. Keith</cp:lastModifiedBy>
  <cp:revision>38</cp:revision>
  <cp:lastPrinted>2015-05-19T19:23:10Z</cp:lastPrinted>
  <dcterms:created xsi:type="dcterms:W3CDTF">2014-08-28T17:42:54Z</dcterms:created>
  <dcterms:modified xsi:type="dcterms:W3CDTF">2016-04-14T21:03:10Z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0x01010083EE9CB5D3FC834B84F7F4C97CF0B4F2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41</vt:i4>
  </property>
  <property fmtid="{D5CDD505-2E9C-101B-9397-08002B2CF9AE}" pid="13" name="_dlc_DocIdItemGuid">
    <vt:lpwstr>d454ba43-71e1-439e-a43e-f934d488c15b</vt:lpwstr>
  </property>
</Properties>
</file>