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60" r:id="rId6"/>
  </p:sldMasterIdLst>
  <p:notesMasterIdLst>
    <p:notesMasterId r:id="rId48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80" r:id="rId30"/>
    <p:sldId id="288" r:id="rId31"/>
    <p:sldId id="281" r:id="rId32"/>
    <p:sldId id="282" r:id="rId33"/>
    <p:sldId id="283" r:id="rId34"/>
    <p:sldId id="284" r:id="rId35"/>
    <p:sldId id="285" r:id="rId36"/>
    <p:sldId id="286" r:id="rId37"/>
    <p:sldId id="289" r:id="rId38"/>
    <p:sldId id="290" r:id="rId39"/>
    <p:sldId id="292" r:id="rId40"/>
    <p:sldId id="287" r:id="rId41"/>
    <p:sldId id="293" r:id="rId42"/>
    <p:sldId id="294" r:id="rId43"/>
    <p:sldId id="295" r:id="rId44"/>
    <p:sldId id="296" r:id="rId45"/>
    <p:sldId id="297" r:id="rId46"/>
    <p:sldId id="298" r:id="rId47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60" autoAdjust="0"/>
  </p:normalViewPr>
  <p:slideViewPr>
    <p:cSldViewPr snapToGrid="0">
      <p:cViewPr varScale="1">
        <p:scale>
          <a:sx n="101" d="100"/>
          <a:sy n="101" d="100"/>
        </p:scale>
        <p:origin x="132" y="4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07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70714-9DAD-4A65-A838-AAC38F1E0453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FAA48-4680-402E-870B-A72A2D80C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34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53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64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88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98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90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47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51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46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68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18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996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76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12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8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538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261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496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431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541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820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86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578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692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66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165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605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117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108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41081"/>
            <a:ext cx="5486400" cy="3660459"/>
          </a:xfrm>
        </p:spPr>
        <p:txBody>
          <a:bodyPr/>
          <a:lstStyle/>
          <a:p>
            <a:r>
              <a:rPr lang="en-US" dirty="0" smtClean="0"/>
              <a:t>Use sub-resources for relations</a:t>
            </a:r>
          </a:p>
          <a:p>
            <a:r>
              <a:rPr lang="en-US" dirty="0" smtClean="0"/>
              <a:t>GET </a:t>
            </a:r>
            <a:r>
              <a:rPr lang="en-US" dirty="0" err="1" smtClean="0"/>
              <a:t>api</a:t>
            </a:r>
            <a:r>
              <a:rPr lang="en-US" dirty="0" smtClean="0"/>
              <a:t>/cars/711/drivers/ </a:t>
            </a:r>
            <a:r>
              <a:rPr lang="en-US" dirty="0"/>
              <a:t>–</a:t>
            </a:r>
            <a:r>
              <a:rPr lang="en-US" dirty="0" smtClean="0"/>
              <a:t> returns a list of drivers for car 711</a:t>
            </a:r>
          </a:p>
          <a:p>
            <a:r>
              <a:rPr lang="en-US" dirty="0" smtClean="0"/>
              <a:t>GET </a:t>
            </a:r>
            <a:r>
              <a:rPr lang="en-US" dirty="0" err="1" smtClean="0"/>
              <a:t>api</a:t>
            </a:r>
            <a:r>
              <a:rPr lang="en-US" dirty="0" smtClean="0"/>
              <a:t>/cars/711/drivers/4 – returns driver #4 for car 711</a:t>
            </a:r>
          </a:p>
          <a:p>
            <a:endParaRPr lang="en-US" dirty="0"/>
          </a:p>
          <a:p>
            <a:r>
              <a:rPr lang="en-US" dirty="0" smtClean="0"/>
              <a:t>Use HTTP headers for serialization formats</a:t>
            </a:r>
          </a:p>
          <a:p>
            <a:r>
              <a:rPr lang="en-US" dirty="0" smtClean="0"/>
              <a:t>Content-Type – defines the request format</a:t>
            </a:r>
          </a:p>
          <a:p>
            <a:r>
              <a:rPr lang="en-US" dirty="0" smtClean="0"/>
              <a:t>Accept – defines a list of acceptable response formats</a:t>
            </a:r>
          </a:p>
          <a:p>
            <a:endParaRPr lang="en-US" dirty="0"/>
          </a:p>
          <a:p>
            <a:r>
              <a:rPr lang="en-US" dirty="0" smtClean="0"/>
              <a:t>Provide filtering, sorting, field selection, and paging</a:t>
            </a:r>
          </a:p>
          <a:p>
            <a:r>
              <a:rPr lang="en-US" dirty="0" smtClean="0"/>
              <a:t>Use query parameters; allow ascending and descending sorts, paging offset and limit</a:t>
            </a:r>
          </a:p>
          <a:p>
            <a:endParaRPr lang="en-US" dirty="0"/>
          </a:p>
          <a:p>
            <a:r>
              <a:rPr lang="en-US" dirty="0" smtClean="0"/>
              <a:t>Version your API</a:t>
            </a:r>
          </a:p>
          <a:p>
            <a:r>
              <a:rPr lang="en-US" dirty="0" smtClean="0"/>
              <a:t>Make the API Version mandatory, use simple ordinal (avoid dot notation)</a:t>
            </a:r>
          </a:p>
          <a:p>
            <a:r>
              <a:rPr lang="en-US" dirty="0" err="1" smtClean="0"/>
              <a:t>api</a:t>
            </a:r>
            <a:r>
              <a:rPr lang="en-US" dirty="0" smtClean="0"/>
              <a:t>/v1/widgets or </a:t>
            </a:r>
            <a:r>
              <a:rPr lang="en-US" dirty="0" err="1" smtClean="0"/>
              <a:t>api</a:t>
            </a:r>
            <a:r>
              <a:rPr lang="en-US" dirty="0" smtClean="0"/>
              <a:t>/v2/widgets</a:t>
            </a:r>
          </a:p>
          <a:p>
            <a:endParaRPr lang="en-US" dirty="0" smtClean="0"/>
          </a:p>
          <a:p>
            <a:r>
              <a:rPr lang="en-US" dirty="0" smtClean="0"/>
              <a:t>Allow overriding HTTP method</a:t>
            </a:r>
          </a:p>
          <a:p>
            <a:r>
              <a:rPr lang="en-US" dirty="0" smtClean="0"/>
              <a:t>Some proxies support only POST and GET; use X-HTTP-Method-Override to override the POST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531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think in terms of endpoints – SOAP has a single façade with a single entry point, REST has many entry points</a:t>
            </a:r>
          </a:p>
          <a:p>
            <a:endParaRPr lang="en-US" dirty="0"/>
          </a:p>
          <a:p>
            <a:r>
              <a:rPr lang="en-US" dirty="0" smtClean="0"/>
              <a:t>Don’t expose your domain model in the API – using simplified models means the client is responsible for logical handling and business workflows; expose a model that hides, as much as possible, logical handling and business workflows</a:t>
            </a:r>
          </a:p>
          <a:p>
            <a:endParaRPr lang="en-US" dirty="0"/>
          </a:p>
          <a:p>
            <a:r>
              <a:rPr lang="en-US" dirty="0" smtClean="0"/>
              <a:t>Don’t require versioning</a:t>
            </a:r>
          </a:p>
          <a:p>
            <a:r>
              <a:rPr lang="en-US" dirty="0" smtClean="0"/>
              <a:t>Instead of versioning the API (see last slide), version the media type</a:t>
            </a:r>
          </a:p>
          <a:p>
            <a:r>
              <a:rPr lang="en-US" dirty="0" smtClean="0"/>
              <a:t>Content-Type=application/vnd.company.v2+xml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547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947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23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Client/Server - Uniform interface, separation of concerns</a:t>
            </a:r>
          </a:p>
          <a:p>
            <a:r>
              <a:rPr lang="en-US" dirty="0" smtClean="0"/>
              <a:t>Stateless - No client context is stored on the server between requests</a:t>
            </a:r>
          </a:p>
          <a:p>
            <a:r>
              <a:rPr lang="en-US" dirty="0" smtClean="0"/>
              <a:t>Cacheable - Responses, implicitly or explicitly, must define themselves as cacheable</a:t>
            </a:r>
          </a:p>
          <a:p>
            <a:r>
              <a:rPr lang="en-US" dirty="0" smtClean="0"/>
              <a:t>Layered System - Client cannot detect if it is connected to the end server, or to an intermediary along the way</a:t>
            </a:r>
          </a:p>
          <a:p>
            <a:r>
              <a:rPr lang="en-US" dirty="0" smtClean="0"/>
              <a:t>Code on demand (optional) - Temporarily extend or customize by the transfer of executable code</a:t>
            </a:r>
          </a:p>
          <a:p>
            <a:r>
              <a:rPr lang="en-US" dirty="0" smtClean="0"/>
              <a:t>Uniform interface - Fundamental, simplifies and decouples</a:t>
            </a:r>
          </a:p>
          <a:p>
            <a:r>
              <a:rPr lang="en-US" dirty="0" smtClean="0"/>
              <a:t>Identification of resources - Individual resources are identified in requests (ex. URIs)</a:t>
            </a:r>
          </a:p>
          <a:p>
            <a:r>
              <a:rPr lang="en-US" dirty="0" smtClean="0"/>
              <a:t>Manipulation of resources – Client holds a representation of a resource, has enough information to modify or delete the resource</a:t>
            </a:r>
          </a:p>
          <a:p>
            <a:r>
              <a:rPr lang="en-US" dirty="0" smtClean="0"/>
              <a:t>Self-descriptive messages – each message includes enough information to describe how to process the message (Internet media type/MIME)</a:t>
            </a:r>
          </a:p>
          <a:p>
            <a:r>
              <a:rPr lang="en-US" dirty="0" smtClean="0"/>
              <a:t>HATEOAS – hyperlinks within hypertext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646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086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57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86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18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77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31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FAA48-4680-402E-870B-A72A2D80C3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3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8018-B548-4D48-9290-A5905C7F3F64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86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8018-B548-4D48-9290-A5905C7F3F64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8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8018-B548-4D48-9290-A5905C7F3F64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75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1FD0-3BD1-4FC9-B160-8DECBD9A4D18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62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1FD0-3BD1-4FC9-B160-8DECBD9A4D18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66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1FD0-3BD1-4FC9-B160-8DECBD9A4D18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62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1FD0-3BD1-4FC9-B160-8DECBD9A4D18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20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1FD0-3BD1-4FC9-B160-8DECBD9A4D18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82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1FD0-3BD1-4FC9-B160-8DECBD9A4D18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94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1FD0-3BD1-4FC9-B160-8DECBD9A4D18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507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1FD0-3BD1-4FC9-B160-8DECBD9A4D18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0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8018-B548-4D48-9290-A5905C7F3F64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169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1FD0-3BD1-4FC9-B160-8DECBD9A4D18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260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1FD0-3BD1-4FC9-B160-8DECBD9A4D18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344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1FD0-3BD1-4FC9-B160-8DECBD9A4D18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9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8018-B548-4D48-9290-A5905C7F3F64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1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8018-B548-4D48-9290-A5905C7F3F64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0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8018-B548-4D48-9290-A5905C7F3F64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1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8018-B548-4D48-9290-A5905C7F3F64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7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8018-B548-4D48-9290-A5905C7F3F64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1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8018-B548-4D48-9290-A5905C7F3F64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9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8018-B548-4D48-9290-A5905C7F3F64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0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58018-B548-4D48-9290-A5905C7F3F64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69259-27C4-403F-8349-90978C28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9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C1FD0-3BD1-4FC9-B160-8DECBD9A4D18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DD272-691C-4099-96C0-66C8F22AB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4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presentational_state_transfer#cite_note-thereisnorightway-9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gulfcoastdotnet.org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s.uci.edu/~fielding/pubs/dissertation/rest_arch_style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cs.uci.edu/~fielding/pubs/dissertation/top.htm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jwt.io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detocode.com/blogs/scott/archive/2015/01/15/using-json-web-tokens-with-katana-and-webapi.aspx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web-api/overview/getting-started-with-aspnet-web-api/creating-api-help-pages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win.org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curah.microsoft.com/204714/dosdonts-and-best-practices-of-aspnet-web-api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mwaysolutions.com/2014/06/05/10-best-practices-for-better-restful-api/" TargetMode="External"/><Relationship Id="rId5" Type="http://schemas.openxmlformats.org/officeDocument/2006/relationships/hyperlink" Target="http://devproconnections.com/aspnet/aspnet-web-api-rest-perspective" TargetMode="External"/><Relationship Id="rId4" Type="http://schemas.openxmlformats.org/officeDocument/2006/relationships/hyperlink" Target="http://www.vinaysahni.com/best-practices-for-a-pragmatic-restful-api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tpostman.com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tpostman.com/docs/capture" TargetMode="External"/><Relationship Id="rId4" Type="http://schemas.openxmlformats.org/officeDocument/2006/relationships/hyperlink" Target="https://www.getpostman.com/docs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>
                <a:ln w="0">
                  <a:noFill/>
                </a:ln>
                <a:solidFill>
                  <a:schemeClr val="bg1"/>
                </a:solidFill>
              </a:rPr>
              <a:t>Keith Telle</a:t>
            </a:r>
          </a:p>
          <a:p>
            <a:r>
              <a:rPr lang="en-US" i="1" dirty="0" smtClean="0">
                <a:ln w="0">
                  <a:noFill/>
                </a:ln>
                <a:solidFill>
                  <a:schemeClr val="bg1"/>
                </a:solidFill>
              </a:rPr>
              <a:t>Lead Software Engineer</a:t>
            </a:r>
          </a:p>
          <a:p>
            <a:r>
              <a:rPr lang="en-US" i="1" dirty="0" smtClean="0">
                <a:ln w="0">
                  <a:noFill/>
                </a:ln>
                <a:solidFill>
                  <a:schemeClr val="bg1"/>
                </a:solidFill>
              </a:rPr>
              <a:t>Bit Wizards</a:t>
            </a:r>
            <a:endParaRPr lang="en-US" i="1" dirty="0">
              <a:ln w="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REST, </a:t>
            </a:r>
            <a:r>
              <a:rPr lang="en-US" dirty="0" err="1" smtClean="0">
                <a:solidFill>
                  <a:schemeClr val="bg1"/>
                </a:solidFill>
              </a:rPr>
              <a:t>WebAPI</a:t>
            </a:r>
            <a:r>
              <a:rPr lang="en-US" dirty="0" smtClean="0">
                <a:solidFill>
                  <a:schemeClr val="bg1"/>
                </a:solidFill>
              </a:rPr>
              <a:t> 2,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and Best Practices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How does REST work?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Things are linked together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HATEOAS “Hypermedia </a:t>
            </a:r>
            <a:r>
              <a:rPr lang="en-US" dirty="0">
                <a:solidFill>
                  <a:schemeClr val="bg1"/>
                </a:solidFill>
              </a:rPr>
              <a:t>as the engine of application state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idea of </a:t>
            </a:r>
            <a:r>
              <a:rPr lang="en-US" dirty="0" smtClean="0">
                <a:solidFill>
                  <a:schemeClr val="bg1"/>
                </a:solidFill>
              </a:rPr>
              <a:t>links in a document or resource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Can </a:t>
            </a:r>
            <a:r>
              <a:rPr lang="en-US" dirty="0">
                <a:solidFill>
                  <a:schemeClr val="bg1"/>
                </a:solidFill>
              </a:rPr>
              <a:t>point to resources that are provided by a different application, a different server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Enables </a:t>
            </a:r>
            <a:r>
              <a:rPr lang="en-US" dirty="0">
                <a:solidFill>
                  <a:schemeClr val="bg1"/>
                </a:solidFill>
              </a:rPr>
              <a:t>the client to move the application from one state to the next by following a link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247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How does REST work?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standard HTTP methods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simple</a:t>
            </a:r>
            <a:r>
              <a:rPr lang="en-US" dirty="0">
                <a:solidFill>
                  <a:schemeClr val="bg1"/>
                </a:solidFill>
              </a:rPr>
              <a:t>, flexible, and ubiquitous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GET : retrieve </a:t>
            </a:r>
            <a:r>
              <a:rPr lang="en-US" dirty="0">
                <a:solidFill>
                  <a:schemeClr val="bg1"/>
                </a:solidFill>
              </a:rPr>
              <a:t>a resource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POST : create </a:t>
            </a:r>
            <a:r>
              <a:rPr lang="en-US" dirty="0">
                <a:solidFill>
                  <a:schemeClr val="bg1"/>
                </a:solidFill>
              </a:rPr>
              <a:t>a resource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PUT : change </a:t>
            </a:r>
            <a:r>
              <a:rPr lang="en-US" dirty="0">
                <a:solidFill>
                  <a:schemeClr val="bg1"/>
                </a:solidFill>
              </a:rPr>
              <a:t>the state of a resource or to update it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DELETE : remove </a:t>
            </a:r>
            <a:r>
              <a:rPr lang="en-US" dirty="0">
                <a:solidFill>
                  <a:schemeClr val="bg1"/>
                </a:solidFill>
              </a:rPr>
              <a:t>or delete a </a:t>
            </a:r>
            <a:r>
              <a:rPr lang="en-US" dirty="0" smtClean="0">
                <a:solidFill>
                  <a:schemeClr val="bg1"/>
                </a:solidFill>
              </a:rPr>
              <a:t>resource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954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How does REST work?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err="1">
                <a:solidFill>
                  <a:schemeClr val="bg1"/>
                </a:solidFill>
              </a:rPr>
              <a:t>G</a:t>
            </a:r>
            <a:r>
              <a:rPr lang="en-US" dirty="0" err="1" smtClean="0">
                <a:solidFill>
                  <a:schemeClr val="bg1"/>
                </a:solidFill>
              </a:rPr>
              <a:t>etCustomerDetails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GET </a:t>
            </a:r>
            <a:r>
              <a:rPr lang="en-US" dirty="0">
                <a:solidFill>
                  <a:schemeClr val="bg1"/>
                </a:solidFill>
              </a:rPr>
              <a:t>http://example.com/customers/123456/details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683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How does REST work?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Uses HTTP Error Handling and Reporting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Align </a:t>
            </a:r>
            <a:r>
              <a:rPr lang="en-US" dirty="0">
                <a:solidFill>
                  <a:schemeClr val="bg1"/>
                </a:solidFill>
              </a:rPr>
              <a:t>errors with HTTP status codes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Can provide body content to amplify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Verbose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Plain </a:t>
            </a:r>
            <a:r>
              <a:rPr lang="en-US" dirty="0">
                <a:solidFill>
                  <a:schemeClr val="bg1"/>
                </a:solidFill>
              </a:rPr>
              <a:t>language descriptions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As </a:t>
            </a:r>
            <a:r>
              <a:rPr lang="en-US" dirty="0">
                <a:solidFill>
                  <a:schemeClr val="bg1"/>
                </a:solidFill>
              </a:rPr>
              <a:t>many hints as </a:t>
            </a: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API team can think of about what's causing an error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496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How does REST work?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 Status Codes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200</a:t>
            </a: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Ok					403	Forbidden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Created				404	Page / Resource Not Found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304</a:t>
            </a:r>
            <a:r>
              <a:rPr lang="en-US" dirty="0">
                <a:solidFill>
                  <a:schemeClr val="bg1"/>
                </a:solidFill>
              </a:rPr>
              <a:t>	Not </a:t>
            </a:r>
            <a:r>
              <a:rPr lang="en-US" dirty="0" smtClean="0">
                <a:solidFill>
                  <a:schemeClr val="bg1"/>
                </a:solidFill>
              </a:rPr>
              <a:t>Modified			405	Method Not Allowed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400</a:t>
            </a:r>
            <a:r>
              <a:rPr lang="en-US" dirty="0">
                <a:solidFill>
                  <a:schemeClr val="bg1"/>
                </a:solidFill>
              </a:rPr>
              <a:t>	Bad </a:t>
            </a:r>
            <a:r>
              <a:rPr lang="en-US" dirty="0" smtClean="0">
                <a:solidFill>
                  <a:schemeClr val="bg1"/>
                </a:solidFill>
              </a:rPr>
              <a:t>Request				415	Unsu</a:t>
            </a:r>
            <a:r>
              <a:rPr lang="en-US" dirty="0" smtClean="0">
                <a:solidFill>
                  <a:schemeClr val="bg1"/>
                </a:solidFill>
              </a:rPr>
              <a:t>pported Media Type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401</a:t>
            </a:r>
            <a:r>
              <a:rPr lang="en-US" dirty="0">
                <a:solidFill>
                  <a:schemeClr val="bg1"/>
                </a:solidFill>
              </a:rPr>
              <a:t>	Not </a:t>
            </a:r>
            <a:r>
              <a:rPr lang="en-US" dirty="0" smtClean="0">
                <a:solidFill>
                  <a:schemeClr val="bg1"/>
                </a:solidFill>
              </a:rPr>
              <a:t>Authorized			500	Internal Server Error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794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How does REST work?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Your </a:t>
            </a:r>
            <a:r>
              <a:rPr lang="en-US" dirty="0">
                <a:solidFill>
                  <a:schemeClr val="bg1"/>
                </a:solidFill>
              </a:rPr>
              <a:t>API Key is Invalid, Generate a </a:t>
            </a:r>
            <a:r>
              <a:rPr lang="en-US" dirty="0" smtClean="0">
                <a:solidFill>
                  <a:schemeClr val="bg1"/>
                </a:solidFill>
              </a:rPr>
              <a:t>valid </a:t>
            </a:r>
            <a:r>
              <a:rPr lang="en-US" dirty="0">
                <a:solidFill>
                  <a:schemeClr val="bg1"/>
                </a:solidFill>
              </a:rPr>
              <a:t>API Key at http://…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User ID is required for this action. Read more at http://…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Your JSON was not properly formed. See example JSON here: http://…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156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How does REST work?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Resources may have multiple representations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Provide </a:t>
            </a:r>
            <a:r>
              <a:rPr lang="en-US" dirty="0">
                <a:solidFill>
                  <a:schemeClr val="bg1"/>
                </a:solidFill>
              </a:rPr>
              <a:t>multiple representations of resources for different needs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JSON </a:t>
            </a:r>
            <a:r>
              <a:rPr lang="en-US" dirty="0">
                <a:solidFill>
                  <a:schemeClr val="bg1"/>
                </a:solidFill>
              </a:rPr>
              <a:t>or </a:t>
            </a:r>
            <a:r>
              <a:rPr lang="en-US" dirty="0" smtClean="0">
                <a:solidFill>
                  <a:schemeClr val="bg1"/>
                </a:solidFill>
              </a:rPr>
              <a:t>XML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Also other formats such as iCalendar, vCard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85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How does REST work?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Works </a:t>
            </a:r>
            <a:r>
              <a:rPr lang="en-US" dirty="0" err="1">
                <a:solidFill>
                  <a:schemeClr val="bg1"/>
                </a:solidFill>
              </a:rPr>
              <a:t>statelessly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Not </a:t>
            </a:r>
            <a:r>
              <a:rPr lang="en-US" dirty="0">
                <a:solidFill>
                  <a:schemeClr val="bg1"/>
                </a:solidFill>
              </a:rPr>
              <a:t>stateless, communicates </a:t>
            </a:r>
            <a:r>
              <a:rPr lang="en-US" dirty="0" err="1">
                <a:solidFill>
                  <a:schemeClr val="bg1"/>
                </a:solidFill>
              </a:rPr>
              <a:t>statelessly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Turned </a:t>
            </a:r>
            <a:r>
              <a:rPr lang="en-US" dirty="0">
                <a:solidFill>
                  <a:schemeClr val="bg1"/>
                </a:solidFill>
              </a:rPr>
              <a:t>into resource state or kept on the client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Scalability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Isolates </a:t>
            </a:r>
            <a:r>
              <a:rPr lang="en-US" dirty="0">
                <a:solidFill>
                  <a:schemeClr val="bg1"/>
                </a:solidFill>
              </a:rPr>
              <a:t>the client from changes on the server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Physical </a:t>
            </a:r>
            <a:r>
              <a:rPr lang="en-US" dirty="0">
                <a:solidFill>
                  <a:schemeClr val="bg1"/>
                </a:solidFill>
              </a:rPr>
              <a:t>and logical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245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What does REST look like?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2884233"/>
          <a:ext cx="10515600" cy="20216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031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1031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</a:pPr>
                      <a:r>
                        <a:rPr lang="en-US" sz="1150">
                          <a:effectLst/>
                        </a:rPr>
                        <a:t>Resource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</a:pPr>
                      <a:r>
                        <a:rPr lang="en-US" sz="1150">
                          <a:effectLst/>
                        </a:rPr>
                        <a:t>GET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</a:pPr>
                      <a:r>
                        <a:rPr lang="en-US" sz="1150">
                          <a:effectLst/>
                        </a:rPr>
                        <a:t>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</a:pPr>
                      <a:r>
                        <a:rPr lang="en-US" sz="1150">
                          <a:effectLst/>
                        </a:rPr>
                        <a:t>POST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</a:pPr>
                      <a:r>
                        <a:rPr lang="en-US" sz="1150">
                          <a:effectLst/>
                        </a:rPr>
                        <a:t>DELETE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28575" marB="2857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</a:pPr>
                      <a:r>
                        <a:rPr lang="en-US" sz="1150">
                          <a:effectLst/>
                        </a:rPr>
                        <a:t>Collection URI, such ashttp://api.example.com/v1/resources/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</a:pPr>
                      <a:r>
                        <a:rPr lang="en-US" sz="1150">
                          <a:effectLst/>
                        </a:rPr>
                        <a:t>List the URIs and perhaps other details of the collection's members.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</a:pPr>
                      <a:r>
                        <a:rPr lang="en-US" sz="1150">
                          <a:effectLst/>
                        </a:rPr>
                        <a:t>Replace the entire collection with another collection.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</a:pPr>
                      <a:r>
                        <a:rPr lang="en-US" sz="1150">
                          <a:effectLst/>
                        </a:rPr>
                        <a:t>Create a new entry in the collection. The new entry's URI is assigned automatically and is usually returned by the operation.</a:t>
                      </a:r>
                      <a:r>
                        <a:rPr lang="en-US" sz="750" u="none" strike="noStrike" baseline="30000">
                          <a:effectLst/>
                          <a:hlinkClick r:id="rId3"/>
                        </a:rPr>
                        <a:t>[9]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</a:pPr>
                      <a:r>
                        <a:rPr lang="en-US" sz="1150">
                          <a:effectLst/>
                        </a:rPr>
                        <a:t>Delete the entire collection.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28575" marB="2857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</a:pPr>
                      <a:r>
                        <a:rPr lang="en-US" sz="1150">
                          <a:effectLst/>
                        </a:rPr>
                        <a:t>Element URI, such ashttp://api.example.com/v1/resources/item17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</a:pPr>
                      <a:r>
                        <a:rPr lang="en-US" sz="1150">
                          <a:effectLst/>
                        </a:rPr>
                        <a:t>Retrieve a representation of the addressed member of the collection, expressed in an appropriate Internet media type.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</a:pPr>
                      <a:r>
                        <a:rPr lang="en-US" sz="1150">
                          <a:effectLst/>
                        </a:rPr>
                        <a:t>Replace the addressed member of the collection, or if it does not exist,create it.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</a:pPr>
                      <a:r>
                        <a:rPr lang="en-US" sz="1150">
                          <a:effectLst/>
                        </a:rPr>
                        <a:t>Not generally used. Treat the addressed member as a collection in its own right and create a new entry in it.</a:t>
                      </a:r>
                      <a:r>
                        <a:rPr lang="en-US" sz="750" u="none" strike="noStrike" baseline="30000">
                          <a:effectLst/>
                          <a:hlinkClick r:id="rId3"/>
                        </a:rPr>
                        <a:t>[9]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</a:pPr>
                      <a:r>
                        <a:rPr lang="en-US" sz="1150" dirty="0">
                          <a:effectLst/>
                        </a:rPr>
                        <a:t>Delete the addressed member of the collection.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28575" marB="2857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2638" y="5181600"/>
            <a:ext cx="448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ref</a:t>
            </a:r>
            <a:r>
              <a:rPr lang="en-US" dirty="0">
                <a:solidFill>
                  <a:schemeClr val="bg1"/>
                </a:solidFill>
              </a:rPr>
              <a:t>. Wikipedia, Representational state transfer</a:t>
            </a:r>
          </a:p>
        </p:txBody>
      </p:sp>
    </p:spTree>
    <p:extLst>
      <p:ext uri="{BB962C8B-B14F-4D97-AF65-F5344CB8AC3E}">
        <p14:creationId xmlns:p14="http://schemas.microsoft.com/office/powerpoint/2010/main" val="626977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What is </a:t>
            </a:r>
            <a:r>
              <a:rPr lang="en-US" dirty="0" err="1" smtClean="0">
                <a:solidFill>
                  <a:schemeClr val="bg1"/>
                </a:solidFill>
              </a:rPr>
              <a:t>WebAPI</a:t>
            </a:r>
            <a:r>
              <a:rPr lang="en-US" dirty="0" smtClean="0">
                <a:solidFill>
                  <a:schemeClr val="bg1"/>
                </a:solidFill>
              </a:rPr>
              <a:t> 2?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Microsoft framework for creating REST web services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(alternative is </a:t>
            </a:r>
            <a:r>
              <a:rPr lang="en-US" dirty="0" err="1" smtClean="0">
                <a:solidFill>
                  <a:schemeClr val="bg1"/>
                </a:solidFill>
              </a:rPr>
              <a:t>ServiceStack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framework, https://servicestack.net/)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Based </a:t>
            </a:r>
            <a:r>
              <a:rPr lang="en-US" dirty="0">
                <a:solidFill>
                  <a:schemeClr val="bg1"/>
                </a:solidFill>
              </a:rPr>
              <a:t>on the Model-View-Controller pattern, built on ASP.NET MVC 5 framework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Model </a:t>
            </a:r>
            <a:r>
              <a:rPr lang="en-US" dirty="0">
                <a:solidFill>
                  <a:schemeClr val="bg1"/>
                </a:solidFill>
              </a:rPr>
              <a:t>is an object that represents the data in your </a:t>
            </a:r>
            <a:r>
              <a:rPr lang="en-US" dirty="0" smtClean="0">
                <a:solidFill>
                  <a:schemeClr val="bg1"/>
                </a:solidFill>
              </a:rPr>
              <a:t>application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View is the API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Controller </a:t>
            </a:r>
            <a:r>
              <a:rPr lang="en-US" dirty="0">
                <a:solidFill>
                  <a:schemeClr val="bg1"/>
                </a:solidFill>
              </a:rPr>
              <a:t>is an object that handles HTTP requests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Caller-independent web services (</a:t>
            </a:r>
            <a:r>
              <a:rPr lang="en-US" dirty="0" err="1">
                <a:solidFill>
                  <a:schemeClr val="bg1"/>
                </a:solidFill>
              </a:rPr>
              <a:t>Javascript</a:t>
            </a:r>
            <a:r>
              <a:rPr lang="en-US" dirty="0">
                <a:solidFill>
                  <a:schemeClr val="bg1"/>
                </a:solidFill>
              </a:rPr>
              <a:t>/JQuery, Angular, etc.)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8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i="1" dirty="0" smtClean="0">
              <a:ln w="0">
                <a:noFill/>
              </a:ln>
              <a:solidFill>
                <a:schemeClr val="bg1"/>
              </a:solidFill>
            </a:endParaRPr>
          </a:p>
          <a:p>
            <a:r>
              <a:rPr lang="en-US" i="1" dirty="0">
                <a:ln w="0">
                  <a:noFill/>
                </a:ln>
                <a:solidFill>
                  <a:schemeClr val="bg1"/>
                </a:solidFill>
                <a:hlinkClick r:id="rId4"/>
              </a:rPr>
              <a:t>http://</a:t>
            </a:r>
            <a:r>
              <a:rPr lang="en-US" i="1" dirty="0" smtClean="0">
                <a:ln w="0">
                  <a:noFill/>
                </a:ln>
                <a:solidFill>
                  <a:schemeClr val="bg1"/>
                </a:solidFill>
                <a:hlinkClick r:id="rId4"/>
              </a:rPr>
              <a:t>www.gulfcoastdotnet.org</a:t>
            </a:r>
            <a:endParaRPr lang="en-US" i="1" dirty="0" smtClean="0">
              <a:ln w="0">
                <a:noFill/>
              </a:ln>
              <a:solidFill>
                <a:schemeClr val="bg1"/>
              </a:solidFill>
            </a:endParaRPr>
          </a:p>
          <a:p>
            <a:r>
              <a:rPr lang="en-US" i="1" dirty="0" smtClean="0">
                <a:ln w="0">
                  <a:noFill/>
                </a:ln>
                <a:solidFill>
                  <a:schemeClr val="bg1"/>
                </a:solidFill>
              </a:rPr>
              <a:t>@</a:t>
            </a:r>
            <a:r>
              <a:rPr lang="en-US" i="1" dirty="0">
                <a:ln w="0">
                  <a:noFill/>
                </a:ln>
                <a:solidFill>
                  <a:schemeClr val="bg1"/>
                </a:solidFill>
              </a:rPr>
              <a:t>GCDNUG</a:t>
            </a:r>
          </a:p>
          <a:p>
            <a:endParaRPr lang="en-US" i="1" dirty="0">
              <a:ln w="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Gulf Coast DOTNET User Group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May 19, 2015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5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What are </a:t>
            </a:r>
            <a:r>
              <a:rPr lang="en-US" dirty="0" smtClean="0">
                <a:solidFill>
                  <a:schemeClr val="bg1"/>
                </a:solidFill>
              </a:rPr>
              <a:t>the features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of Web API 2?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Routing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http</a:t>
            </a:r>
            <a:r>
              <a:rPr lang="en-US" dirty="0">
                <a:solidFill>
                  <a:schemeClr val="bg1"/>
                </a:solidFill>
              </a:rPr>
              <a:t>://example.com/users/711856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http</a:t>
            </a:r>
            <a:r>
              <a:rPr lang="en-US" dirty="0">
                <a:solidFill>
                  <a:schemeClr val="bg1"/>
                </a:solidFill>
              </a:rPr>
              <a:t>://example.com/orders/233546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495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What are the features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of Web API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UsersController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ApiController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GET: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/Users/5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Get(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user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UserRepository.Get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(id);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return user;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986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What are the features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of Web API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Attribute Routing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http://example.com/users/711856/orders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http://example.com/users/711856/orders/233546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http://example.com/users/711856/orders/233546/details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706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What are the features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of Web API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UsersController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ApiController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[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Route(“users/{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}/orders”)]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&lt;Order&gt;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GetOrdersByCustomer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orders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UserRepository.GetOrders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return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orders;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314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What are the features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of Web API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Serialization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XML Media-Type Formatter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JSON Media-Type Formatter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/>
                <a:cs typeface="Consolas" panose="020B0609020204030204" pitchFamily="49" charset="0"/>
              </a:rPr>
              <a:t>Selected via provided media type (HTTP headers)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035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What are the features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of Web API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JSON Media-Type Formatter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Product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 { get; set;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decimal Price { get; set; }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JsonIgnore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ProductCode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634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What are the features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of Web API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JSON Media-Type Formatter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DataContract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Product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DataMember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 { get; set;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DataMember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decimal Price { get; set;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ProductCode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724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What are the features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of Web API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>
                <a:solidFill>
                  <a:schemeClr val="bg1"/>
                </a:solidFill>
                <a:cs typeface="Consolas" panose="020B0609020204030204" pitchFamily="49" charset="0"/>
              </a:rPr>
              <a:t>Configuration</a:t>
            </a:r>
          </a:p>
          <a:p>
            <a:pPr marL="0" indent="0">
              <a:buNone/>
            </a:pPr>
            <a:endParaRPr lang="en-US" sz="3400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GlobalConfiguration.Configuration.Formatters.JsonFormatter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json.UseDataContractJsonSerializer</a:t>
            </a:r>
            <a:r>
              <a:rPr lang="en-US" sz="2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true;</a:t>
            </a:r>
          </a:p>
          <a:p>
            <a:endParaRPr lang="en-US" sz="22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json.SerializerSettings.ContractResolver</a:t>
            </a:r>
            <a:r>
              <a:rPr lang="en-US" sz="2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2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CamelCasePropertyNamesContractResolver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sz="22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json.SerializerSettings.DateFormatHandling</a:t>
            </a:r>
            <a:r>
              <a:rPr lang="en-US" sz="2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Newtonsoft.Json.DateFormatHandling.MicrosoftDateFormat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2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json.SerializerSettings.DateTimeZoneHandling</a:t>
            </a:r>
            <a:r>
              <a:rPr lang="en-US" sz="2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Newtonsoft.Json.DateTimeZoneHandling.Utc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2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json.SerializerSettings.Formatting</a:t>
            </a:r>
            <a:r>
              <a:rPr lang="en-US" sz="2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Newtonsoft.Json.Formatting.Indented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358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What are the features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of Web API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Dynamic Objects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 Get()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{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	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Name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"Alice",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Age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23,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Pets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new List&lt;string&gt; { "Fido", "Polly", "Spot" }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};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968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What are the features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of Web API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Security, Authentication, and Authorization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ASP.NET </a:t>
            </a:r>
            <a:r>
              <a:rPr lang="en-US" dirty="0">
                <a:solidFill>
                  <a:schemeClr val="bg1"/>
                </a:solidFill>
              </a:rPr>
              <a:t>Identity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Individual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app uses a membership database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Organizational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Azure </a:t>
            </a:r>
            <a:r>
              <a:rPr lang="en-US" dirty="0">
                <a:solidFill>
                  <a:schemeClr val="bg1"/>
                </a:solidFill>
              </a:rPr>
              <a:t>Active Directory, Office 365, or </a:t>
            </a:r>
            <a:r>
              <a:rPr lang="en-US" dirty="0" err="1">
                <a:solidFill>
                  <a:schemeClr val="bg1"/>
                </a:solidFill>
              </a:rPr>
              <a:t>on-premise</a:t>
            </a:r>
            <a:r>
              <a:rPr lang="en-US" dirty="0">
                <a:solidFill>
                  <a:schemeClr val="bg1"/>
                </a:solidFill>
              </a:rPr>
              <a:t> Active Directory credentials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</a:t>
            </a:r>
            <a:r>
              <a:rPr lang="en-US" dirty="0" smtClean="0">
                <a:solidFill>
                  <a:schemeClr val="bg1"/>
                </a:solidFill>
              </a:rPr>
              <a:t>authentication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Intended </a:t>
            </a:r>
            <a:r>
              <a:rPr lang="en-US" dirty="0">
                <a:solidFill>
                  <a:schemeClr val="bg1"/>
                </a:solidFill>
              </a:rPr>
              <a:t>for Intranet applications, and uses the Windows Authentication IIS module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57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What is REST?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</a:rPr>
              <a:t>RE</a:t>
            </a:r>
            <a:r>
              <a:rPr lang="en-US" dirty="0" err="1" smtClean="0">
                <a:solidFill>
                  <a:schemeClr val="bg1"/>
                </a:solidFill>
              </a:rPr>
              <a:t>presentational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tate </a:t>
            </a:r>
            <a:r>
              <a:rPr lang="en-US" sz="3200" b="1" dirty="0" smtClean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ransfer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Originally </a:t>
            </a:r>
            <a:r>
              <a:rPr lang="en-US" dirty="0">
                <a:solidFill>
                  <a:schemeClr val="bg1"/>
                </a:solidFill>
              </a:rPr>
              <a:t>described by Roy Thomas </a:t>
            </a:r>
            <a:r>
              <a:rPr lang="en-US" dirty="0" smtClean="0">
                <a:solidFill>
                  <a:schemeClr val="bg1"/>
                </a:solidFill>
              </a:rPr>
              <a:t>Fielding, circa 2000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Doctorial Dissertation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“Architectural </a:t>
            </a:r>
            <a:r>
              <a:rPr lang="en-US" dirty="0">
                <a:solidFill>
                  <a:schemeClr val="bg1"/>
                </a:solidFill>
              </a:rPr>
              <a:t>Styles and the Design of Network-based Software </a:t>
            </a:r>
            <a:r>
              <a:rPr lang="en-US" dirty="0" smtClean="0">
                <a:solidFill>
                  <a:schemeClr val="bg1"/>
                </a:solidFill>
              </a:rPr>
              <a:t>Architectures”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dirty="0">
                <a:solidFill>
                  <a:schemeClr val="bg1"/>
                </a:solidFill>
                <a:hlinkClick r:id="rId3"/>
              </a:rPr>
              <a:t>://www.ics.uci.edu/~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fielding/pubs/dissertation/rest_arch_style.htm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Chapter 5, “Representational </a:t>
            </a:r>
            <a:r>
              <a:rPr lang="en-US" dirty="0">
                <a:solidFill>
                  <a:schemeClr val="bg1"/>
                </a:solidFill>
              </a:rPr>
              <a:t>State Transfer (REST</a:t>
            </a:r>
            <a:r>
              <a:rPr lang="en-US" dirty="0" smtClean="0">
                <a:solidFill>
                  <a:schemeClr val="bg1"/>
                </a:solidFill>
              </a:rPr>
              <a:t>)”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4"/>
              </a:rPr>
              <a:t>https</a:t>
            </a:r>
            <a:r>
              <a:rPr lang="en-US" dirty="0">
                <a:solidFill>
                  <a:schemeClr val="bg1"/>
                </a:solidFill>
                <a:hlinkClick r:id="rId4"/>
              </a:rPr>
              <a:t>://www.ics.uci.edu/~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fielding/pubs/dissertation/top.htm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89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What are the features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of Web API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Security, Authentication, and Authorization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JSON </a:t>
            </a:r>
            <a:r>
              <a:rPr lang="en-US" dirty="0">
                <a:solidFill>
                  <a:schemeClr val="bg1"/>
                </a:solidFill>
              </a:rPr>
              <a:t>Web </a:t>
            </a:r>
            <a:r>
              <a:rPr lang="en-US" dirty="0" smtClean="0">
                <a:solidFill>
                  <a:schemeClr val="bg1"/>
                </a:solidFill>
              </a:rPr>
              <a:t>Token (JWT)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3"/>
              </a:rPr>
              <a:t>://jwt.io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en-US" dirty="0">
                <a:solidFill>
                  <a:schemeClr val="bg1"/>
                </a:solidFill>
              </a:rPr>
              <a:t>JSON Web Tokens with Katana and </a:t>
            </a:r>
            <a:r>
              <a:rPr lang="en-US" dirty="0" err="1">
                <a:solidFill>
                  <a:schemeClr val="bg1"/>
                </a:solidFill>
              </a:rPr>
              <a:t>WebAPI</a:t>
            </a:r>
            <a:r>
              <a:rPr lang="en-US" dirty="0">
                <a:solidFill>
                  <a:schemeClr val="bg1"/>
                </a:solidFill>
              </a:rPr>
              <a:t> by K. Scott </a:t>
            </a:r>
            <a:r>
              <a:rPr lang="en-US" dirty="0" smtClean="0">
                <a:solidFill>
                  <a:schemeClr val="bg1"/>
                </a:solidFill>
              </a:rPr>
              <a:t>Allen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4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4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odetocode.com/blogs/scott/archive/2015/01/15/using-json-web-tokens-with-katana-and-webapi.aspx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830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What are the features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of Web API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Error Handling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HttpResponseException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HttpError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506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What are the features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of Web API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HttpResponseException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Returns </a:t>
            </a:r>
            <a:r>
              <a:rPr lang="en-US" dirty="0">
                <a:solidFill>
                  <a:schemeClr val="bg1"/>
                </a:solidFill>
              </a:rPr>
              <a:t>any HTTP status code that you specify in the exception </a:t>
            </a:r>
            <a:r>
              <a:rPr lang="en-US" dirty="0" smtClean="0">
                <a:solidFill>
                  <a:schemeClr val="bg1"/>
                </a:solidFill>
              </a:rPr>
              <a:t>constructor</a:t>
            </a:r>
          </a:p>
          <a:p>
            <a:pPr marL="0" indent="0">
              <a:buNone/>
            </a:pPr>
            <a:endParaRPr lang="en-US" sz="10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 Get(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Product item = 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repository.Get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(id);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(item == null)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HttpResponseMessage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HttpStatusCode.NotFound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{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Content = new 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StringContent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("No product with ID = {0}", id)),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ReasonPhrase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"Product ID Not Found"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};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3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 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HttpResponseException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endParaRPr lang="en-US" sz="13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item;</a:t>
            </a:r>
          </a:p>
          <a:p>
            <a:pPr marL="0" indent="0">
              <a:buNone/>
            </a:pPr>
            <a:r>
              <a:rPr lang="en-US" sz="1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753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What are the features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of Web API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HttpError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Provides </a:t>
            </a:r>
            <a:r>
              <a:rPr lang="en-US" dirty="0">
                <a:solidFill>
                  <a:schemeClr val="bg1"/>
                </a:solidFill>
              </a:rPr>
              <a:t>a consistent way to return error information in the response </a:t>
            </a:r>
            <a:r>
              <a:rPr lang="en-US" dirty="0" smtClean="0">
                <a:solidFill>
                  <a:schemeClr val="bg1"/>
                </a:solidFill>
              </a:rPr>
              <a:t>body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HttpResponseMessage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Product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repository.Get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(id);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(item == null)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("Product with id = {0} not found", id);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Request.CreateErrorResponse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HttpStatusCode.NotFound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message);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Request.CreateResponse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HttpStatusCode.OK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item);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4064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What are the features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of Web API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API Reference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Creating Help Pages for ASP.NET Web API by Mike </a:t>
            </a:r>
            <a:r>
              <a:rPr lang="en-US" dirty="0" smtClean="0">
                <a:solidFill>
                  <a:schemeClr val="bg1"/>
                </a:solidFill>
              </a:rPr>
              <a:t>Wasson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www.asp.net/web-api/overview/getting-started-with-aspnet-web-api/creating-api-help-pages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Cross </a:t>
            </a:r>
            <a:r>
              <a:rPr lang="en-US" dirty="0">
                <a:solidFill>
                  <a:schemeClr val="bg1"/>
                </a:solidFill>
              </a:rPr>
              <a:t>origin resource sharing (CORS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OWIN </a:t>
            </a:r>
            <a:r>
              <a:rPr lang="en-US" dirty="0">
                <a:solidFill>
                  <a:schemeClr val="bg1"/>
                </a:solidFill>
              </a:rPr>
              <a:t>(Open Web Interface for .NET) self </a:t>
            </a:r>
            <a:r>
              <a:rPr lang="en-US" dirty="0" smtClean="0">
                <a:solidFill>
                  <a:schemeClr val="bg1"/>
                </a:solidFill>
              </a:rPr>
              <a:t>hosting, 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4"/>
              </a:rPr>
              <a:t>://owin.org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Defines </a:t>
            </a:r>
            <a:r>
              <a:rPr lang="en-US" dirty="0">
                <a:solidFill>
                  <a:schemeClr val="bg1"/>
                </a:solidFill>
              </a:rPr>
              <a:t>a standard interface between .NET web servers and web applications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Katana - OWIN implementations for Microsoft servers and frameworks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939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What are the features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of Web API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IHttpActionResult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6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IHttpActionResult</a:t>
            </a: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 (</a:t>
            </a:r>
            <a:r>
              <a:rPr lang="en-US" sz="2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id)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Product </a:t>
            </a:r>
            <a:r>
              <a:rPr lang="en-US" sz="2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2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repository.Get</a:t>
            </a: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(id);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(product == null)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return </a:t>
            </a:r>
            <a:r>
              <a:rPr lang="en-US" sz="2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NotFound</a:t>
            </a: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// Returns a </a:t>
            </a:r>
            <a:r>
              <a:rPr lang="en-US" sz="2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NotFoundResult</a:t>
            </a:r>
            <a:endParaRPr lang="en-US" sz="2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Ok(product);  // Returns an </a:t>
            </a:r>
            <a:r>
              <a:rPr lang="en-US" sz="2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OkNegotiatedContentResult</a:t>
            </a:r>
            <a:endParaRPr lang="en-US" sz="2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41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Best Practices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Use nouns but no </a:t>
            </a:r>
            <a:r>
              <a:rPr lang="en-US" dirty="0" smtClean="0">
                <a:solidFill>
                  <a:schemeClr val="bg1"/>
                </a:solidFill>
              </a:rPr>
              <a:t>verbs</a:t>
            </a:r>
          </a:p>
          <a:p>
            <a:r>
              <a:rPr lang="en-US" dirty="0">
                <a:solidFill>
                  <a:schemeClr val="bg1"/>
                </a:solidFill>
              </a:rPr>
              <a:t>GET method and query parameters should not alter the </a:t>
            </a:r>
            <a:r>
              <a:rPr lang="en-US" dirty="0" smtClean="0">
                <a:solidFill>
                  <a:schemeClr val="bg1"/>
                </a:solidFill>
              </a:rPr>
              <a:t>state</a:t>
            </a:r>
          </a:p>
          <a:p>
            <a:r>
              <a:rPr lang="en-US" dirty="0">
                <a:solidFill>
                  <a:schemeClr val="bg1"/>
                </a:solidFill>
              </a:rPr>
              <a:t>Use plural </a:t>
            </a:r>
            <a:r>
              <a:rPr lang="en-US" dirty="0" smtClean="0">
                <a:solidFill>
                  <a:schemeClr val="bg1"/>
                </a:solidFill>
              </a:rPr>
              <a:t>nouns</a:t>
            </a:r>
          </a:p>
          <a:p>
            <a:r>
              <a:rPr lang="en-US" dirty="0">
                <a:solidFill>
                  <a:schemeClr val="bg1"/>
                </a:solidFill>
              </a:rPr>
              <a:t>Use sub-resources for </a:t>
            </a:r>
            <a:r>
              <a:rPr lang="en-US" dirty="0" smtClean="0">
                <a:solidFill>
                  <a:schemeClr val="bg1"/>
                </a:solidFill>
              </a:rPr>
              <a:t>relations</a:t>
            </a:r>
          </a:p>
          <a:p>
            <a:r>
              <a:rPr lang="en-US" dirty="0">
                <a:solidFill>
                  <a:schemeClr val="bg1"/>
                </a:solidFill>
              </a:rPr>
              <a:t>Use HTTP headers for serialization </a:t>
            </a:r>
            <a:r>
              <a:rPr lang="en-US" dirty="0" smtClean="0">
                <a:solidFill>
                  <a:schemeClr val="bg1"/>
                </a:solidFill>
              </a:rPr>
              <a:t>formats</a:t>
            </a:r>
          </a:p>
          <a:p>
            <a:r>
              <a:rPr lang="en-US" dirty="0">
                <a:solidFill>
                  <a:schemeClr val="bg1"/>
                </a:solidFill>
              </a:rPr>
              <a:t>Use </a:t>
            </a:r>
            <a:r>
              <a:rPr lang="en-US" dirty="0" smtClean="0">
                <a:solidFill>
                  <a:schemeClr val="bg1"/>
                </a:solidFill>
              </a:rPr>
              <a:t>HATEOAS</a:t>
            </a:r>
          </a:p>
          <a:p>
            <a:r>
              <a:rPr lang="en-US" dirty="0">
                <a:solidFill>
                  <a:schemeClr val="bg1"/>
                </a:solidFill>
              </a:rPr>
              <a:t>Provide filtering, sorting, field selection and paging for </a:t>
            </a:r>
            <a:r>
              <a:rPr lang="en-US" dirty="0" smtClean="0">
                <a:solidFill>
                  <a:schemeClr val="bg1"/>
                </a:solidFill>
              </a:rPr>
              <a:t>collections</a:t>
            </a:r>
          </a:p>
          <a:p>
            <a:r>
              <a:rPr lang="en-US" dirty="0">
                <a:solidFill>
                  <a:schemeClr val="bg1"/>
                </a:solidFill>
              </a:rPr>
              <a:t>Version your </a:t>
            </a:r>
            <a:r>
              <a:rPr lang="en-US" dirty="0" smtClean="0">
                <a:solidFill>
                  <a:schemeClr val="bg1"/>
                </a:solidFill>
              </a:rPr>
              <a:t>API</a:t>
            </a:r>
          </a:p>
          <a:p>
            <a:r>
              <a:rPr lang="en-US" dirty="0">
                <a:solidFill>
                  <a:schemeClr val="bg1"/>
                </a:solidFill>
              </a:rPr>
              <a:t>Handle Errors with HTTP status </a:t>
            </a:r>
            <a:r>
              <a:rPr lang="en-US" dirty="0" smtClean="0">
                <a:solidFill>
                  <a:schemeClr val="bg1"/>
                </a:solidFill>
              </a:rPr>
              <a:t>codes</a:t>
            </a:r>
          </a:p>
          <a:p>
            <a:r>
              <a:rPr lang="en-US" dirty="0">
                <a:solidFill>
                  <a:schemeClr val="bg1"/>
                </a:solidFill>
              </a:rPr>
              <a:t>Allow overriding HTTP method</a:t>
            </a:r>
          </a:p>
        </p:txBody>
      </p:sp>
    </p:spTree>
    <p:extLst>
      <p:ext uri="{BB962C8B-B14F-4D97-AF65-F5344CB8AC3E}">
        <p14:creationId xmlns:p14="http://schemas.microsoft.com/office/powerpoint/2010/main" val="31335456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Best Practices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Don’t think in terms of endpoints</a:t>
            </a:r>
          </a:p>
          <a:p>
            <a:r>
              <a:rPr lang="en-US" dirty="0">
                <a:solidFill>
                  <a:schemeClr val="bg1"/>
                </a:solidFill>
              </a:rPr>
              <a:t>Don’t expose your domain model in the API</a:t>
            </a:r>
          </a:p>
          <a:p>
            <a:r>
              <a:rPr lang="en-US" dirty="0">
                <a:solidFill>
                  <a:schemeClr val="bg1"/>
                </a:solidFill>
              </a:rPr>
              <a:t>Design your API after intent</a:t>
            </a:r>
          </a:p>
          <a:p>
            <a:r>
              <a:rPr lang="en-US" dirty="0">
                <a:solidFill>
                  <a:schemeClr val="bg1"/>
                </a:solidFill>
              </a:rPr>
              <a:t>Don’t overuse GET and POST</a:t>
            </a:r>
          </a:p>
          <a:p>
            <a:r>
              <a:rPr lang="en-US" dirty="0">
                <a:solidFill>
                  <a:schemeClr val="bg1"/>
                </a:solidFill>
              </a:rPr>
              <a:t>Don’t limit your choice of error codes to 200 and 500</a:t>
            </a:r>
          </a:p>
          <a:p>
            <a:r>
              <a:rPr lang="en-US" dirty="0">
                <a:solidFill>
                  <a:schemeClr val="bg1"/>
                </a:solidFill>
              </a:rPr>
              <a:t>Don’t ignore caching</a:t>
            </a:r>
          </a:p>
          <a:p>
            <a:r>
              <a:rPr lang="en-US" dirty="0">
                <a:solidFill>
                  <a:schemeClr val="bg1"/>
                </a:solidFill>
              </a:rPr>
              <a:t>Don’t require versioning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25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Best Practices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ASP.NET WEB API : Do's/</a:t>
            </a:r>
            <a:r>
              <a:rPr lang="en-US" dirty="0" err="1">
                <a:solidFill>
                  <a:schemeClr val="bg1"/>
                </a:solidFill>
              </a:rPr>
              <a:t>Dont's</a:t>
            </a:r>
            <a:r>
              <a:rPr lang="en-US" dirty="0">
                <a:solidFill>
                  <a:schemeClr val="bg1"/>
                </a:solidFill>
              </a:rPr>
              <a:t> and Best </a:t>
            </a:r>
            <a:r>
              <a:rPr lang="en-US" dirty="0" smtClean="0">
                <a:solidFill>
                  <a:schemeClr val="bg1"/>
                </a:solidFill>
              </a:rPr>
              <a:t>Practices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curah.microsoft.com/204714/dosdonts-and-best-practices-of-aspnet-web-api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Best Practices for Designing a Pragmatic RESTful </a:t>
            </a:r>
            <a:r>
              <a:rPr lang="en-US" dirty="0" smtClean="0">
                <a:solidFill>
                  <a:schemeClr val="bg1"/>
                </a:solidFill>
              </a:rPr>
              <a:t>API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4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4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www.vinaysahni.com/best-practices-for-a-pragmatic-restful-api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ASP.NET Web API: A REST </a:t>
            </a:r>
            <a:r>
              <a:rPr lang="en-US" dirty="0" smtClean="0">
                <a:solidFill>
                  <a:schemeClr val="bg1"/>
                </a:solidFill>
              </a:rPr>
              <a:t>perspective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5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5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devproconnections.com/aspnet/aspnet-web-api-rest-perspective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10 Best Practices for Better RESTful </a:t>
            </a:r>
            <a:r>
              <a:rPr lang="en-US" dirty="0" smtClean="0">
                <a:solidFill>
                  <a:schemeClr val="bg1"/>
                </a:solidFill>
              </a:rPr>
              <a:t>API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6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6"/>
              </a:rPr>
              <a:t>://blog.mwaysolutions.com/2014/06/05/10-best-practices-for-better-restful-api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7562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Can I see it all in action?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Part 1: Building a simple REST service using </a:t>
            </a:r>
            <a:r>
              <a:rPr lang="en-US" dirty="0" err="1">
                <a:solidFill>
                  <a:schemeClr val="bg1"/>
                </a:solidFill>
              </a:rPr>
              <a:t>WebAPI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22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What is REST?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Coordinated set of constraints applied to </a:t>
            </a:r>
            <a:r>
              <a:rPr lang="en-US" dirty="0" smtClean="0">
                <a:solidFill>
                  <a:schemeClr val="bg1"/>
                </a:solidFill>
              </a:rPr>
              <a:t>web service design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Client/Server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Stateless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Cachable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Layered system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Code </a:t>
            </a:r>
            <a:r>
              <a:rPr lang="en-US" dirty="0">
                <a:solidFill>
                  <a:schemeClr val="bg1"/>
                </a:solidFill>
              </a:rPr>
              <a:t>on </a:t>
            </a:r>
            <a:r>
              <a:rPr lang="en-US" dirty="0" smtClean="0">
                <a:solidFill>
                  <a:schemeClr val="bg1"/>
                </a:solidFill>
              </a:rPr>
              <a:t>demand (optional)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Uniform interface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Identification </a:t>
            </a:r>
            <a:r>
              <a:rPr lang="en-US" dirty="0">
                <a:solidFill>
                  <a:schemeClr val="bg1"/>
                </a:solidFill>
              </a:rPr>
              <a:t>of </a:t>
            </a:r>
            <a:r>
              <a:rPr lang="en-US" dirty="0" smtClean="0">
                <a:solidFill>
                  <a:schemeClr val="bg1"/>
                </a:solidFill>
              </a:rPr>
              <a:t>resources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Manipulation </a:t>
            </a:r>
            <a:r>
              <a:rPr lang="en-US" dirty="0">
                <a:solidFill>
                  <a:schemeClr val="bg1"/>
                </a:solidFill>
              </a:rPr>
              <a:t>of resources through these </a:t>
            </a:r>
            <a:r>
              <a:rPr lang="en-US" dirty="0" smtClean="0">
                <a:solidFill>
                  <a:schemeClr val="bg1"/>
                </a:solidFill>
              </a:rPr>
              <a:t>representations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Self-descriptive messages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Hypermedia </a:t>
            </a:r>
            <a:r>
              <a:rPr lang="en-US" dirty="0">
                <a:solidFill>
                  <a:schemeClr val="bg1"/>
                </a:solidFill>
              </a:rPr>
              <a:t>as the engine of application state (HATEOAS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90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Can I see it all in action?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Part 2 : Testing a REST service using </a:t>
            </a:r>
            <a:r>
              <a:rPr lang="en-US" dirty="0" err="1">
                <a:solidFill>
                  <a:schemeClr val="bg1"/>
                </a:solidFill>
              </a:rPr>
              <a:t>POSTman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POSTman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(Chrome </a:t>
            </a:r>
            <a:r>
              <a:rPr lang="en-US" dirty="0" smtClean="0">
                <a:solidFill>
                  <a:schemeClr val="bg1"/>
                </a:solidFill>
              </a:rPr>
              <a:t>application/extension)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dirty="0">
                <a:solidFill>
                  <a:schemeClr val="bg1"/>
                </a:solidFill>
                <a:hlinkClick r:id="rId3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www.getpostman.com/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4"/>
              </a:rPr>
              <a:t>https</a:t>
            </a:r>
            <a:r>
              <a:rPr lang="en-US" dirty="0">
                <a:solidFill>
                  <a:schemeClr val="bg1"/>
                </a:solidFill>
                <a:hlinkClick r:id="rId4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www.getpostman.com/docs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Interceptor (Chrome </a:t>
            </a:r>
            <a:r>
              <a:rPr lang="en-US" dirty="0" smtClean="0">
                <a:solidFill>
                  <a:schemeClr val="bg1"/>
                </a:solidFill>
              </a:rPr>
              <a:t>extension)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  <a:hlinkClick r:id="rId5"/>
              </a:rPr>
              <a:t>https</a:t>
            </a:r>
            <a:r>
              <a:rPr lang="en-US" dirty="0">
                <a:solidFill>
                  <a:schemeClr val="bg1"/>
                </a:solidFill>
                <a:hlinkClick r:id="rId5"/>
              </a:rPr>
              <a:t>://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www.getpostman.com/docs/capture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8394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Questions?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1" y="1690688"/>
            <a:ext cx="5219699" cy="42052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5626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What is REST?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For Network-based data transference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Has </a:t>
            </a:r>
            <a:r>
              <a:rPr lang="en-US" dirty="0">
                <a:solidFill>
                  <a:schemeClr val="bg1"/>
                </a:solidFill>
              </a:rPr>
              <a:t>widespread acceptance across the Web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Simpler </a:t>
            </a:r>
            <a:r>
              <a:rPr lang="en-US" dirty="0">
                <a:solidFill>
                  <a:schemeClr val="bg1"/>
                </a:solidFill>
              </a:rPr>
              <a:t>than SOAP and WSDL-based Web </a:t>
            </a:r>
            <a:r>
              <a:rPr lang="en-US" dirty="0" smtClean="0">
                <a:solidFill>
                  <a:schemeClr val="bg1"/>
                </a:solidFill>
              </a:rPr>
              <a:t>services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6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Why use REST?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Performance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User-perceived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Caching, reducing the average latency of a series of interactions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Most important information up front, retrieve additional details after rendering has begun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Stateless, reduced consumption of physical </a:t>
            </a:r>
            <a:r>
              <a:rPr lang="en-US" dirty="0" smtClean="0">
                <a:solidFill>
                  <a:schemeClr val="bg1"/>
                </a:solidFill>
              </a:rPr>
              <a:t>resources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Scalability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Stateless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Spread the interface across multiple servers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Server doesn’t have to store state, allowing quick release of resources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Easily cached using HTTP </a:t>
            </a:r>
            <a:r>
              <a:rPr lang="en-US" dirty="0" smtClean="0">
                <a:solidFill>
                  <a:schemeClr val="bg1"/>
                </a:solidFill>
              </a:rPr>
              <a:t>methods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88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Why use REST?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Simplicity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Clean separation of concerns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Hides the underlying implementation of resources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Hides the underlying communication </a:t>
            </a:r>
            <a:r>
              <a:rPr lang="en-US" dirty="0" smtClean="0">
                <a:solidFill>
                  <a:schemeClr val="bg1"/>
                </a:solidFill>
              </a:rPr>
              <a:t>mechanisms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Modifiability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Separation </a:t>
            </a:r>
            <a:r>
              <a:rPr lang="en-US" dirty="0">
                <a:solidFill>
                  <a:schemeClr val="bg1"/>
                </a:solidFill>
              </a:rPr>
              <a:t>of concerns, components can evolve </a:t>
            </a:r>
            <a:r>
              <a:rPr lang="en-US" dirty="0" smtClean="0">
                <a:solidFill>
                  <a:schemeClr val="bg1"/>
                </a:solidFill>
              </a:rPr>
              <a:t>independently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Visibility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Monitoring </a:t>
            </a:r>
            <a:r>
              <a:rPr lang="en-US" dirty="0">
                <a:solidFill>
                  <a:schemeClr val="bg1"/>
                </a:solidFill>
              </a:rPr>
              <a:t>system does not have to look beyond a single request in order to determine the full nature of the request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Uniform </a:t>
            </a:r>
            <a:r>
              <a:rPr lang="en-US" dirty="0">
                <a:solidFill>
                  <a:schemeClr val="bg1"/>
                </a:solidFill>
              </a:rPr>
              <a:t>interface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88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Why use REST?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Portability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Separation </a:t>
            </a:r>
            <a:r>
              <a:rPr lang="en-US" dirty="0">
                <a:solidFill>
                  <a:schemeClr val="bg1"/>
                </a:solidFill>
              </a:rPr>
              <a:t>of concerns, platform independence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HTTP services can reach a broad range of clients, including browsers, mobile devices, and traditional desktop </a:t>
            </a:r>
            <a:r>
              <a:rPr lang="en-US" dirty="0" smtClean="0">
                <a:solidFill>
                  <a:schemeClr val="bg1"/>
                </a:solidFill>
              </a:rPr>
              <a:t>applications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Reliability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Eases </a:t>
            </a:r>
            <a:r>
              <a:rPr lang="en-US" dirty="0">
                <a:solidFill>
                  <a:schemeClr val="bg1"/>
                </a:solidFill>
              </a:rPr>
              <a:t>the task of recovering from partial failures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565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How does REST work?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Everything has an ID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Allows </a:t>
            </a:r>
            <a:r>
              <a:rPr lang="en-US" dirty="0">
                <a:solidFill>
                  <a:schemeClr val="bg1"/>
                </a:solidFill>
              </a:rPr>
              <a:t>you to map a URI to a </a:t>
            </a:r>
            <a:r>
              <a:rPr lang="en-US" dirty="0" smtClean="0">
                <a:solidFill>
                  <a:schemeClr val="bg1"/>
                </a:solidFill>
              </a:rPr>
              <a:t>resource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Examples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http</a:t>
            </a:r>
            <a:r>
              <a:rPr lang="en-US" dirty="0">
                <a:solidFill>
                  <a:schemeClr val="bg1"/>
                </a:solidFill>
              </a:rPr>
              <a:t>://example.com/customers/1234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http</a:t>
            </a:r>
            <a:r>
              <a:rPr lang="en-US" dirty="0">
                <a:solidFill>
                  <a:schemeClr val="bg1"/>
                </a:solidFill>
              </a:rPr>
              <a:t>://example.com/orders/2007/10/776654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http</a:t>
            </a:r>
            <a:r>
              <a:rPr lang="en-US" dirty="0">
                <a:solidFill>
                  <a:schemeClr val="bg1"/>
                </a:solidFill>
              </a:rPr>
              <a:t>://example.com/products/4554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http</a:t>
            </a:r>
            <a:r>
              <a:rPr lang="en-US" dirty="0">
                <a:solidFill>
                  <a:schemeClr val="bg1"/>
                </a:solidFill>
              </a:rPr>
              <a:t>://example.com/processes/salary-increase-234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26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EE9CB5D3FC834B84F7F4C97CF0B4F2" ma:contentTypeVersion="3" ma:contentTypeDescription="Create a new document." ma:contentTypeScope="" ma:versionID="939266fe5de87435fd079722c91775e8">
  <xsd:schema xmlns:xsd="http://www.w3.org/2001/XMLSchema" xmlns:xs="http://www.w3.org/2001/XMLSchema" xmlns:p="http://schemas.microsoft.com/office/2006/metadata/properties" xmlns:ns2="206ec61c-4cfd-46fb-b823-3da21e9375b0" xmlns:ns3="41354fff-90b5-432a-97da-21277c01285d" targetNamespace="http://schemas.microsoft.com/office/2006/metadata/properties" ma:root="true" ma:fieldsID="6a7515f4ebefa54cabaa6fafc175d783" ns2:_="" ns3:_="">
    <xsd:import namespace="206ec61c-4cfd-46fb-b823-3da21e9375b0"/>
    <xsd:import namespace="41354fff-90b5-432a-97da-21277c01285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SharedWithUsers" minOccurs="0"/>
                <xsd:element ref="ns3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6ec61c-4cfd-46fb-b823-3da21e9375b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354fff-90b5-432a-97da-21277c01285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2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06ec61c-4cfd-46fb-b823-3da21e9375b0">TSX4A3FVUQ4P-76-226</_dlc_DocId>
    <_dlc_DocIdUrl xmlns="206ec61c-4cfd-46fb-b823-3da21e9375b0">
      <Url>https://bitwizards.sharepoint.com/marketing/_layouts/15/DocIdRedir.aspx?ID=TSX4A3FVUQ4P-76-226</Url>
      <Description>TSX4A3FVUQ4P-76-226</Description>
    </_dlc_DocIdUrl>
  </documentManagement>
</p:properties>
</file>

<file path=customXml/itemProps1.xml><?xml version="1.0" encoding="utf-8"?>
<ds:datastoreItem xmlns:ds="http://schemas.openxmlformats.org/officeDocument/2006/customXml" ds:itemID="{4FF76844-3273-4AE8-864A-30DAA5122A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743756-09BB-4F57-B767-0EECCEAF20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6ec61c-4cfd-46fb-b823-3da21e9375b0"/>
    <ds:schemaRef ds:uri="41354fff-90b5-432a-97da-21277c0128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CC4F9B-905E-4B1E-A9D0-B928BB7E6898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52B4C3F-0756-42BA-81FC-AA2EF882506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41354fff-90b5-432a-97da-21277c01285d"/>
    <ds:schemaRef ds:uri="http://purl.org/dc/dcmitype/"/>
    <ds:schemaRef ds:uri="206ec61c-4cfd-46fb-b823-3da21e9375b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1666</Words>
  <Application>Microsoft Office PowerPoint</Application>
  <PresentationFormat>Widescreen</PresentationFormat>
  <Paragraphs>445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Times New Roman</vt:lpstr>
      <vt:lpstr>Office Theme</vt:lpstr>
      <vt:lpstr>Custom Design</vt:lpstr>
      <vt:lpstr>REST, WebAPI 2,  and Best Practices</vt:lpstr>
      <vt:lpstr>Gulf Coast DOTNET User Group May 19, 2015</vt:lpstr>
      <vt:lpstr>What is REST?</vt:lpstr>
      <vt:lpstr>What is REST?</vt:lpstr>
      <vt:lpstr>What is REST?</vt:lpstr>
      <vt:lpstr>Why use REST?</vt:lpstr>
      <vt:lpstr>Why use REST?</vt:lpstr>
      <vt:lpstr>Why use REST?</vt:lpstr>
      <vt:lpstr>How does REST work?</vt:lpstr>
      <vt:lpstr>How does REST work?</vt:lpstr>
      <vt:lpstr>How does REST work?</vt:lpstr>
      <vt:lpstr>How does REST work?</vt:lpstr>
      <vt:lpstr>How does REST work?</vt:lpstr>
      <vt:lpstr>How does REST work?</vt:lpstr>
      <vt:lpstr>How does REST work?</vt:lpstr>
      <vt:lpstr>How does REST work?</vt:lpstr>
      <vt:lpstr>How does REST work?</vt:lpstr>
      <vt:lpstr>What does REST look like?</vt:lpstr>
      <vt:lpstr>What is WebAPI 2?</vt:lpstr>
      <vt:lpstr>What are the features of Web API 2?</vt:lpstr>
      <vt:lpstr>What are the features of Web API 2?</vt:lpstr>
      <vt:lpstr>What are the features of Web API 2?</vt:lpstr>
      <vt:lpstr>What are the features of Web API 2?</vt:lpstr>
      <vt:lpstr>What are the features of Web API 2?</vt:lpstr>
      <vt:lpstr>What are the features of Web API 2?</vt:lpstr>
      <vt:lpstr>What are the features of Web API 2?</vt:lpstr>
      <vt:lpstr>What are the features of Web API 2?</vt:lpstr>
      <vt:lpstr>What are the features of Web API 2?</vt:lpstr>
      <vt:lpstr>What are the features of Web API 2?</vt:lpstr>
      <vt:lpstr>What are the features of Web API 2?</vt:lpstr>
      <vt:lpstr>What are the features of Web API 2?</vt:lpstr>
      <vt:lpstr>What are the features of Web API 2?</vt:lpstr>
      <vt:lpstr>What are the features of Web API 2?</vt:lpstr>
      <vt:lpstr>What are the features of Web API 2?</vt:lpstr>
      <vt:lpstr>What are the features of Web API 2?</vt:lpstr>
      <vt:lpstr>Best Practices</vt:lpstr>
      <vt:lpstr>Best Practices</vt:lpstr>
      <vt:lpstr>Best Practices</vt:lpstr>
      <vt:lpstr>Can I see it all in action?</vt:lpstr>
      <vt:lpstr>Can I see it all in action?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MARKETING</dc:title>
  <dc:creator>MITCHELL, Candace</dc:creator>
  <cp:lastModifiedBy>Keith Telle</cp:lastModifiedBy>
  <cp:revision>35</cp:revision>
  <cp:lastPrinted>2015-05-19T19:23:10Z</cp:lastPrinted>
  <dcterms:created xsi:type="dcterms:W3CDTF">2014-08-28T17:42:54Z</dcterms:created>
  <dcterms:modified xsi:type="dcterms:W3CDTF">2015-05-19T19:33:35Z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0x01010083EE9CB5D3FC834B84F7F4C97CF0B4F2</vt:lpwstr>
  </property>
  <property fmtid="{D5CDD505-2E9C-101B-9397-08002B2CF9AE}" pid="3" name="_dlc_DocIdItemGuid">
    <vt:lpwstr>d454ba43-71e1-439e-a43e-f934d488c15b</vt:lpwstr>
  </property>
</Properties>
</file>