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3" r:id="rId17"/>
    <p:sldId id="268" r:id="rId18"/>
    <p:sldId id="269" r:id="rId19"/>
    <p:sldId id="270" r:id="rId20"/>
    <p:sldId id="274" r:id="rId21"/>
    <p:sldId id="276" r:id="rId2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AA486-BCB7-4A15-9C17-46014573432A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998F0-ADF6-4FBE-8BF8-038731E4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6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935A-8222-4A5F-BB70-8AF940BF5A5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A6FC-37E3-4F8E-8424-79DAC3B3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6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6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4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2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8A6FC-37E3-4F8E-8424-79DAC3B38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6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8018-B548-4D48-9290-A5905C7F3F64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1FD0-3BD1-4FC9-B160-8DECBD9A4D1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/wiki/Faq#what-transports-does-signalr-use-in-various-browsers-to-mimic-a-real-time-conn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licenses/LICENSE-2.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rlegal.com/license/apache-license-2.0-(apache-2.0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elleck/kanbanboar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signalr/overview/getting-started/tutorial-getting-started-with-signalr-and-mvc" TargetMode="External"/><Relationship Id="rId5" Type="http://schemas.openxmlformats.org/officeDocument/2006/relationships/hyperlink" Target="http://www.asp.net/signalr/overview/getting-started/supported-platforms" TargetMode="External"/><Relationship Id="rId4" Type="http://schemas.openxmlformats.org/officeDocument/2006/relationships/hyperlink" Target="http://www.asp.net/signalr/overview/getting-started/introduction-to-signal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.west-wind.com/posts/2013/May/22/A-first-look-at-Signal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roject.com/Tips/590660/Introduction-to-SignalR" TargetMode="External"/><Relationship Id="rId4" Type="http://schemas.openxmlformats.org/officeDocument/2006/relationships/hyperlink" Target="http://www.hanselman.com/blog/AsynchronousScalableWebApplicationsWithRealtimePersistentLongrunningConnectionsWithSignalR.aspx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hootr.signalr.net/" TargetMode="External"/><Relationship Id="rId3" Type="http://schemas.openxmlformats.org/officeDocument/2006/relationships/hyperlink" Target="http://signalr.net/" TargetMode="External"/><Relationship Id="rId7" Type="http://schemas.openxmlformats.org/officeDocument/2006/relationships/hyperlink" Target="http://www.pluralsight.com/search/?searchTerm=signal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gnalR/Samples" TargetMode="External"/><Relationship Id="rId5" Type="http://schemas.openxmlformats.org/officeDocument/2006/relationships/hyperlink" Target="https://github.com/SignalR/SignalR" TargetMode="External"/><Relationship Id="rId4" Type="http://schemas.openxmlformats.org/officeDocument/2006/relationships/hyperlink" Target="https://github.com/Signal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bit-wizard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lfcoastdotne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ulfcoastdotnet.org/home.aspx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Keith Telle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Lead Software Engineer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Bit Wizards</a:t>
            </a:r>
          </a:p>
          <a:p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  <a:p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Behind the </a:t>
            </a:r>
            <a:r>
              <a:rPr lang="en-US" dirty="0" smtClean="0">
                <a:solidFill>
                  <a:schemeClr val="bg1"/>
                </a:solidFill>
              </a:rPr>
              <a:t>Magic: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SignalR </a:t>
            </a:r>
            <a:r>
              <a:rPr lang="en-US" dirty="0">
                <a:solidFill>
                  <a:schemeClr val="bg1"/>
                </a:solidFill>
              </a:rPr>
              <a:t>Demystified</a:t>
            </a:r>
          </a:p>
        </p:txBody>
      </p:sp>
    </p:spTree>
    <p:extLst>
      <p:ext uri="{BB962C8B-B14F-4D97-AF65-F5344CB8AC3E}">
        <p14:creationId xmlns:p14="http://schemas.microsoft.com/office/powerpoint/2010/main" val="1789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Choosing </a:t>
            </a:r>
            <a:r>
              <a:rPr lang="en-US" sz="2400" dirty="0">
                <a:solidFill>
                  <a:schemeClr val="bg1"/>
                </a:solidFill>
              </a:rPr>
              <a:t>a communication model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Most </a:t>
            </a:r>
            <a:r>
              <a:rPr lang="en-US" sz="2000" dirty="0">
                <a:solidFill>
                  <a:schemeClr val="bg1"/>
                </a:solidFill>
              </a:rPr>
              <a:t>applications should use the Hubs API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Connections API could be used in the following circumstances: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format of the actual message sent needs to be </a:t>
            </a:r>
            <a:r>
              <a:rPr lang="en-US" sz="1600" dirty="0" smtClean="0">
                <a:solidFill>
                  <a:schemeClr val="bg1"/>
                </a:solidFill>
              </a:rPr>
              <a:t>specified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developer prefers to work with a messaging and dispatching model rather than a remote invocation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An </a:t>
            </a:r>
            <a:r>
              <a:rPr lang="en-US" sz="1600" dirty="0">
                <a:solidFill>
                  <a:schemeClr val="bg1"/>
                </a:solidFill>
              </a:rPr>
              <a:t>existing application that uses a messaging model is being ported to use </a:t>
            </a:r>
            <a:r>
              <a:rPr lang="en-US" sz="1600" dirty="0" smtClean="0">
                <a:solidFill>
                  <a:schemeClr val="bg1"/>
                </a:solidFill>
              </a:rPr>
              <a:t>SignalR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“What transports does SignalR use in various browsers to mimic a real-time connection</a:t>
            </a:r>
            <a:r>
              <a:rPr lang="en-US" sz="2400" dirty="0" smtClean="0">
                <a:solidFill>
                  <a:schemeClr val="bg1"/>
                </a:solidFill>
              </a:rPr>
              <a:t>?”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github.com/SignalR/SignalR/wiki/Faq#what-transports-does-signalr-use-in-various-browsers-to-mimic-a-real-time-connection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Specifying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smtClean="0">
                <a:solidFill>
                  <a:schemeClr val="bg1"/>
                </a:solidFill>
              </a:rPr>
              <a:t>transport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connection.start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transport: '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});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connection.start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transport: ['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longPolling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});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foreverFrame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serverSentEvents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longPolling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enable logging for your hub's events in a browser, add the following command to your client application: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connection.hub.logging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 I get SignalR?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NuGet</a:t>
            </a:r>
            <a:endParaRPr lang="en-US" sz="48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Microsoft.AspNet.SignalR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Install-Package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Microsoft.AspNet.SignalR.Sample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license does SignalR use?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Apache </a:t>
            </a:r>
            <a:r>
              <a:rPr lang="fr-FR" sz="2400" dirty="0">
                <a:solidFill>
                  <a:schemeClr val="bg1"/>
                </a:solidFill>
              </a:rPr>
              <a:t>2.0 </a:t>
            </a:r>
            <a:r>
              <a:rPr lang="fr-FR" sz="2400" dirty="0" smtClean="0">
                <a:solidFill>
                  <a:schemeClr val="bg1"/>
                </a:solidFill>
              </a:rPr>
              <a:t>License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0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fr-FR" sz="2000" dirty="0">
                <a:solidFill>
                  <a:schemeClr val="bg1"/>
                </a:solidFill>
                <a:hlinkClick r:id="rId3"/>
              </a:rPr>
              <a:t>://</a:t>
            </a:r>
            <a:r>
              <a:rPr lang="fr-FR" sz="2000" dirty="0" smtClean="0">
                <a:solidFill>
                  <a:schemeClr val="bg1"/>
                </a:solidFill>
                <a:hlinkClick r:id="rId3"/>
              </a:rPr>
              <a:t>www.apache.org/licenses/LICENSE-2.0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tl;dr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Legal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>
                <a:solidFill>
                  <a:schemeClr val="bg1"/>
                </a:solidFill>
              </a:rPr>
              <a:t>Apache License </a:t>
            </a:r>
            <a:r>
              <a:rPr lang="fr-FR" dirty="0" smtClean="0">
                <a:solidFill>
                  <a:schemeClr val="bg1"/>
                </a:solidFill>
              </a:rPr>
              <a:t>2.0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fr-FR" dirty="0">
                <a:solidFill>
                  <a:schemeClr val="bg1"/>
                </a:solidFill>
                <a:hlinkClick r:id="rId4"/>
              </a:rPr>
              <a:t>://tldrlegal.com/license/apache-license-2.0-%</a:t>
            </a:r>
            <a:r>
              <a:rPr lang="fr-FR" dirty="0" smtClean="0">
                <a:solidFill>
                  <a:schemeClr val="bg1"/>
                </a:solidFill>
                <a:hlinkClick r:id="rId4"/>
              </a:rPr>
              <a:t>28apache-2.0%29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Can I see SignalR in action?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8576"/>
            <a:ext cx="4780005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8576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Can I see SignalR in action?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Kanbanboard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4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4400" dirty="0" smtClean="0">
                <a:solidFill>
                  <a:schemeClr val="bg1"/>
                </a:solidFill>
                <a:hlinkClick r:id="rId3"/>
              </a:rPr>
              <a:t>bitbucket.org/telleck/kanbanboard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Where can I find out more?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SignalR </a:t>
            </a:r>
            <a:r>
              <a:rPr lang="en-US" sz="2400" dirty="0">
                <a:solidFill>
                  <a:schemeClr val="bg1"/>
                </a:solidFill>
              </a:rPr>
              <a:t>@ The ASP.NET </a:t>
            </a:r>
            <a:r>
              <a:rPr lang="en-US" sz="2400" dirty="0" smtClean="0">
                <a:solidFill>
                  <a:schemeClr val="bg1"/>
                </a:solidFill>
              </a:rPr>
              <a:t>Site, 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www.asp.net/signalr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Introduction to </a:t>
            </a:r>
            <a:r>
              <a:rPr lang="en-US" dirty="0" smtClean="0">
                <a:solidFill>
                  <a:schemeClr val="bg1"/>
                </a:solidFill>
              </a:rPr>
              <a:t>SignalR”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Patrick Fletcher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www.asp.net/signalr/overview/getting-started/introduction-to-signalr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Supported </a:t>
            </a:r>
            <a:r>
              <a:rPr lang="en-US" dirty="0" smtClean="0">
                <a:solidFill>
                  <a:schemeClr val="bg1"/>
                </a:solidFill>
              </a:rPr>
              <a:t>Platforms”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Patrick Fletcher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www.asp.net/signalr/overview/getting-started/supported-platforms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Tutorial: Getting Started with SignalR 2 and MVC </a:t>
            </a:r>
            <a:r>
              <a:rPr lang="en-US" dirty="0" smtClean="0">
                <a:solidFill>
                  <a:schemeClr val="bg1"/>
                </a:solidFill>
              </a:rPr>
              <a:t>5”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Tim </a:t>
            </a:r>
            <a:r>
              <a:rPr lang="en-US" dirty="0" err="1">
                <a:solidFill>
                  <a:schemeClr val="bg1"/>
                </a:solidFill>
              </a:rPr>
              <a:t>Teebken</a:t>
            </a:r>
            <a:r>
              <a:rPr lang="en-US" dirty="0">
                <a:solidFill>
                  <a:schemeClr val="bg1"/>
                </a:solidFill>
              </a:rPr>
              <a:t> and Patrick </a:t>
            </a:r>
            <a:r>
              <a:rPr lang="en-US" dirty="0" smtClean="0">
                <a:solidFill>
                  <a:schemeClr val="bg1"/>
                </a:solidFill>
              </a:rPr>
              <a:t>Fletcher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www.asp.net/signalr/overview/getting-started/tutorial-getting-started-with-signalr-and-mvc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Where can I find out more?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“A first look at </a:t>
            </a:r>
            <a:r>
              <a:rPr lang="en-US" sz="2400" dirty="0" smtClean="0">
                <a:solidFill>
                  <a:schemeClr val="bg1"/>
                </a:solidFill>
              </a:rPr>
              <a:t>SignalR”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Rick </a:t>
            </a:r>
            <a:r>
              <a:rPr lang="en-US" sz="2400" dirty="0" err="1" smtClean="0">
                <a:solidFill>
                  <a:schemeClr val="bg1"/>
                </a:solidFill>
              </a:rPr>
              <a:t>Strahl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weblog.west-wind.com/posts/2013/May/22/A-first-look-at-SignalR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“</a:t>
            </a:r>
            <a:r>
              <a:rPr lang="en-US" sz="2400" dirty="0">
                <a:solidFill>
                  <a:schemeClr val="bg1"/>
                </a:solidFill>
              </a:rPr>
              <a:t>Asynchronous scalable web applications with real-time persistent long-running connections with </a:t>
            </a:r>
            <a:r>
              <a:rPr lang="en-US" sz="2400" dirty="0" smtClean="0">
                <a:solidFill>
                  <a:schemeClr val="bg1"/>
                </a:solidFill>
              </a:rPr>
              <a:t>SignalR”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Scott </a:t>
            </a:r>
            <a:r>
              <a:rPr lang="en-US" sz="2400" dirty="0" err="1" smtClean="0">
                <a:solidFill>
                  <a:schemeClr val="bg1"/>
                </a:solidFill>
              </a:rPr>
              <a:t>Hanselman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www.hanselman.com/blog/AsynchronousScalableWebApplicationsWithRealtimePersistentLongrunningConnectionsWithSignalR.aspx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“</a:t>
            </a:r>
            <a:r>
              <a:rPr lang="en-US" sz="2400" dirty="0">
                <a:solidFill>
                  <a:schemeClr val="bg1"/>
                </a:solidFill>
              </a:rPr>
              <a:t>Introduction to </a:t>
            </a:r>
            <a:r>
              <a:rPr lang="en-US" sz="2400" dirty="0" smtClean="0">
                <a:solidFill>
                  <a:schemeClr val="bg1"/>
                </a:solidFill>
              </a:rPr>
              <a:t>SignalR”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Rohit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Taralekar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www.codeproject.com/Tips/590660/Introduction-to-SignalR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Where can I find out more?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ASP.NET </a:t>
            </a:r>
            <a:r>
              <a:rPr lang="en-US" sz="2400" dirty="0" smtClean="0">
                <a:solidFill>
                  <a:schemeClr val="bg1"/>
                </a:solidFill>
              </a:rPr>
              <a:t>SignalR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Incredibly </a:t>
            </a:r>
            <a:r>
              <a:rPr lang="en-US" sz="2400" dirty="0">
                <a:solidFill>
                  <a:schemeClr val="bg1"/>
                </a:solidFill>
              </a:rPr>
              <a:t>simple real-time web for .</a:t>
            </a:r>
            <a:r>
              <a:rPr lang="en-US" sz="2400" dirty="0" smtClean="0">
                <a:solidFill>
                  <a:schemeClr val="bg1"/>
                </a:solidFill>
              </a:rPr>
              <a:t>NET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://signalr.net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SignalR </a:t>
            </a:r>
            <a:r>
              <a:rPr lang="en-US" sz="2400" dirty="0">
                <a:solidFill>
                  <a:schemeClr val="bg1"/>
                </a:solidFill>
              </a:rPr>
              <a:t>@ </a:t>
            </a:r>
            <a:r>
              <a:rPr lang="en-US" sz="2400" dirty="0" smtClean="0">
                <a:solidFill>
                  <a:schemeClr val="bg1"/>
                </a:solidFill>
              </a:rPr>
              <a:t>GitHub,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github.com/SignalR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SignalrR</a:t>
            </a:r>
            <a:r>
              <a:rPr lang="en-US" sz="2400" dirty="0" smtClean="0">
                <a:solidFill>
                  <a:schemeClr val="bg1"/>
                </a:solidFill>
              </a:rPr>
              <a:t>/SignalR, 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github.com/SignalR/SignalR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SignalR/Samples, 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github.com/SignalR/Samples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Pluralsight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://www.pluralsight.com/search/?</a:t>
            </a:r>
            <a:r>
              <a:rPr lang="en-US" sz="2400" dirty="0" smtClean="0">
                <a:solidFill>
                  <a:schemeClr val="bg1"/>
                </a:solidFill>
                <a:hlinkClick r:id="rId7"/>
              </a:rPr>
              <a:t>searchTerm=signalr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ShootR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game, </a:t>
            </a:r>
            <a:r>
              <a:rPr lang="en-US" sz="2400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8"/>
              </a:rPr>
              <a:t>://shootr.signalr.net</a:t>
            </a:r>
            <a:r>
              <a:rPr lang="en-US" sz="2400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Wait, I have a question!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Keith Telle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Lead Software Engineer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Bit Wizards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3"/>
              </a:rPr>
              <a:t>keith@bit-wizards.com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BitWiz_Keith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Gulf </a:t>
            </a:r>
            <a:r>
              <a:rPr lang="en-US" sz="2400" dirty="0">
                <a:solidFill>
                  <a:schemeClr val="bg1"/>
                </a:solidFill>
              </a:rPr>
              <a:t>Coast DOTNET Users </a:t>
            </a:r>
            <a:r>
              <a:rPr lang="en-US" sz="2400" dirty="0" smtClean="0">
                <a:solidFill>
                  <a:schemeClr val="bg1"/>
                </a:solidFill>
              </a:rPr>
              <a:t>Group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www.gulfcoastdotnet.org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@GCDNUG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>
                <a:ln w="0">
                  <a:noFill/>
                </a:ln>
                <a:solidFill>
                  <a:schemeClr val="bg1"/>
                </a:solidFill>
                <a:hlinkClick r:id="rId4"/>
              </a:rPr>
              <a:t>http://</a:t>
            </a:r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  <a:hlinkClick r:id="rId4"/>
              </a:rPr>
              <a:t>www.gulfcoastdotnet.org</a:t>
            </a:r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>
                <a:ln w="0">
                  <a:noFill/>
                </a:ln>
                <a:solidFill>
                  <a:schemeClr val="bg1"/>
                </a:solidFill>
              </a:rPr>
              <a:t>@GCDNUG</a:t>
            </a:r>
          </a:p>
          <a:p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  <a:p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Gulf Coast DOTNET User Group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April 19, 2015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Pizza &amp; Beer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99" y="2365310"/>
            <a:ext cx="3470189" cy="3269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44" y="2365310"/>
            <a:ext cx="4930855" cy="32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is SignalR?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 library for ASP.NET developers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Adds </a:t>
            </a:r>
            <a:r>
              <a:rPr lang="en-US" sz="2400" dirty="0" smtClean="0">
                <a:solidFill>
                  <a:schemeClr val="bg1"/>
                </a:solidFill>
              </a:rPr>
              <a:t>real-time web functionality to any ASP.NET application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Allows </a:t>
            </a:r>
            <a:r>
              <a:rPr lang="en-US" sz="2400" dirty="0" smtClean="0">
                <a:solidFill>
                  <a:schemeClr val="bg1"/>
                </a:solidFill>
              </a:rPr>
              <a:t>server side code to push content to clients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 smtClean="0">
                <a:solidFill>
                  <a:schemeClr val="bg1"/>
                </a:solidFill>
              </a:rPr>
              <a:t>simple, high-level API for doing server to client RPC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Adds </a:t>
            </a:r>
            <a:r>
              <a:rPr lang="en-US" sz="2400" dirty="0" smtClean="0">
                <a:solidFill>
                  <a:schemeClr val="bg1"/>
                </a:solidFill>
              </a:rPr>
              <a:t>useful hooks for doing connection management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Connect/Disconnect events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Grouping connections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Authorization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can I do with SignalR?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Any time a user refreshes a web page to see new data, or the page implements Ajax long polling to retrieve new data, is candidate for using </a:t>
            </a:r>
            <a:r>
              <a:rPr lang="en-US" sz="2400" dirty="0" smtClean="0">
                <a:solidFill>
                  <a:schemeClr val="bg1"/>
                </a:solidFill>
              </a:rPr>
              <a:t>SignalR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Examples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Chat </a:t>
            </a:r>
            <a:r>
              <a:rPr lang="en-US" dirty="0">
                <a:solidFill>
                  <a:schemeClr val="bg1"/>
                </a:solidFill>
              </a:rPr>
              <a:t>room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Real-time </a:t>
            </a:r>
            <a:r>
              <a:rPr lang="en-US" dirty="0">
                <a:solidFill>
                  <a:schemeClr val="bg1"/>
                </a:solidFill>
              </a:rPr>
              <a:t>monitoring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Job </a:t>
            </a:r>
            <a:r>
              <a:rPr lang="en-US" dirty="0">
                <a:solidFill>
                  <a:schemeClr val="bg1"/>
                </a:solidFill>
              </a:rPr>
              <a:t>progress </a:t>
            </a:r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Real </a:t>
            </a:r>
            <a:r>
              <a:rPr lang="en-US" dirty="0">
                <a:solidFill>
                  <a:schemeClr val="bg1"/>
                </a:solidFill>
              </a:rPr>
              <a:t>time forms</a:t>
            </a:r>
          </a:p>
        </p:txBody>
      </p:sp>
    </p:spTree>
    <p:extLst>
      <p:ext uri="{BB962C8B-B14F-4D97-AF65-F5344CB8AC3E}">
        <p14:creationId xmlns:p14="http://schemas.microsoft.com/office/powerpoint/2010/main" val="16671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SignalR takes advantage of several transports, automatically selecting the best available transport given the client's and server's best available </a:t>
            </a:r>
            <a:r>
              <a:rPr lang="en-US" sz="2400" dirty="0" smtClean="0">
                <a:solidFill>
                  <a:schemeClr val="bg1"/>
                </a:solidFill>
              </a:rPr>
              <a:t>transport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SignalR </a:t>
            </a:r>
            <a:r>
              <a:rPr lang="en-US" sz="2400" dirty="0">
                <a:solidFill>
                  <a:schemeClr val="bg1"/>
                </a:solidFill>
              </a:rPr>
              <a:t>will use </a:t>
            </a:r>
            <a:r>
              <a:rPr lang="en-US" sz="2400" dirty="0" err="1">
                <a:solidFill>
                  <a:schemeClr val="bg1"/>
                </a:solidFill>
              </a:rPr>
              <a:t>WebSockets</a:t>
            </a:r>
            <a:r>
              <a:rPr lang="en-US" sz="2400" dirty="0">
                <a:solidFill>
                  <a:schemeClr val="bg1"/>
                </a:solidFill>
              </a:rPr>
              <a:t> under the covers when it's available, and gracefully fall back to other techniques and technologies when it </a:t>
            </a:r>
            <a:r>
              <a:rPr lang="en-US" sz="2400" dirty="0" smtClean="0">
                <a:solidFill>
                  <a:schemeClr val="bg1"/>
                </a:solidFill>
              </a:rPr>
              <a:t>isn't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WebSockets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a protocol providing full-duplex communications channels over a single TCP </a:t>
            </a:r>
            <a:r>
              <a:rPr lang="en-US" sz="2400" dirty="0" smtClean="0">
                <a:solidFill>
                  <a:schemeClr val="bg1"/>
                </a:solidFill>
              </a:rPr>
              <a:t>connection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secure version of the </a:t>
            </a:r>
            <a:r>
              <a:rPr lang="en-US" sz="2400" dirty="0" err="1">
                <a:solidFill>
                  <a:schemeClr val="bg1"/>
                </a:solidFill>
              </a:rPr>
              <a:t>WebSocket</a:t>
            </a:r>
            <a:r>
              <a:rPr lang="en-US" sz="2400" dirty="0">
                <a:solidFill>
                  <a:schemeClr val="bg1"/>
                </a:solidFill>
              </a:rPr>
              <a:t> protocol is implemented in Firefox 6, Safari 6, Google Chrome 14, Opera 12.10 and Internet Explorer 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Fallbacks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Server-Sent </a:t>
            </a:r>
            <a:r>
              <a:rPr lang="en-US" dirty="0">
                <a:solidFill>
                  <a:schemeClr val="bg1"/>
                </a:solidFill>
              </a:rPr>
              <a:t>Events (All but </a:t>
            </a:r>
            <a:r>
              <a:rPr lang="en-US" dirty="0" smtClean="0">
                <a:solidFill>
                  <a:schemeClr val="bg1"/>
                </a:solidFill>
              </a:rPr>
              <a:t>IE)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technology where a browser receives automatic updates from a server via HTTP connection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Forever </a:t>
            </a:r>
            <a:r>
              <a:rPr lang="en-US" dirty="0">
                <a:solidFill>
                  <a:schemeClr val="bg1"/>
                </a:solidFill>
              </a:rPr>
              <a:t>Frame (IE </a:t>
            </a:r>
            <a:r>
              <a:rPr lang="en-US" dirty="0" smtClean="0">
                <a:solidFill>
                  <a:schemeClr val="bg1"/>
                </a:solidFill>
              </a:rPr>
              <a:t>only)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Creates </a:t>
            </a:r>
            <a:r>
              <a:rPr lang="en-US" dirty="0">
                <a:solidFill>
                  <a:schemeClr val="bg1"/>
                </a:solidFill>
              </a:rPr>
              <a:t>a hidden </a:t>
            </a:r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which makes a request to an endpoint on the server that does not complete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server then continually sends script to the client which is immediately executed, providing a one-way </a:t>
            </a:r>
            <a:r>
              <a:rPr lang="en-US" dirty="0" err="1">
                <a:solidFill>
                  <a:schemeClr val="bg1"/>
                </a:solidFill>
              </a:rPr>
              <a:t>realtime</a:t>
            </a:r>
            <a:r>
              <a:rPr lang="en-US" dirty="0">
                <a:solidFill>
                  <a:schemeClr val="bg1"/>
                </a:solidFill>
              </a:rPr>
              <a:t> connection from server to client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connection from client to server uses a separate connection from the server to client connection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Ajax) Long polling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Polls </a:t>
            </a:r>
            <a:r>
              <a:rPr lang="en-US" dirty="0">
                <a:solidFill>
                  <a:schemeClr val="bg1"/>
                </a:solidFill>
              </a:rPr>
              <a:t>the server with a request that stays open until the server </a:t>
            </a:r>
            <a:r>
              <a:rPr lang="en-US" dirty="0" smtClean="0">
                <a:solidFill>
                  <a:schemeClr val="bg1"/>
                </a:solidFill>
              </a:rPr>
              <a:t>responds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connection closes, and a new connection is requested </a:t>
            </a:r>
            <a:r>
              <a:rPr lang="en-US" dirty="0" smtClean="0">
                <a:solidFill>
                  <a:schemeClr val="bg1"/>
                </a:solidFill>
              </a:rPr>
              <a:t>immediately</a:t>
            </a:r>
          </a:p>
          <a:p>
            <a:pPr lvl="3"/>
            <a:r>
              <a:rPr lang="en-US" sz="1400" dirty="0" smtClean="0">
                <a:solidFill>
                  <a:schemeClr val="bg1"/>
                </a:solidFill>
              </a:rPr>
              <a:t>Some latency </a:t>
            </a:r>
            <a:r>
              <a:rPr lang="en-US" sz="1400" dirty="0">
                <a:solidFill>
                  <a:schemeClr val="bg1"/>
                </a:solidFill>
              </a:rPr>
              <a:t>on </a:t>
            </a:r>
            <a:r>
              <a:rPr lang="en-US" sz="1400" dirty="0" smtClean="0">
                <a:solidFill>
                  <a:schemeClr val="bg1"/>
                </a:solidFill>
              </a:rPr>
              <a:t>reset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SignalR provides persistent connection between the client and the </a:t>
            </a:r>
            <a:r>
              <a:rPr lang="en-US" sz="2600" dirty="0" smtClean="0">
                <a:solidFill>
                  <a:schemeClr val="bg1"/>
                </a:solidFill>
              </a:rPr>
              <a:t>server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SignalR </a:t>
            </a:r>
            <a:r>
              <a:rPr lang="en-US" sz="2600" dirty="0">
                <a:solidFill>
                  <a:schemeClr val="bg1"/>
                </a:solidFill>
              </a:rPr>
              <a:t>provides two models for </a:t>
            </a:r>
            <a:r>
              <a:rPr lang="en-US" sz="2600" dirty="0" smtClean="0">
                <a:solidFill>
                  <a:schemeClr val="bg1"/>
                </a:solidFill>
              </a:rPr>
              <a:t>communication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Persistent </a:t>
            </a:r>
            <a:r>
              <a:rPr lang="en-US" sz="2200" dirty="0">
                <a:solidFill>
                  <a:schemeClr val="bg1"/>
                </a:solidFill>
              </a:rPr>
              <a:t>Connection API</a:t>
            </a:r>
          </a:p>
          <a:p>
            <a:pPr lvl="2"/>
            <a:r>
              <a:rPr lang="en-US" sz="2200" dirty="0" smtClean="0">
                <a:solidFill>
                  <a:schemeClr val="bg1"/>
                </a:solidFill>
              </a:rPr>
              <a:t>Direct </a:t>
            </a:r>
            <a:r>
              <a:rPr lang="en-US" sz="2200" dirty="0">
                <a:solidFill>
                  <a:schemeClr val="bg1"/>
                </a:solidFill>
              </a:rPr>
              <a:t>access to the low level communication </a:t>
            </a:r>
            <a:r>
              <a:rPr lang="en-US" sz="2200" dirty="0" smtClean="0">
                <a:solidFill>
                  <a:schemeClr val="bg1"/>
                </a:solidFill>
              </a:rPr>
              <a:t>protocol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Hubs</a:t>
            </a:r>
            <a:endParaRPr lang="en-US" sz="2200" dirty="0">
              <a:solidFill>
                <a:schemeClr val="bg1"/>
              </a:solidFill>
            </a:endParaRP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High Level API written over </a:t>
            </a:r>
            <a:r>
              <a:rPr lang="en-US" sz="2200" dirty="0" err="1">
                <a:solidFill>
                  <a:schemeClr val="bg1"/>
                </a:solidFill>
              </a:rPr>
              <a:t>PersistentConnection</a:t>
            </a:r>
            <a:endParaRPr lang="en-US" sz="2200" dirty="0">
              <a:solidFill>
                <a:schemeClr val="bg1"/>
              </a:solidFill>
            </a:endParaRPr>
          </a:p>
          <a:p>
            <a:pPr lvl="2"/>
            <a:r>
              <a:rPr lang="en-US" sz="2200" dirty="0" smtClean="0">
                <a:solidFill>
                  <a:schemeClr val="bg1"/>
                </a:solidFill>
              </a:rPr>
              <a:t>Allows </a:t>
            </a:r>
            <a:r>
              <a:rPr lang="en-US" sz="2200" dirty="0">
                <a:solidFill>
                  <a:schemeClr val="bg1"/>
                </a:solidFill>
              </a:rPr>
              <a:t>the client and server to call methods on each other directly</a:t>
            </a:r>
          </a:p>
          <a:p>
            <a:pPr lvl="2"/>
            <a:r>
              <a:rPr lang="en-US" sz="2200" dirty="0" smtClean="0">
                <a:solidFill>
                  <a:schemeClr val="bg1"/>
                </a:solidFill>
              </a:rPr>
              <a:t>Allow </a:t>
            </a:r>
            <a:r>
              <a:rPr lang="en-US" sz="2200" dirty="0">
                <a:solidFill>
                  <a:schemeClr val="bg1"/>
                </a:solidFill>
              </a:rPr>
              <a:t>you to pass strongly typed parameters to methods, enabling model </a:t>
            </a:r>
            <a:r>
              <a:rPr lang="en-US" sz="2200" dirty="0" smtClean="0">
                <a:solidFill>
                  <a:schemeClr val="bg1"/>
                </a:solidFill>
              </a:rPr>
              <a:t>binding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Invoking methods with Signal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38200" y="6192023"/>
            <a:ext cx="1051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from "Introduction to SignalR" by Patrick Fletcher, http://www.asp.net/signalr/overview/getting-started/introduction-to-signalr</a:t>
            </a:r>
          </a:p>
        </p:txBody>
      </p:sp>
    </p:spTree>
    <p:extLst>
      <p:ext uri="{BB962C8B-B14F-4D97-AF65-F5344CB8AC3E}">
        <p14:creationId xmlns:p14="http://schemas.microsoft.com/office/powerpoint/2010/main" val="26589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How does SignalR work?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451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ignalR Architecture Diagram showing APIs, transports, and clien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8200" y="6188789"/>
            <a:ext cx="1051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from "Introduction to SignalR" by Patrick Fletcher, http://www.asp.net/signalr/overview/getting-started/introduction-to-signalr</a:t>
            </a:r>
          </a:p>
        </p:txBody>
      </p:sp>
    </p:spTree>
    <p:extLst>
      <p:ext uri="{BB962C8B-B14F-4D97-AF65-F5344CB8AC3E}">
        <p14:creationId xmlns:p14="http://schemas.microsoft.com/office/powerpoint/2010/main" val="9307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631</Words>
  <Application>Microsoft Office PowerPoint</Application>
  <PresentationFormat>Widescreen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Custom Design</vt:lpstr>
      <vt:lpstr>Behind the Magic: SignalR Demystified</vt:lpstr>
      <vt:lpstr>Gulf Coast DOTNET User Group April 19, 2015</vt:lpstr>
      <vt:lpstr>What is SignalR?</vt:lpstr>
      <vt:lpstr>What can I do with SignalR?</vt:lpstr>
      <vt:lpstr>How does SignalR work?</vt:lpstr>
      <vt:lpstr>How does SignalR work?</vt:lpstr>
      <vt:lpstr>How does SignalR work?</vt:lpstr>
      <vt:lpstr>How does SignalR work?</vt:lpstr>
      <vt:lpstr>How does SignalR work?</vt:lpstr>
      <vt:lpstr>How does SignalR work?</vt:lpstr>
      <vt:lpstr>How does SignalR work?</vt:lpstr>
      <vt:lpstr>How do I get SignalR?</vt:lpstr>
      <vt:lpstr>What license does SignalR use?</vt:lpstr>
      <vt:lpstr>Can I see SignalR in action?</vt:lpstr>
      <vt:lpstr>Can I see SignalR in action?</vt:lpstr>
      <vt:lpstr>Where can I find out more?</vt:lpstr>
      <vt:lpstr>Where can I find out more?</vt:lpstr>
      <vt:lpstr>Where can I find out more?</vt:lpstr>
      <vt:lpstr>Wait, I have a question!</vt:lpstr>
      <vt:lpstr>Pizza &amp; Beer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Magic - SignalR Demystified</dc:title>
  <dc:creator>keith@bit-wizards.com</dc:creator>
  <cp:keywords>gcdnug, signalr</cp:keywords>
  <cp:lastModifiedBy>Keith Telle</cp:lastModifiedBy>
  <cp:revision>36</cp:revision>
  <dcterms:created xsi:type="dcterms:W3CDTF">2014-08-28T17:42:54Z</dcterms:created>
  <dcterms:modified xsi:type="dcterms:W3CDTF">2015-04-21T13:05:35Z</dcterms:modified>
</cp:coreProperties>
</file>