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53"/>
  </p:notesMasterIdLst>
  <p:sldIdLst>
    <p:sldId id="256" r:id="rId7"/>
    <p:sldId id="295" r:id="rId8"/>
    <p:sldId id="296" r:id="rId9"/>
    <p:sldId id="329" r:id="rId10"/>
    <p:sldId id="297" r:id="rId11"/>
    <p:sldId id="301" r:id="rId12"/>
    <p:sldId id="330" r:id="rId13"/>
    <p:sldId id="300" r:id="rId14"/>
    <p:sldId id="331" r:id="rId15"/>
    <p:sldId id="332" r:id="rId16"/>
    <p:sldId id="299" r:id="rId17"/>
    <p:sldId id="298" r:id="rId18"/>
    <p:sldId id="309" r:id="rId19"/>
    <p:sldId id="333" r:id="rId20"/>
    <p:sldId id="308" r:id="rId21"/>
    <p:sldId id="307" r:id="rId22"/>
    <p:sldId id="334" r:id="rId23"/>
    <p:sldId id="306" r:id="rId24"/>
    <p:sldId id="305" r:id="rId25"/>
    <p:sldId id="304" r:id="rId26"/>
    <p:sldId id="303" r:id="rId27"/>
    <p:sldId id="335" r:id="rId28"/>
    <p:sldId id="336" r:id="rId29"/>
    <p:sldId id="302" r:id="rId30"/>
    <p:sldId id="313" r:id="rId31"/>
    <p:sldId id="312" r:id="rId32"/>
    <p:sldId id="311" r:id="rId33"/>
    <p:sldId id="310" r:id="rId34"/>
    <p:sldId id="322" r:id="rId35"/>
    <p:sldId id="321" r:id="rId36"/>
    <p:sldId id="337" r:id="rId37"/>
    <p:sldId id="320" r:id="rId38"/>
    <p:sldId id="319" r:id="rId39"/>
    <p:sldId id="318" r:id="rId40"/>
    <p:sldId id="317" r:id="rId41"/>
    <p:sldId id="316" r:id="rId42"/>
    <p:sldId id="315" r:id="rId43"/>
    <p:sldId id="325" r:id="rId44"/>
    <p:sldId id="324" r:id="rId45"/>
    <p:sldId id="323" r:id="rId46"/>
    <p:sldId id="314" r:id="rId47"/>
    <p:sldId id="292" r:id="rId48"/>
    <p:sldId id="338" r:id="rId49"/>
    <p:sldId id="326" r:id="rId50"/>
    <p:sldId id="327" r:id="rId51"/>
    <p:sldId id="328" r:id="rId52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0714-9DAD-4A65-A838-AAC38F1E04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AA48-4680-402E-870B-A72A2D80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3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3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47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8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0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2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6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8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8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5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6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80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5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9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59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1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5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0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2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3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1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4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5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1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17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2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0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83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509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9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4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5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6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4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0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6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6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8018-B548-4D48-9290-A5905C7F3F6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1FD0-3BD1-4FC9-B160-8DECBD9A4D1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lfcoastdotne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Keith Telle</a:t>
            </a: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Senior Software Engineer</a:t>
            </a: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Bit Wizards</a:t>
            </a:r>
            <a:endParaRPr lang="en-US" i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Future of ASP.NET: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ASP.NET 5, aka </a:t>
            </a:r>
            <a:r>
              <a:rPr lang="en-US" dirty="0" err="1" smtClean="0">
                <a:solidFill>
                  <a:schemeClr val="bg1"/>
                </a:solidFill>
              </a:rPr>
              <a:t>vNext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ASP.NET 5?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tooling that simplifies modern web development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Build </a:t>
            </a:r>
            <a:r>
              <a:rPr lang="en-US" dirty="0">
                <a:solidFill>
                  <a:schemeClr val="bg1"/>
                </a:solidFill>
              </a:rPr>
              <a:t>and run cross-platform ASP.NET apps on Windows, Mac and Linux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Open </a:t>
            </a:r>
            <a:r>
              <a:rPr lang="en-US" dirty="0">
                <a:solidFill>
                  <a:schemeClr val="bg1"/>
                </a:solidFill>
              </a:rPr>
              <a:t>source and community </a:t>
            </a:r>
            <a:r>
              <a:rPr lang="en-US" dirty="0" smtClean="0">
                <a:solidFill>
                  <a:schemeClr val="bg1"/>
                </a:solidFill>
              </a:rPr>
              <a:t>focused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Application Anatomy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.NET Execution Environment (DNX)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ASP.NET </a:t>
            </a:r>
            <a:r>
              <a:rPr lang="en-US" dirty="0">
                <a:solidFill>
                  <a:schemeClr val="bg1"/>
                </a:solidFill>
              </a:rPr>
              <a:t>5 applications are defined using a public Startup class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Startup.cs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174057"/>
              </p:ext>
            </p:extLst>
          </p:nvPr>
        </p:nvGraphicFramePr>
        <p:xfrm>
          <a:off x="838201" y="1690687"/>
          <a:ext cx="10447638" cy="4553593"/>
        </p:xfrm>
        <a:graphic>
          <a:graphicData uri="http://schemas.openxmlformats.org/drawingml/2006/table">
            <a:tbl>
              <a:tblPr firstRow="1" firstCol="1" bandRow="1"/>
              <a:tblGrid>
                <a:gridCol w="412705"/>
                <a:gridCol w="10034933"/>
              </a:tblGrid>
              <a:tr h="45535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1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2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3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4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5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6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7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8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9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10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11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12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445588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Startup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{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ConfigureServices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IServiceCollection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services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)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    {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    }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Configure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IApplicationBuilder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app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)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    {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    }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static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Main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445588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string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[]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args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) =&gt;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WebApplication</a:t>
                      </a:r>
                      <a:r>
                        <a:rPr lang="en-US" sz="1200" dirty="0" err="1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Run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Startup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&gt;(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args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);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Consolas" panose="020B0609020204030204" pitchFamily="49" charset="0"/>
                          <a:ea typeface="NSimSun" panose="02010609030101010101" pitchFamily="49" charset="-122"/>
                          <a:cs typeface="Liberation Mono"/>
                        </a:rPr>
                        <a:t>}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service is a component that is intended for common consumption in an application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Services </a:t>
            </a:r>
            <a:r>
              <a:rPr lang="en-US" dirty="0">
                <a:solidFill>
                  <a:schemeClr val="bg1"/>
                </a:solidFill>
              </a:rPr>
              <a:t>are made available through dependency injection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ASP.NET 5 includes a simple built-in inversion of control (</a:t>
            </a:r>
            <a:r>
              <a:rPr lang="en-US" dirty="0" err="1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) container that supports constructor injection by default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easily replaced with your </a:t>
            </a:r>
            <a:r>
              <a:rPr lang="en-US" dirty="0" err="1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container of choice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ASP.NET 5 middleware perform asynchronous logic on an </a:t>
            </a:r>
            <a:r>
              <a:rPr lang="en-US" dirty="0" err="1">
                <a:solidFill>
                  <a:schemeClr val="bg1"/>
                </a:solidFill>
              </a:rPr>
              <a:t>HttpContext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optionally invoke the next middleware in the sequence or terminate the request directly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generally “Use” middleware by invoking a corresponding extension method on the </a:t>
            </a:r>
            <a:r>
              <a:rPr lang="en-US" dirty="0" err="1">
                <a:solidFill>
                  <a:schemeClr val="bg1"/>
                </a:solidFill>
              </a:rPr>
              <a:t>IApplicationBuilder</a:t>
            </a:r>
            <a:r>
              <a:rPr lang="en-US" dirty="0">
                <a:solidFill>
                  <a:schemeClr val="bg1"/>
                </a:solidFill>
              </a:rPr>
              <a:t> in your Configure method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Ships </a:t>
            </a:r>
            <a:r>
              <a:rPr lang="en-US" dirty="0">
                <a:solidFill>
                  <a:schemeClr val="bg1"/>
                </a:solidFill>
              </a:rPr>
              <a:t>with a rich set of pre-built </a:t>
            </a:r>
            <a:r>
              <a:rPr lang="en-US" dirty="0" smtClean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Working </a:t>
            </a:r>
            <a:r>
              <a:rPr lang="en-US" dirty="0">
                <a:solidFill>
                  <a:schemeClr val="bg1"/>
                </a:solidFill>
              </a:rPr>
              <a:t>with Static </a:t>
            </a:r>
            <a:r>
              <a:rPr lang="en-US" dirty="0" smtClean="0">
                <a:solidFill>
                  <a:schemeClr val="bg1"/>
                </a:solidFill>
              </a:rPr>
              <a:t>Files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Diagnostics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Authentication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can also author your own custom middleware.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can use any OWIN-based middleware with ASP.NET 5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ASP.NET Application Hosting model does not directly listen for requests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Relies </a:t>
            </a:r>
            <a:r>
              <a:rPr lang="en-US" dirty="0">
                <a:solidFill>
                  <a:schemeClr val="bg1"/>
                </a:solidFill>
              </a:rPr>
              <a:t>on an HTTP server implementation to surface the request to the application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set of feature interfaces that can be composed into an </a:t>
            </a:r>
            <a:r>
              <a:rPr lang="en-US" dirty="0" err="1">
                <a:solidFill>
                  <a:schemeClr val="bg1"/>
                </a:solidFill>
              </a:rPr>
              <a:t>HttpContext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Includes </a:t>
            </a:r>
            <a:r>
              <a:rPr lang="en-US" dirty="0">
                <a:solidFill>
                  <a:schemeClr val="bg1"/>
                </a:solidFill>
              </a:rPr>
              <a:t>server support for running on IIS or self-hosting in your own </a:t>
            </a:r>
            <a:r>
              <a:rPr lang="en-US" dirty="0" smtClean="0">
                <a:solidFill>
                  <a:schemeClr val="bg1"/>
                </a:solidFill>
              </a:rPr>
              <a:t>process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dirty="0">
                <a:solidFill>
                  <a:schemeClr val="bg1"/>
                </a:solidFill>
              </a:rPr>
              <a:t>Windows you can host your application outside of IIS using the </a:t>
            </a:r>
            <a:r>
              <a:rPr lang="en-US" dirty="0" err="1">
                <a:solidFill>
                  <a:schemeClr val="bg1"/>
                </a:solidFill>
              </a:rPr>
              <a:t>WebListener</a:t>
            </a:r>
            <a:r>
              <a:rPr lang="en-US" dirty="0">
                <a:solidFill>
                  <a:schemeClr val="bg1"/>
                </a:solidFill>
              </a:rPr>
              <a:t> server, which is based on HTTP.sys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can also host your application on a non-Windows environment using the cross-platform Kestrel web server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Web 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Web root of your application is the root location in your project from which HTTP requests are handled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Web root of an ASP.NET 5 application is configured using the “</a:t>
            </a:r>
            <a:r>
              <a:rPr lang="en-US" dirty="0" err="1">
                <a:solidFill>
                  <a:schemeClr val="bg1"/>
                </a:solidFill>
              </a:rPr>
              <a:t>webroot</a:t>
            </a:r>
            <a:r>
              <a:rPr lang="en-US" dirty="0">
                <a:solidFill>
                  <a:schemeClr val="bg1"/>
                </a:solidFill>
              </a:rPr>
              <a:t>” property in your </a:t>
            </a:r>
            <a:r>
              <a:rPr lang="en-US" dirty="0" err="1">
                <a:solidFill>
                  <a:schemeClr val="bg1"/>
                </a:solidFill>
              </a:rPr>
              <a:t>project.json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bg1"/>
                </a:solidFill>
              </a:rPr>
              <a:t>a new configuration model for handling of simple name-value pairs that is not based on </a:t>
            </a:r>
            <a:r>
              <a:rPr lang="en-US" dirty="0" err="1">
                <a:solidFill>
                  <a:schemeClr val="bg1"/>
                </a:solidFill>
              </a:rPr>
              <a:t>System.Configuration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web.config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configuration model pulls from an ordered set of configuration providers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Built-in </a:t>
            </a:r>
            <a:r>
              <a:rPr lang="en-US" dirty="0">
                <a:solidFill>
                  <a:schemeClr val="bg1"/>
                </a:solidFill>
              </a:rPr>
              <a:t>configuration providers support a variety of file formats (XML, JSON, INI) and also environment variables to enable environment-based configuration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Write </a:t>
            </a:r>
            <a:r>
              <a:rPr lang="en-US" dirty="0">
                <a:solidFill>
                  <a:schemeClr val="bg1"/>
                </a:solidFill>
              </a:rPr>
              <a:t>your own custom configuration providers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  <a:p>
            <a:r>
              <a:rPr lang="en-US" i="1" dirty="0">
                <a:ln w="0">
                  <a:noFill/>
                </a:ln>
                <a:solidFill>
                  <a:schemeClr val="bg1"/>
                </a:solidFill>
                <a:hlinkClick r:id="rId3"/>
              </a:rPr>
              <a:t>http://</a:t>
            </a:r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  <a:hlinkClick r:id="rId3"/>
              </a:rPr>
              <a:t>www.gulfcoastdotnet.org</a:t>
            </a:r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@</a:t>
            </a:r>
            <a:r>
              <a:rPr lang="en-US" i="1" dirty="0">
                <a:ln w="0">
                  <a:noFill/>
                </a:ln>
                <a:solidFill>
                  <a:schemeClr val="bg1"/>
                </a:solidFill>
              </a:rPr>
              <a:t>GCDNUG</a:t>
            </a:r>
          </a:p>
          <a:p>
            <a:endParaRPr lang="en-US" i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Gulf Coast DOTNET User Group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February 16, 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Client-side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ASP.NET 5 is designed to integrate seamlessly with a variety of client-side </a:t>
            </a:r>
            <a:r>
              <a:rPr lang="en-US" dirty="0" smtClean="0">
                <a:solidFill>
                  <a:schemeClr val="bg1"/>
                </a:solidFill>
              </a:rPr>
              <a:t>frameworks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AngularJS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KnockoutJS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Bootstrap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.NET Core?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modular </a:t>
            </a:r>
            <a:r>
              <a:rPr lang="en-US" dirty="0">
                <a:solidFill>
                  <a:schemeClr val="bg1"/>
                </a:solidFill>
              </a:rPr>
              <a:t>runtime and library implementation that includes a subset of the .NET Framework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Consists </a:t>
            </a:r>
            <a:r>
              <a:rPr lang="en-US" dirty="0">
                <a:solidFill>
                  <a:schemeClr val="bg1"/>
                </a:solidFill>
              </a:rPr>
              <a:t>of a set of libraries, called “</a:t>
            </a:r>
            <a:r>
              <a:rPr lang="en-US" dirty="0" err="1">
                <a:solidFill>
                  <a:schemeClr val="bg1"/>
                </a:solidFill>
              </a:rPr>
              <a:t>CoreFX</a:t>
            </a:r>
            <a:r>
              <a:rPr lang="en-US" dirty="0">
                <a:solidFill>
                  <a:schemeClr val="bg1"/>
                </a:solidFill>
              </a:rPr>
              <a:t>”, and a small, optimized runtime, called “</a:t>
            </a:r>
            <a:r>
              <a:rPr lang="en-US" dirty="0" err="1">
                <a:solidFill>
                  <a:schemeClr val="bg1"/>
                </a:solidFill>
              </a:rPr>
              <a:t>CoreCLR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CoreCLR</a:t>
            </a:r>
            <a:r>
              <a:rPr lang="en-US" dirty="0">
                <a:solidFill>
                  <a:schemeClr val="bg1"/>
                </a:solidFill>
              </a:rPr>
              <a:t> runtime (</a:t>
            </a:r>
            <a:r>
              <a:rPr lang="en-US" dirty="0" err="1">
                <a:solidFill>
                  <a:schemeClr val="bg1"/>
                </a:solidFill>
              </a:rPr>
              <a:t>Microsoft.CoreCLR</a:t>
            </a:r>
            <a:r>
              <a:rPr lang="en-US" dirty="0">
                <a:solidFill>
                  <a:schemeClr val="bg1"/>
                </a:solidFill>
              </a:rPr>
              <a:t>) and </a:t>
            </a:r>
            <a:r>
              <a:rPr lang="en-US" dirty="0" err="1">
                <a:solidFill>
                  <a:schemeClr val="bg1"/>
                </a:solidFill>
              </a:rPr>
              <a:t>CoreFX</a:t>
            </a:r>
            <a:r>
              <a:rPr lang="en-US" dirty="0">
                <a:solidFill>
                  <a:schemeClr val="bg1"/>
                </a:solidFill>
              </a:rPr>
              <a:t> libraries are distributed via </a:t>
            </a:r>
            <a:r>
              <a:rPr lang="en-US" dirty="0" err="1" smtClean="0">
                <a:solidFill>
                  <a:schemeClr val="bg1"/>
                </a:solidFill>
              </a:rPr>
              <a:t>NuGet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.NET Core?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CoreFX</a:t>
            </a:r>
            <a:r>
              <a:rPr lang="en-US" dirty="0">
                <a:solidFill>
                  <a:schemeClr val="bg1"/>
                </a:solidFill>
              </a:rPr>
              <a:t> libraries are factored as individual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 according to functionality, named “System.[module]” on nuget.org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can package and deploy the </a:t>
            </a:r>
            <a:r>
              <a:rPr lang="en-US" dirty="0" err="1">
                <a:solidFill>
                  <a:schemeClr val="bg1"/>
                </a:solidFill>
              </a:rPr>
              <a:t>CoreCLR</a:t>
            </a:r>
            <a:r>
              <a:rPr lang="en-US" dirty="0">
                <a:solidFill>
                  <a:schemeClr val="bg1"/>
                </a:solidFill>
              </a:rPr>
              <a:t> with your application, eliminating your application’s dependency on an installed version of .</a:t>
            </a:r>
            <a:r>
              <a:rPr lang="en-US" dirty="0" smtClean="0">
                <a:solidFill>
                  <a:schemeClr val="bg1"/>
                </a:solidFill>
              </a:rPr>
              <a:t>NET (Portability)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.NET Core?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host multiple applications side-by-side using different versions of the </a:t>
            </a:r>
            <a:r>
              <a:rPr lang="en-US" dirty="0" err="1">
                <a:solidFill>
                  <a:schemeClr val="bg1"/>
                </a:solidFill>
              </a:rPr>
              <a:t>CoreCLR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Upgrade </a:t>
            </a:r>
            <a:r>
              <a:rPr lang="en-US" dirty="0">
                <a:solidFill>
                  <a:schemeClr val="bg1"/>
                </a:solidFill>
              </a:rPr>
              <a:t>them individually, rather than being forced to upgrade all of them simultaneously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CoreFX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has been built as a componentized set of libraries, each requiring the minimum set of library dependencies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System.Collections</a:t>
            </a:r>
            <a:r>
              <a:rPr lang="en-US" dirty="0">
                <a:solidFill>
                  <a:schemeClr val="bg1"/>
                </a:solidFill>
              </a:rPr>
              <a:t> only depends on </a:t>
            </a:r>
            <a:r>
              <a:rPr lang="en-US" dirty="0" err="1">
                <a:solidFill>
                  <a:schemeClr val="bg1"/>
                </a:solidFill>
              </a:rPr>
              <a:t>System.Runtime</a:t>
            </a:r>
            <a:r>
              <a:rPr lang="en-US" dirty="0">
                <a:solidFill>
                  <a:schemeClr val="bg1"/>
                </a:solidFill>
              </a:rPr>
              <a:t>, not </a:t>
            </a:r>
            <a:r>
              <a:rPr lang="en-US" dirty="0" err="1" smtClean="0">
                <a:solidFill>
                  <a:schemeClr val="bg1"/>
                </a:solidFill>
              </a:rPr>
              <a:t>System.Xml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.NET Core?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Enables </a:t>
            </a:r>
            <a:r>
              <a:rPr lang="en-US" dirty="0">
                <a:solidFill>
                  <a:schemeClr val="bg1"/>
                </a:solidFill>
              </a:rPr>
              <a:t>minimal distributions of </a:t>
            </a:r>
            <a:r>
              <a:rPr lang="en-US" dirty="0" err="1">
                <a:solidFill>
                  <a:schemeClr val="bg1"/>
                </a:solidFill>
              </a:rPr>
              <a:t>CoreFX</a:t>
            </a:r>
            <a:r>
              <a:rPr lang="en-US" dirty="0">
                <a:solidFill>
                  <a:schemeClr val="bg1"/>
                </a:solidFill>
              </a:rPr>
              <a:t> libraries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Allows </a:t>
            </a:r>
            <a:r>
              <a:rPr lang="en-US" dirty="0">
                <a:solidFill>
                  <a:schemeClr val="bg1"/>
                </a:solidFill>
              </a:rPr>
              <a:t>developers to target a single common set of libraries that are supported by multiple platforms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is the .NET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Execution </a:t>
            </a:r>
            <a:r>
              <a:rPr lang="en-US" dirty="0">
                <a:solidFill>
                  <a:schemeClr val="bg1"/>
                </a:solidFill>
              </a:rPr>
              <a:t>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.NET Execution Environment (DNX) is a software development kit (SDK) and runtime environment that has everything you need to build and run .NET applications for Windows, Mac and Linux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provides a host process, CLR hosting logic and managed entry point discovery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DNX </a:t>
            </a:r>
            <a:r>
              <a:rPr lang="en-US" dirty="0">
                <a:solidFill>
                  <a:schemeClr val="bg1"/>
                </a:solidFill>
              </a:rPr>
              <a:t>was built for running cross-platform ASP.NET Web applications, but it can run other types of .NET applications, too, such as cross-platform console apps</a:t>
            </a:r>
          </a:p>
        </p:txBody>
      </p:sp>
    </p:spTree>
    <p:extLst>
      <p:ext uri="{BB962C8B-B14F-4D97-AF65-F5344CB8AC3E}">
        <p14:creationId xmlns:p14="http://schemas.microsoft.com/office/powerpoint/2010/main" val="4672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Why build DNX?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Cross-platform .NET development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consistent development and execution environment across multiple platforms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Develop </a:t>
            </a:r>
            <a:r>
              <a:rPr lang="en-US" dirty="0">
                <a:solidFill>
                  <a:schemeClr val="bg1"/>
                </a:solidFill>
              </a:rPr>
              <a:t>your application on one platform and run it on a different platform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Built </a:t>
            </a:r>
            <a:r>
              <a:rPr lang="en-US" dirty="0">
                <a:solidFill>
                  <a:schemeClr val="bg1"/>
                </a:solidFill>
              </a:rPr>
              <a:t>for .NET Core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Dramatically </a:t>
            </a:r>
            <a:r>
              <a:rPr lang="en-US" dirty="0">
                <a:solidFill>
                  <a:schemeClr val="bg1"/>
                </a:solidFill>
              </a:rPr>
              <a:t>simplifies the work needed to develop cross-platform applications using .NET Core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Takes </a:t>
            </a:r>
            <a:r>
              <a:rPr lang="en-US" dirty="0">
                <a:solidFill>
                  <a:schemeClr val="bg1"/>
                </a:solidFill>
              </a:rPr>
              <a:t>care of hosting the CLR, handling dependencies and bootstrapping your application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Easily </a:t>
            </a:r>
            <a:r>
              <a:rPr lang="en-US" dirty="0">
                <a:solidFill>
                  <a:schemeClr val="bg1"/>
                </a:solidFill>
              </a:rPr>
              <a:t>define projects and solutions using a lightweight JSON format (</a:t>
            </a:r>
            <a:r>
              <a:rPr lang="en-US" dirty="0" err="1">
                <a:solidFill>
                  <a:schemeClr val="bg1"/>
                </a:solidFill>
              </a:rPr>
              <a:t>project.json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Why build DNX?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Package ecosystem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Easy </a:t>
            </a:r>
            <a:r>
              <a:rPr lang="en-US" dirty="0">
                <a:solidFill>
                  <a:schemeClr val="bg1"/>
                </a:solidFill>
              </a:rPr>
              <a:t>to create and consume packages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Provides </a:t>
            </a:r>
            <a:r>
              <a:rPr lang="en-US" dirty="0">
                <a:solidFill>
                  <a:schemeClr val="bg1"/>
                </a:solidFill>
              </a:rPr>
              <a:t>tools for installing, creating and managing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DNX projects simplify building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 by cross-compiling for multiple target frameworks and can output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 directly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Reference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 directly from your projects and transitive dependencies are handled for you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Build </a:t>
            </a:r>
            <a:r>
              <a:rPr lang="en-US" dirty="0">
                <a:solidFill>
                  <a:schemeClr val="bg1"/>
                </a:solidFill>
              </a:rPr>
              <a:t>and install development tools as packages for your project and globally on a machine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Open </a:t>
            </a:r>
            <a:r>
              <a:rPr lang="en-US" dirty="0">
                <a:solidFill>
                  <a:schemeClr val="bg1"/>
                </a:solidFill>
              </a:rPr>
              <a:t>source friendly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Easily </a:t>
            </a:r>
            <a:r>
              <a:rPr lang="en-US" dirty="0">
                <a:solidFill>
                  <a:schemeClr val="bg1"/>
                </a:solidFill>
              </a:rPr>
              <a:t>replace an existing dependency with its source code and let DNX compile it in-memory at runtime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Debug </a:t>
            </a:r>
            <a:r>
              <a:rPr lang="en-US" dirty="0">
                <a:solidFill>
                  <a:schemeClr val="bg1"/>
                </a:solidFill>
              </a:rPr>
              <a:t>the source and modify it without having to modify the rest of your application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Projects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DNX project is a folder with a </a:t>
            </a:r>
            <a:r>
              <a:rPr lang="en-US" dirty="0" err="1">
                <a:solidFill>
                  <a:schemeClr val="bg1"/>
                </a:solidFill>
              </a:rPr>
              <a:t>project.json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Name </a:t>
            </a:r>
            <a:r>
              <a:rPr lang="en-US" dirty="0">
                <a:solidFill>
                  <a:schemeClr val="bg1"/>
                </a:solidFill>
              </a:rPr>
              <a:t>of the project is the folder name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project.json</a:t>
            </a:r>
            <a:r>
              <a:rPr lang="en-US" dirty="0">
                <a:solidFill>
                  <a:schemeClr val="bg1"/>
                </a:solidFill>
              </a:rPr>
              <a:t> file defines your package metadata, your project dependencies and which frameworks you want to build for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roject.json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697239"/>
              </p:ext>
            </p:extLst>
          </p:nvPr>
        </p:nvGraphicFramePr>
        <p:xfrm>
          <a:off x="838200" y="1825625"/>
          <a:ext cx="10515599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127"/>
                <a:gridCol w="9874472"/>
              </a:tblGrid>
              <a:tr h="43513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1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2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3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4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5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6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7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8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9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</a:txBody>
                  <a:tcPr marL="16150" marR="16150" marT="16150" marB="16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"version": "1.0.0-*",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"description": "ClassLibrary1 Class Library",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"authors": [ "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daroth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 ],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"tags": [ "" ],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"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projectUrl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 "",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"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licenseUrl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 "",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"frameworks": {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"net451": { },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"dotnet5.4": {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"dependencies": {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"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Microsoft.CSharp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 "4.0.1-beta-23516",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"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System.Collections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 "4.0.11-beta-23516",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"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System.Linq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 "4.0.1-beta-23516",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"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System.Runtime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 "4.0.21-beta-23516",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"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System.Threading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 "4.0.11-beta-23516"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}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</a:txBody>
                  <a:tcPr marL="16150" marR="16150" marT="16150" marB="1615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</a:rPr>
              <a:t>vNext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Cloud-optimized </a:t>
            </a:r>
            <a:r>
              <a:rPr lang="en-US" dirty="0">
                <a:solidFill>
                  <a:schemeClr val="bg1"/>
                </a:solidFill>
              </a:rPr>
              <a:t>versions of MVC, Web API, Web Pages, </a:t>
            </a:r>
            <a:r>
              <a:rPr lang="en-US" dirty="0" err="1">
                <a:solidFill>
                  <a:schemeClr val="bg1"/>
                </a:solidFill>
              </a:rPr>
              <a:t>SignalR</a:t>
            </a:r>
            <a:r>
              <a:rPr lang="en-US" dirty="0">
                <a:solidFill>
                  <a:schemeClr val="bg1"/>
                </a:solidFill>
              </a:rPr>
              <a:t>, and Entity Framework</a:t>
            </a:r>
          </a:p>
          <a:p>
            <a:r>
              <a:rPr lang="en-US" dirty="0">
                <a:solidFill>
                  <a:schemeClr val="bg1"/>
                </a:solidFill>
              </a:rPr>
              <a:t>MVC, Web API, and Web Pages will be merged into one framework, called MVC 6</a:t>
            </a:r>
          </a:p>
          <a:p>
            <a:r>
              <a:rPr lang="en-US" dirty="0">
                <a:solidFill>
                  <a:schemeClr val="bg1"/>
                </a:solidFill>
              </a:rPr>
              <a:t>MVC 6 has no dependency on </a:t>
            </a:r>
            <a:r>
              <a:rPr lang="en-US" dirty="0" err="1" smtClean="0">
                <a:solidFill>
                  <a:schemeClr val="bg1"/>
                </a:solidFill>
              </a:rPr>
              <a:t>System.Web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leaner framework, with faster startup time and lower memory consumption</a:t>
            </a:r>
          </a:p>
          <a:p>
            <a:r>
              <a:rPr lang="en-US" dirty="0" err="1">
                <a:solidFill>
                  <a:schemeClr val="bg1"/>
                </a:solidFill>
              </a:rPr>
              <a:t>vNext</a:t>
            </a:r>
            <a:r>
              <a:rPr lang="en-US" dirty="0">
                <a:solidFill>
                  <a:schemeClr val="bg1"/>
                </a:solidFill>
              </a:rPr>
              <a:t> is host </a:t>
            </a:r>
            <a:r>
              <a:rPr lang="en-US" dirty="0" smtClean="0">
                <a:solidFill>
                  <a:schemeClr val="bg1"/>
                </a:solidFill>
              </a:rPr>
              <a:t>agnostic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host </a:t>
            </a:r>
            <a:r>
              <a:rPr lang="en-US" dirty="0">
                <a:solidFill>
                  <a:schemeClr val="bg1"/>
                </a:solidFill>
              </a:rPr>
              <a:t>your app in IIS, or self-host in a custom </a:t>
            </a:r>
            <a:r>
              <a:rPr lang="en-US" dirty="0" smtClean="0">
                <a:solidFill>
                  <a:schemeClr val="bg1"/>
                </a:solidFill>
              </a:rPr>
              <a:t>process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Projects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the files in the folder are by default part of the project unless explicitly excluded in </a:t>
            </a:r>
            <a:r>
              <a:rPr lang="en-US" dirty="0" err="1">
                <a:solidFill>
                  <a:schemeClr val="bg1"/>
                </a:solidFill>
              </a:rPr>
              <a:t>project.json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can also define commands as part of your project that can be executed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can use the .NET Development Utility (DNU) to build, package and publish DNX </a:t>
            </a:r>
            <a:r>
              <a:rPr lang="en-US" dirty="0" smtClean="0">
                <a:solidFill>
                  <a:schemeClr val="bg1"/>
                </a:solidFill>
              </a:rPr>
              <a:t>projects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Projects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Building </a:t>
            </a:r>
            <a:r>
              <a:rPr lang="en-US" dirty="0">
                <a:solidFill>
                  <a:schemeClr val="bg1"/>
                </a:solidFill>
              </a:rPr>
              <a:t>a project produces the binary outputs for the project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Packaging </a:t>
            </a:r>
            <a:r>
              <a:rPr lang="en-US" dirty="0">
                <a:solidFill>
                  <a:schemeClr val="bg1"/>
                </a:solidFill>
              </a:rPr>
              <a:t>produces a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 that can be uploaded to a package feed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Publishing </a:t>
            </a:r>
            <a:r>
              <a:rPr lang="en-US" dirty="0">
                <a:solidFill>
                  <a:schemeClr val="bg1"/>
                </a:solidFill>
              </a:rPr>
              <a:t>collects all required runtime artifacts (the required DNX and packages) into a single folder so that it can be deployed as an application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Dependencies in DNX consist of a name and a version number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Typically </a:t>
            </a:r>
            <a:r>
              <a:rPr lang="en-US" dirty="0">
                <a:solidFill>
                  <a:schemeClr val="bg1"/>
                </a:solidFill>
              </a:rPr>
              <a:t>dependencies refer to an installed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 or to another DNX project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references are resolved using peer folders to the current project or project paths specified using a </a:t>
            </a:r>
            <a:r>
              <a:rPr lang="en-US" dirty="0" err="1">
                <a:solidFill>
                  <a:schemeClr val="bg1"/>
                </a:solidFill>
              </a:rPr>
              <a:t>global.json</a:t>
            </a:r>
            <a:r>
              <a:rPr lang="en-US" dirty="0">
                <a:solidFill>
                  <a:schemeClr val="bg1"/>
                </a:solidFill>
              </a:rPr>
              <a:t> file at the solution </a:t>
            </a:r>
            <a:r>
              <a:rPr lang="en-US" dirty="0" smtClean="0">
                <a:solidFill>
                  <a:schemeClr val="bg1"/>
                </a:solidFill>
              </a:rPr>
              <a:t>level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global.json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900277"/>
              </p:ext>
            </p:extLst>
          </p:nvPr>
        </p:nvGraphicFramePr>
        <p:xfrm>
          <a:off x="838201" y="1690688"/>
          <a:ext cx="10455876" cy="4677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605"/>
                <a:gridCol w="9814271"/>
              </a:tblGrid>
              <a:tr h="46771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</a:txBody>
                  <a:tcPr marL="17780" marR="1778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"projects": [ "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 "test" ],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"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 {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"version": "1.0.0-rc1-final"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NSimSun" panose="02010609030101010101" pitchFamily="49" charset="-122"/>
                        <a:cs typeface="Liberation Mono"/>
                      </a:endParaRPr>
                    </a:p>
                  </a:txBody>
                  <a:tcPr marL="17780" marR="17780" marT="17780" marB="1778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1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global.json</a:t>
            </a:r>
            <a:r>
              <a:rPr lang="en-US" dirty="0">
                <a:solidFill>
                  <a:schemeClr val="bg1"/>
                </a:solidFill>
              </a:rPr>
              <a:t> file also defines the minimum DNX version (“</a:t>
            </a:r>
            <a:r>
              <a:rPr lang="en-US" dirty="0" err="1">
                <a:solidFill>
                  <a:schemeClr val="bg1"/>
                </a:solidFill>
              </a:rPr>
              <a:t>sdk</a:t>
            </a:r>
            <a:r>
              <a:rPr lang="en-US" dirty="0">
                <a:solidFill>
                  <a:schemeClr val="bg1"/>
                </a:solidFill>
              </a:rPr>
              <a:t>” version) needed to build the project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Dependencies </a:t>
            </a:r>
            <a:r>
              <a:rPr lang="en-US" dirty="0">
                <a:solidFill>
                  <a:schemeClr val="bg1"/>
                </a:solidFill>
              </a:rPr>
              <a:t>are transitive in that you only need to specify your top level dependencies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DNX </a:t>
            </a:r>
            <a:r>
              <a:rPr lang="en-US" dirty="0">
                <a:solidFill>
                  <a:schemeClr val="bg1"/>
                </a:solidFill>
              </a:rPr>
              <a:t>will handle resolving the entire dependency graph for you using the installed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references are resolved at runtime by building the referenced project in memory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Packages and Feeds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package dependencies to resolve they must first be installed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can use DNU to install a new package into an existing project or to restore all package dependencies for an existing project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dnu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restore</a:t>
            </a:r>
          </a:p>
        </p:txBody>
      </p:sp>
    </p:spTree>
    <p:extLst>
      <p:ext uri="{BB962C8B-B14F-4D97-AF65-F5344CB8AC3E}">
        <p14:creationId xmlns:p14="http://schemas.microsoft.com/office/powerpoint/2010/main" val="12130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Commands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command is a named execution of a .NET entry point with specific arguments</a:t>
            </a:r>
          </a:p>
          <a:p>
            <a:r>
              <a:rPr lang="en-US" dirty="0">
                <a:solidFill>
                  <a:schemeClr val="bg1"/>
                </a:solidFill>
              </a:rPr>
              <a:t>You can define commands in your </a:t>
            </a:r>
            <a:r>
              <a:rPr lang="en-US" dirty="0" err="1">
                <a:solidFill>
                  <a:schemeClr val="bg1"/>
                </a:solidFill>
              </a:rPr>
              <a:t>project.json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 then use DNX to execute the commands defined by your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dnx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web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82522"/>
              </p:ext>
            </p:extLst>
          </p:nvPr>
        </p:nvGraphicFramePr>
        <p:xfrm>
          <a:off x="4603750" y="3549174"/>
          <a:ext cx="2984500" cy="904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10"/>
                <a:gridCol w="28409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iberation Mono"/>
                        <a:ea typeface="NSimSun" panose="02010609030101010101" pitchFamily="49" charset="-122"/>
                        <a:cs typeface="Liberation Mono"/>
                      </a:endParaRPr>
                    </a:p>
                  </a:txBody>
                  <a:tcPr marL="17780" marR="1778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"commands": {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"web": "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Microsoft.AspNet.Server.Kestrel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ef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": "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EntityFramework.Commands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},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iberation Mono"/>
                        <a:ea typeface="NSimSun" panose="02010609030101010101" pitchFamily="49" charset="-122"/>
                        <a:cs typeface="Liberation Mono"/>
                      </a:endParaRPr>
                    </a:p>
                  </a:txBody>
                  <a:tcPr marL="17780" marR="17780" marT="17780" marB="1778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Application Host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DNX application host is typically the first managed entry point invoked by DNX and is responsible for handling dependency resolution, parsing </a:t>
            </a:r>
            <a:r>
              <a:rPr lang="en-US" dirty="0" err="1">
                <a:solidFill>
                  <a:schemeClr val="bg1"/>
                </a:solidFill>
              </a:rPr>
              <a:t>project.json</a:t>
            </a:r>
            <a:r>
              <a:rPr lang="en-US" dirty="0">
                <a:solidFill>
                  <a:schemeClr val="bg1"/>
                </a:solidFill>
              </a:rPr>
              <a:t>, providing additional services and invoking the application entry point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Alternatively</a:t>
            </a:r>
            <a:r>
              <a:rPr lang="en-US" dirty="0">
                <a:solidFill>
                  <a:schemeClr val="bg1"/>
                </a:solidFill>
              </a:rPr>
              <a:t>, you can have DNX invoke your application’s entry point directly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Requires </a:t>
            </a:r>
            <a:r>
              <a:rPr lang="en-US" dirty="0">
                <a:solidFill>
                  <a:schemeClr val="bg1"/>
                </a:solidFill>
              </a:rPr>
              <a:t>that your application be fully built and all dependencies located in a single directory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Compile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 modules are an extensibility point that let you participate in the DNX compilation process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implement a compile module by implementing the </a:t>
            </a:r>
            <a:r>
              <a:rPr lang="en-US" dirty="0" err="1">
                <a:solidFill>
                  <a:schemeClr val="bg1"/>
                </a:solidFill>
              </a:rPr>
              <a:t>ICompileModule</a:t>
            </a:r>
            <a:r>
              <a:rPr lang="en-US" dirty="0">
                <a:solidFill>
                  <a:schemeClr val="bg1"/>
                </a:solidFill>
              </a:rPr>
              <a:t> interface and putting your compile module in a compiler/preprocess or compiler/</a:t>
            </a:r>
            <a:r>
              <a:rPr lang="en-US" dirty="0" err="1">
                <a:solidFill>
                  <a:schemeClr val="bg1"/>
                </a:solidFill>
              </a:rPr>
              <a:t>postprocess</a:t>
            </a:r>
            <a:r>
              <a:rPr lang="en-US" dirty="0">
                <a:solidFill>
                  <a:schemeClr val="bg1"/>
                </a:solidFill>
              </a:rPr>
              <a:t>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7731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DNX Version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install multiple DNX versions and flavors on your machine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install and manage different DNX versions and flavors you use the .NET Version Manager (DNVM)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DNVM </a:t>
            </a:r>
            <a:r>
              <a:rPr lang="en-US" dirty="0">
                <a:solidFill>
                  <a:schemeClr val="bg1"/>
                </a:solidFill>
              </a:rPr>
              <a:t>lets you list the different DNX versions and flavors on your machine, install new ones and switch the active DNX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</a:rPr>
              <a:t>vNext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</a:t>
            </a:r>
            <a:r>
              <a:rPr lang="en-US" dirty="0">
                <a:solidFill>
                  <a:schemeClr val="bg1"/>
                </a:solidFill>
              </a:rPr>
              <a:t>injection is built into the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chemeClr val="bg1"/>
                </a:solidFill>
              </a:rPr>
              <a:t>your preferred </a:t>
            </a:r>
            <a:r>
              <a:rPr lang="en-US" dirty="0" err="1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container to register dependencies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vNext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uses the Roslyn compiler to compile code </a:t>
            </a:r>
            <a:r>
              <a:rPr lang="en-US" dirty="0" smtClean="0">
                <a:solidFill>
                  <a:schemeClr val="bg1"/>
                </a:solidFill>
              </a:rPr>
              <a:t>dynamically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edit </a:t>
            </a:r>
            <a:r>
              <a:rPr lang="en-US" dirty="0">
                <a:solidFill>
                  <a:schemeClr val="bg1"/>
                </a:solidFill>
              </a:rPr>
              <a:t>a code file, refresh the browser, and see the changes without rebuilding the project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vNext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open source and cross platform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Demonstration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Creating </a:t>
            </a:r>
            <a:r>
              <a:rPr lang="en-US" sz="7200" dirty="0">
                <a:solidFill>
                  <a:schemeClr val="bg1"/>
                </a:solidFill>
              </a:rPr>
              <a:t>a Cross-Platform Console App with DNX</a:t>
            </a:r>
          </a:p>
        </p:txBody>
      </p:sp>
    </p:spTree>
    <p:extLst>
      <p:ext uri="{BB962C8B-B14F-4D97-AF65-F5344CB8AC3E}">
        <p14:creationId xmlns:p14="http://schemas.microsoft.com/office/powerpoint/2010/main" val="27485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Demonstration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Creating </a:t>
            </a:r>
            <a:r>
              <a:rPr lang="en-US" sz="7200" dirty="0">
                <a:solidFill>
                  <a:schemeClr val="bg1"/>
                </a:solidFill>
              </a:rPr>
              <a:t>a Cross-Platform Web App with DNX</a:t>
            </a:r>
          </a:p>
        </p:txBody>
      </p:sp>
    </p:spTree>
    <p:extLst>
      <p:ext uri="{BB962C8B-B14F-4D97-AF65-F5344CB8AC3E}">
        <p14:creationId xmlns:p14="http://schemas.microsoft.com/office/powerpoint/2010/main" val="24267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19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bg1"/>
                </a:solidFill>
              </a:rPr>
              <a:t>Upcoming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Next </a:t>
            </a:r>
            <a:r>
              <a:rPr lang="en-US" dirty="0" smtClean="0">
                <a:solidFill>
                  <a:schemeClr val="bg1"/>
                </a:solidFill>
              </a:rPr>
              <a:t>Meeting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Tuesday, March 15, 2016 @ 6:00 </a:t>
            </a:r>
            <a:r>
              <a:rPr lang="en-US" dirty="0" smtClean="0">
                <a:solidFill>
                  <a:schemeClr val="bg1"/>
                </a:solidFill>
              </a:rPr>
              <a:t>PM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Building </a:t>
            </a:r>
            <a:r>
              <a:rPr lang="en-US" dirty="0">
                <a:solidFill>
                  <a:schemeClr val="bg1"/>
                </a:solidFill>
              </a:rPr>
              <a:t>Projects on Raspberry PI and Windows 10 core </a:t>
            </a:r>
            <a:r>
              <a:rPr lang="en-US" dirty="0" err="1" smtClean="0">
                <a:solidFill>
                  <a:schemeClr val="bg1"/>
                </a:solidFill>
              </a:rPr>
              <a:t>IoT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Matthew </a:t>
            </a:r>
            <a:r>
              <a:rPr lang="en-US" dirty="0" smtClean="0">
                <a:solidFill>
                  <a:schemeClr val="bg1"/>
                </a:solidFill>
              </a:rPr>
              <a:t>Perry-Hill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15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Extras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495927"/>
          </a:xfrm>
        </p:spPr>
      </p:pic>
    </p:spTree>
    <p:extLst>
      <p:ext uri="{BB962C8B-B14F-4D97-AF65-F5344CB8AC3E}">
        <p14:creationId xmlns:p14="http://schemas.microsoft.com/office/powerpoint/2010/main" val="10348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Extras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520642"/>
          </a:xfrm>
        </p:spPr>
      </p:pic>
    </p:spTree>
    <p:extLst>
      <p:ext uri="{BB962C8B-B14F-4D97-AF65-F5344CB8AC3E}">
        <p14:creationId xmlns:p14="http://schemas.microsoft.com/office/powerpoint/2010/main" val="21972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Extras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9"/>
            <a:ext cx="10515601" cy="4471214"/>
          </a:xfrm>
        </p:spPr>
      </p:pic>
    </p:spTree>
    <p:extLst>
      <p:ext uri="{BB962C8B-B14F-4D97-AF65-F5344CB8AC3E}">
        <p14:creationId xmlns:p14="http://schemas.microsoft.com/office/powerpoint/2010/main" val="18790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ASP.NET 5?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406449" cy="4586544"/>
          </a:xfrm>
        </p:spPr>
      </p:pic>
    </p:spTree>
    <p:extLst>
      <p:ext uri="{BB962C8B-B14F-4D97-AF65-F5344CB8AC3E}">
        <p14:creationId xmlns:p14="http://schemas.microsoft.com/office/powerpoint/2010/main" val="287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ASP.NET 5?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Architectural </a:t>
            </a:r>
            <a:r>
              <a:rPr lang="en-US" dirty="0">
                <a:solidFill>
                  <a:schemeClr val="bg1"/>
                </a:solidFill>
              </a:rPr>
              <a:t>changes to make the core framework much leaner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dirty="0">
                <a:solidFill>
                  <a:schemeClr val="bg1"/>
                </a:solidFill>
              </a:rPr>
              <a:t>longer based on System.Web.dll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Based </a:t>
            </a:r>
            <a:r>
              <a:rPr lang="en-US" dirty="0">
                <a:solidFill>
                  <a:schemeClr val="bg1"/>
                </a:solidFill>
              </a:rPr>
              <a:t>on a set of granular and well factored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packages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ASP.NET 5?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unified story for building Web UI and Web APIs that integrate with today’s modern client-side frameworks and development workflows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Supports </a:t>
            </a:r>
            <a:r>
              <a:rPr lang="en-US" dirty="0">
                <a:solidFill>
                  <a:schemeClr val="bg1"/>
                </a:solidFill>
              </a:rPr>
              <a:t>cross-platform development on Windows, Mac and Linux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new, agile project system in Visual Studio while also providing a complete command-line interface so that you can develop using the tools of your choice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ASP.NET 5?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light-weight and modular HTTP request pipeline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Ability </a:t>
            </a:r>
            <a:r>
              <a:rPr lang="en-US" dirty="0">
                <a:solidFill>
                  <a:schemeClr val="bg1"/>
                </a:solidFill>
              </a:rPr>
              <a:t>to host on IIS or self-host in your own process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Built </a:t>
            </a:r>
            <a:r>
              <a:rPr lang="en-US" dirty="0">
                <a:solidFill>
                  <a:schemeClr val="bg1"/>
                </a:solidFill>
              </a:rPr>
              <a:t>on .NET Core, which supports true side-by-side app versioning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Ships </a:t>
            </a:r>
            <a:r>
              <a:rPr lang="en-US" dirty="0">
                <a:solidFill>
                  <a:schemeClr val="bg1"/>
                </a:solidFill>
              </a:rPr>
              <a:t>entirely as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packages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ASP.NET 5?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Integrated </a:t>
            </a:r>
            <a:r>
              <a:rPr lang="en-US" dirty="0">
                <a:solidFill>
                  <a:schemeClr val="bg1"/>
                </a:solidFill>
              </a:rPr>
              <a:t>support for creating and using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Single </a:t>
            </a:r>
            <a:r>
              <a:rPr lang="en-US" dirty="0">
                <a:solidFill>
                  <a:schemeClr val="bg1"/>
                </a:solidFill>
              </a:rPr>
              <a:t>aligned web stack for Web UI and Web APIs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Cloud-ready </a:t>
            </a:r>
            <a:r>
              <a:rPr lang="en-US" dirty="0">
                <a:solidFill>
                  <a:schemeClr val="bg1"/>
                </a:solidFill>
              </a:rPr>
              <a:t>environment-based configuration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Built-in </a:t>
            </a:r>
            <a:r>
              <a:rPr lang="en-US" dirty="0">
                <a:solidFill>
                  <a:schemeClr val="bg1"/>
                </a:solidFill>
              </a:rPr>
              <a:t>support for dependency </a:t>
            </a:r>
            <a:r>
              <a:rPr lang="en-US" dirty="0" smtClean="0">
                <a:solidFill>
                  <a:schemeClr val="bg1"/>
                </a:solidFill>
              </a:rPr>
              <a:t>injection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E9CB5D3FC834B84F7F4C97CF0B4F2" ma:contentTypeVersion="3" ma:contentTypeDescription="Create a new document." ma:contentTypeScope="" ma:versionID="939266fe5de87435fd079722c91775e8">
  <xsd:schema xmlns:xsd="http://www.w3.org/2001/XMLSchema" xmlns:xs="http://www.w3.org/2001/XMLSchema" xmlns:p="http://schemas.microsoft.com/office/2006/metadata/properties" xmlns:ns2="206ec61c-4cfd-46fb-b823-3da21e9375b0" xmlns:ns3="41354fff-90b5-432a-97da-21277c01285d" targetNamespace="http://schemas.microsoft.com/office/2006/metadata/properties" ma:root="true" ma:fieldsID="6a7515f4ebefa54cabaa6fafc175d783" ns2:_="" ns3:_="">
    <xsd:import namespace="206ec61c-4cfd-46fb-b823-3da21e9375b0"/>
    <xsd:import namespace="41354fff-90b5-432a-97da-21277c01285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ec61c-4cfd-46fb-b823-3da21e9375b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4fff-90b5-432a-97da-21277c01285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06ec61c-4cfd-46fb-b823-3da21e9375b0">TSX4A3FVUQ4P-76-226</_dlc_DocId>
    <_dlc_DocIdUrl xmlns="206ec61c-4cfd-46fb-b823-3da21e9375b0">
      <Url>https://bitwizards.sharepoint.com/marketing/_layouts/15/DocIdRedir.aspx?ID=TSX4A3FVUQ4P-76-226</Url>
      <Description>TSX4A3FVUQ4P-76-226</Description>
    </_dlc_DocIdUrl>
  </documentManagement>
</p:properties>
</file>

<file path=customXml/itemProps1.xml><?xml version="1.0" encoding="utf-8"?>
<ds:datastoreItem xmlns:ds="http://schemas.openxmlformats.org/officeDocument/2006/customXml" ds:itemID="{6F743756-09BB-4F57-B767-0EECCEAF2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6ec61c-4cfd-46fb-b823-3da21e9375b0"/>
    <ds:schemaRef ds:uri="41354fff-90b5-432a-97da-21277c0128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CC4F9B-905E-4B1E-A9D0-B928BB7E689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FF76844-3273-4AE8-864A-30DAA5122A7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52B4C3F-0756-42BA-81FC-AA2EF882506F}">
  <ds:schemaRefs>
    <ds:schemaRef ds:uri="http://www.w3.org/XML/1998/namespace"/>
    <ds:schemaRef ds:uri="http://purl.org/dc/elements/1.1/"/>
    <ds:schemaRef ds:uri="206ec61c-4cfd-46fb-b823-3da21e9375b0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1354fff-90b5-432a-97da-21277c01285d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1892</Words>
  <Application>Microsoft Office PowerPoint</Application>
  <PresentationFormat>Widescreen</PresentationFormat>
  <Paragraphs>366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NSimSun</vt:lpstr>
      <vt:lpstr>Arial</vt:lpstr>
      <vt:lpstr>Calibri</vt:lpstr>
      <vt:lpstr>Calibri Light</vt:lpstr>
      <vt:lpstr>Consolas</vt:lpstr>
      <vt:lpstr>Liberation Mono</vt:lpstr>
      <vt:lpstr>Office Theme</vt:lpstr>
      <vt:lpstr>Custom Design</vt:lpstr>
      <vt:lpstr>The Future of ASP.NET: ASP.NET 5, aka vNext</vt:lpstr>
      <vt:lpstr>Gulf Coast DOTNET User Group February 16, 2016</vt:lpstr>
      <vt:lpstr>What is vNext?</vt:lpstr>
      <vt:lpstr>What is vNext?</vt:lpstr>
      <vt:lpstr>What is ASP.NET 5?</vt:lpstr>
      <vt:lpstr>What is ASP.NET 5?</vt:lpstr>
      <vt:lpstr>What is ASP.NET 5?</vt:lpstr>
      <vt:lpstr>What is ASP.NET 5?</vt:lpstr>
      <vt:lpstr>What is ASP.NET 5?</vt:lpstr>
      <vt:lpstr>What is ASP.NET 5?</vt:lpstr>
      <vt:lpstr>Application Anatomy</vt:lpstr>
      <vt:lpstr>Startup.cs</vt:lpstr>
      <vt:lpstr>Services</vt:lpstr>
      <vt:lpstr>Middleware</vt:lpstr>
      <vt:lpstr>Middleware</vt:lpstr>
      <vt:lpstr>Servers</vt:lpstr>
      <vt:lpstr>Servers</vt:lpstr>
      <vt:lpstr>Web Root</vt:lpstr>
      <vt:lpstr>Configuration</vt:lpstr>
      <vt:lpstr>Client-side Development</vt:lpstr>
      <vt:lpstr>What is .NET Core?</vt:lpstr>
      <vt:lpstr>What is .NET Core?</vt:lpstr>
      <vt:lpstr>What is .NET Core?</vt:lpstr>
      <vt:lpstr>What is .NET Core?</vt:lpstr>
      <vt:lpstr>What is the .NET  Execution Environment?</vt:lpstr>
      <vt:lpstr>Why build DNX?</vt:lpstr>
      <vt:lpstr>Why build DNX?</vt:lpstr>
      <vt:lpstr>Projects</vt:lpstr>
      <vt:lpstr>project.json</vt:lpstr>
      <vt:lpstr>Projects</vt:lpstr>
      <vt:lpstr>Projects</vt:lpstr>
      <vt:lpstr>Dependencies</vt:lpstr>
      <vt:lpstr>global.json</vt:lpstr>
      <vt:lpstr>Dependencies</vt:lpstr>
      <vt:lpstr>Packages and Feeds</vt:lpstr>
      <vt:lpstr>Commands</vt:lpstr>
      <vt:lpstr>Application Host</vt:lpstr>
      <vt:lpstr>Compile Modules</vt:lpstr>
      <vt:lpstr>DNX Version Manager</vt:lpstr>
      <vt:lpstr>Demonstration</vt:lpstr>
      <vt:lpstr>Demonstration</vt:lpstr>
      <vt:lpstr>Questions</vt:lpstr>
      <vt:lpstr>Upcoming</vt:lpstr>
      <vt:lpstr>Extras</vt:lpstr>
      <vt:lpstr>Extras</vt:lpstr>
      <vt:lpstr>Extras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MARKETING</dc:title>
  <dc:creator>MITCHELL, Candace</dc:creator>
  <cp:lastModifiedBy>Keith Telle</cp:lastModifiedBy>
  <cp:revision>68</cp:revision>
  <cp:lastPrinted>2015-05-19T19:23:10Z</cp:lastPrinted>
  <dcterms:created xsi:type="dcterms:W3CDTF">2014-08-28T17:42:54Z</dcterms:created>
  <dcterms:modified xsi:type="dcterms:W3CDTF">2016-02-16T23:25:04Z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0x01010083EE9CB5D3FC834B84F7F4C97CF0B4F2</vt:lpwstr>
  </property>
  <property fmtid="{D5CDD505-2E9C-101B-9397-08002B2CF9AE}" pid="3" name="_dlc_DocIdItemGuid">
    <vt:lpwstr>d454ba43-71e1-439e-a43e-f934d488c15b</vt:lpwstr>
  </property>
</Properties>
</file>